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8" r:id="rId2"/>
    <p:sldId id="260" r:id="rId3"/>
    <p:sldId id="1678" r:id="rId4"/>
    <p:sldId id="1676" r:id="rId5"/>
    <p:sldId id="263" r:id="rId6"/>
    <p:sldId id="1677" r:id="rId7"/>
    <p:sldId id="265" r:id="rId8"/>
    <p:sldId id="1681" r:id="rId9"/>
    <p:sldId id="264" r:id="rId10"/>
    <p:sldId id="267" r:id="rId11"/>
    <p:sldId id="1669" r:id="rId12"/>
    <p:sldId id="268" r:id="rId13"/>
    <p:sldId id="1679" r:id="rId14"/>
    <p:sldId id="1682" r:id="rId15"/>
    <p:sldId id="280" r:id="rId16"/>
    <p:sldId id="283" r:id="rId17"/>
    <p:sldId id="1673" r:id="rId18"/>
    <p:sldId id="285" r:id="rId19"/>
    <p:sldId id="296" r:id="rId20"/>
  </p:sldIdLst>
  <p:sldSz cx="12192000" cy="6858000"/>
  <p:notesSz cx="10018713" cy="6888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8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15"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1442" cy="345604"/>
          </a:xfrm>
          <a:prstGeom prst="rect">
            <a:avLst/>
          </a:prstGeom>
        </p:spPr>
        <p:txBody>
          <a:bodyPr vert="horz" lIns="96606" tIns="48303" rIns="96606" bIns="48303" rtlCol="0"/>
          <a:lstStyle>
            <a:lvl1pPr algn="l">
              <a:defRPr sz="1300"/>
            </a:lvl1pPr>
          </a:lstStyle>
          <a:p>
            <a:endParaRPr lang="en-GB" dirty="0"/>
          </a:p>
        </p:txBody>
      </p:sp>
      <p:sp>
        <p:nvSpPr>
          <p:cNvPr id="3" name="Date Placeholder 2"/>
          <p:cNvSpPr>
            <a:spLocks noGrp="1"/>
          </p:cNvSpPr>
          <p:nvPr>
            <p:ph type="dt" idx="1"/>
          </p:nvPr>
        </p:nvSpPr>
        <p:spPr>
          <a:xfrm>
            <a:off x="5674952" y="1"/>
            <a:ext cx="4341442" cy="345604"/>
          </a:xfrm>
          <a:prstGeom prst="rect">
            <a:avLst/>
          </a:prstGeom>
        </p:spPr>
        <p:txBody>
          <a:bodyPr vert="horz" lIns="96606" tIns="48303" rIns="96606" bIns="48303" rtlCol="0"/>
          <a:lstStyle>
            <a:lvl1pPr algn="r">
              <a:defRPr sz="1300"/>
            </a:lvl1pPr>
          </a:lstStyle>
          <a:p>
            <a:fld id="{1305BC43-6A8C-4C4F-8646-E8D3F6A0E979}" type="datetimeFigureOut">
              <a:rPr lang="en-GB" smtClean="0"/>
              <a:t>02/09/2025</a:t>
            </a:fld>
            <a:endParaRPr lang="en-GB" dirty="0"/>
          </a:p>
        </p:txBody>
      </p:sp>
      <p:sp>
        <p:nvSpPr>
          <p:cNvPr id="4" name="Slide Image Placeholder 3"/>
          <p:cNvSpPr>
            <a:spLocks noGrp="1" noRot="1" noChangeAspect="1"/>
          </p:cNvSpPr>
          <p:nvPr>
            <p:ph type="sldImg" idx="2"/>
          </p:nvPr>
        </p:nvSpPr>
        <p:spPr>
          <a:xfrm>
            <a:off x="2941638" y="860425"/>
            <a:ext cx="4135437" cy="2325688"/>
          </a:xfrm>
          <a:prstGeom prst="rect">
            <a:avLst/>
          </a:prstGeom>
          <a:noFill/>
          <a:ln w="12700">
            <a:solidFill>
              <a:prstClr val="black"/>
            </a:solidFill>
          </a:ln>
        </p:spPr>
        <p:txBody>
          <a:bodyPr vert="horz" lIns="96606" tIns="48303" rIns="96606" bIns="48303" rtlCol="0" anchor="ctr"/>
          <a:lstStyle/>
          <a:p>
            <a:endParaRPr lang="en-GB" dirty="0"/>
          </a:p>
        </p:txBody>
      </p:sp>
      <p:sp>
        <p:nvSpPr>
          <p:cNvPr id="5" name="Notes Placeholder 4"/>
          <p:cNvSpPr>
            <a:spLocks noGrp="1"/>
          </p:cNvSpPr>
          <p:nvPr>
            <p:ph type="body" sz="quarter" idx="3"/>
          </p:nvPr>
        </p:nvSpPr>
        <p:spPr>
          <a:xfrm>
            <a:off x="1001872" y="3314928"/>
            <a:ext cx="8014970" cy="2712215"/>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42560"/>
            <a:ext cx="4341442" cy="345603"/>
          </a:xfrm>
          <a:prstGeom prst="rect">
            <a:avLst/>
          </a:prstGeom>
        </p:spPr>
        <p:txBody>
          <a:bodyPr vert="horz" lIns="96606" tIns="48303" rIns="96606" bIns="48303" rtlCol="0" anchor="b"/>
          <a:lstStyle>
            <a:lvl1pPr algn="l">
              <a:defRPr sz="1300"/>
            </a:lvl1pPr>
          </a:lstStyle>
          <a:p>
            <a:endParaRPr lang="en-GB" dirty="0"/>
          </a:p>
        </p:txBody>
      </p:sp>
      <p:sp>
        <p:nvSpPr>
          <p:cNvPr id="7" name="Slide Number Placeholder 6"/>
          <p:cNvSpPr>
            <a:spLocks noGrp="1"/>
          </p:cNvSpPr>
          <p:nvPr>
            <p:ph type="sldNum" sz="quarter" idx="5"/>
          </p:nvPr>
        </p:nvSpPr>
        <p:spPr>
          <a:xfrm>
            <a:off x="5674952" y="6542560"/>
            <a:ext cx="4341442" cy="345603"/>
          </a:xfrm>
          <a:prstGeom prst="rect">
            <a:avLst/>
          </a:prstGeom>
        </p:spPr>
        <p:txBody>
          <a:bodyPr vert="horz" lIns="96606" tIns="48303" rIns="96606" bIns="48303" rtlCol="0" anchor="b"/>
          <a:lstStyle>
            <a:lvl1pPr algn="r">
              <a:defRPr sz="1300"/>
            </a:lvl1pPr>
          </a:lstStyle>
          <a:p>
            <a:fld id="{E6084722-E101-4035-8BC7-4A875F6EE96F}" type="slidenum">
              <a:rPr lang="en-GB" smtClean="0"/>
              <a:t>‹#›</a:t>
            </a:fld>
            <a:endParaRPr lang="en-GB" dirty="0"/>
          </a:p>
        </p:txBody>
      </p:sp>
    </p:spTree>
    <p:extLst>
      <p:ext uri="{BB962C8B-B14F-4D97-AF65-F5344CB8AC3E}">
        <p14:creationId xmlns:p14="http://schemas.microsoft.com/office/powerpoint/2010/main" val="1245045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I’m going to cover, Problem, Solution, How we verify it and the immediate objective</a:t>
            </a:r>
          </a:p>
          <a:p>
            <a:r>
              <a:rPr lang="en-GB" sz="1200" kern="1200" dirty="0">
                <a:solidFill>
                  <a:schemeClr val="tx1"/>
                </a:solidFill>
                <a:effectLst/>
                <a:latin typeface="+mn-lt"/>
                <a:ea typeface="+mn-ea"/>
                <a:cs typeface="+mn-cs"/>
              </a:rPr>
              <a:t>Cast your mind back to before around 1960</a:t>
            </a:r>
          </a:p>
          <a:p>
            <a:r>
              <a:rPr lang="en-GB" sz="1200" kern="1200" dirty="0">
                <a:solidFill>
                  <a:schemeClr val="tx1"/>
                </a:solidFill>
                <a:effectLst/>
                <a:latin typeface="+mn-lt"/>
                <a:ea typeface="+mn-ea"/>
                <a:cs typeface="+mn-cs"/>
              </a:rPr>
              <a:t>We collected things from the shops in wicker baskets or paper bags, hardly anything was made of plastic as we know it</a:t>
            </a:r>
          </a:p>
          <a:p>
            <a:r>
              <a:rPr lang="en-GB" sz="1200" kern="1200" dirty="0">
                <a:solidFill>
                  <a:schemeClr val="tx1"/>
                </a:solidFill>
                <a:effectLst/>
                <a:latin typeface="+mn-lt"/>
                <a:ea typeface="+mn-ea"/>
                <a:cs typeface="+mn-cs"/>
              </a:rPr>
              <a:t>Carrier bags were made of cloth; bottles were glass and far more things than now were made of metal.</a:t>
            </a:r>
          </a:p>
          <a:p>
            <a:r>
              <a:rPr lang="en-GB" sz="1200" kern="1200" dirty="0">
                <a:solidFill>
                  <a:schemeClr val="tx1"/>
                </a:solidFill>
                <a:effectLst/>
                <a:latin typeface="+mn-lt"/>
                <a:ea typeface="+mn-ea"/>
                <a:cs typeface="+mn-cs"/>
              </a:rPr>
              <a:t>All these things were biodegradable or could be melted down and re-used – recycled</a:t>
            </a:r>
          </a:p>
          <a:p>
            <a:r>
              <a:rPr lang="en-GB" sz="1200" kern="1200" dirty="0">
                <a:solidFill>
                  <a:schemeClr val="tx1"/>
                </a:solidFill>
                <a:effectLst/>
                <a:latin typeface="+mn-lt"/>
                <a:ea typeface="+mn-ea"/>
                <a:cs typeface="+mn-cs"/>
              </a:rPr>
              <a:t>Plastic isn’t </a:t>
            </a:r>
            <a:r>
              <a:rPr lang="en-GB" sz="1200" kern="1200" dirty="0" err="1">
                <a:solidFill>
                  <a:schemeClr val="tx1"/>
                </a:solidFill>
                <a:effectLst/>
                <a:latin typeface="+mn-lt"/>
                <a:ea typeface="+mn-ea"/>
                <a:cs typeface="+mn-cs"/>
              </a:rPr>
              <a:t>degradeable</a:t>
            </a:r>
            <a:r>
              <a:rPr lang="en-GB" sz="1200" kern="1200" dirty="0">
                <a:solidFill>
                  <a:schemeClr val="tx1"/>
                </a:solidFill>
                <a:effectLst/>
                <a:latin typeface="+mn-lt"/>
                <a:ea typeface="+mn-ea"/>
                <a:cs typeface="+mn-cs"/>
              </a:rPr>
              <a:t> – it does break down into smaller and smaller pieces and this is what happens</a:t>
            </a:r>
            <a:endParaRPr lang="en-GB" dirty="0"/>
          </a:p>
        </p:txBody>
      </p:sp>
      <p:sp>
        <p:nvSpPr>
          <p:cNvPr id="4" name="Slide Number Placeholder 3"/>
          <p:cNvSpPr>
            <a:spLocks noGrp="1"/>
          </p:cNvSpPr>
          <p:nvPr>
            <p:ph type="sldNum" sz="quarter" idx="5"/>
          </p:nvPr>
        </p:nvSpPr>
        <p:spPr/>
        <p:txBody>
          <a:bodyPr/>
          <a:lstStyle/>
          <a:p>
            <a:fld id="{E6084722-E101-4035-8BC7-4A875F6EE96F}" type="slidenum">
              <a:rPr lang="en-GB" smtClean="0"/>
              <a:t>1</a:t>
            </a:fld>
            <a:endParaRPr lang="en-GB" dirty="0"/>
          </a:p>
        </p:txBody>
      </p:sp>
    </p:spTree>
    <p:extLst>
      <p:ext uri="{BB962C8B-B14F-4D97-AF65-F5344CB8AC3E}">
        <p14:creationId xmlns:p14="http://schemas.microsoft.com/office/powerpoint/2010/main" val="2569606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a:spLocks noGrp="1"/>
          </p:cNvSpPr>
          <p:nvPr>
            <p:ph type="body" idx="1"/>
          </p:nvPr>
        </p:nvSpPr>
        <p:spPr>
          <a:xfrm>
            <a:off x="1001872" y="3271878"/>
            <a:ext cx="8014970" cy="3099673"/>
          </a:xfrm>
          <a:prstGeom prst="rect">
            <a:avLst/>
          </a:prstGeom>
        </p:spPr>
        <p:txBody>
          <a:bodyPr spcFirstLastPara="1" wrap="square" lIns="96591" tIns="96591" rIns="96591" bIns="96591" anchor="t" anchorCtr="0">
            <a:noAutofit/>
          </a:bodyPr>
          <a:lstStyle/>
          <a:p>
            <a:pPr marL="0" indent="0">
              <a:buNone/>
            </a:pPr>
            <a:r>
              <a:rPr lang="sv-SE" dirty="0"/>
              <a:t>Just like the processes for dealing with Carbon, carbon credits and carbon neutrality the recycling of plastic also has to be certified.</a:t>
            </a:r>
          </a:p>
          <a:p>
            <a:pPr marL="0" indent="0">
              <a:buNone/>
            </a:pPr>
            <a:r>
              <a:rPr lang="sv-SE" dirty="0"/>
              <a:t>Companies who buy the pyrolysis oil must use a validated source and are required by law in an increasing number of jurisdictions, particularly the EU and soon the UK to do so</a:t>
            </a:r>
          </a:p>
        </p:txBody>
      </p:sp>
      <p:sp>
        <p:nvSpPr>
          <p:cNvPr id="204" name="Google Shape;204;p12:notes"/>
          <p:cNvSpPr>
            <a:spLocks noGrp="1" noRot="1" noChangeAspect="1"/>
          </p:cNvSpPr>
          <p:nvPr>
            <p:ph type="sldImg" idx="2"/>
          </p:nvPr>
        </p:nvSpPr>
        <p:spPr>
          <a:xfrm>
            <a:off x="2711450" y="515938"/>
            <a:ext cx="4595813" cy="2584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Corsair group has now been supplying Shell with oil for 2 years</a:t>
            </a:r>
          </a:p>
        </p:txBody>
      </p:sp>
      <p:sp>
        <p:nvSpPr>
          <p:cNvPr id="4" name="Slide Number Placeholder 3"/>
          <p:cNvSpPr>
            <a:spLocks noGrp="1"/>
          </p:cNvSpPr>
          <p:nvPr>
            <p:ph type="sldNum" sz="quarter" idx="5"/>
          </p:nvPr>
        </p:nvSpPr>
        <p:spPr/>
        <p:txBody>
          <a:bodyPr/>
          <a:lstStyle/>
          <a:p>
            <a:fld id="{E6084722-E101-4035-8BC7-4A875F6EE96F}" type="slidenum">
              <a:rPr lang="en-GB" smtClean="0"/>
              <a:t>11</a:t>
            </a:fld>
            <a:endParaRPr lang="en-GB" dirty="0"/>
          </a:p>
        </p:txBody>
      </p:sp>
    </p:spTree>
    <p:extLst>
      <p:ext uri="{BB962C8B-B14F-4D97-AF65-F5344CB8AC3E}">
        <p14:creationId xmlns:p14="http://schemas.microsoft.com/office/powerpoint/2010/main" val="201484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Corsair help the local communities as well. I remember as a kid collecting discarded glass bottles and taking them back to the shops to get a few pence (old pence) reward. Corsair are now paying people in Thailand to bring in their waste plastic and encouraging fishermen to stop throwing the plastic back in the sea but bring it back where they can make almost as much money from the plastic as they do from the fish!</a:t>
            </a:r>
          </a:p>
        </p:txBody>
      </p:sp>
      <p:sp>
        <p:nvSpPr>
          <p:cNvPr id="4" name="Slide Number Placeholder 3"/>
          <p:cNvSpPr>
            <a:spLocks noGrp="1"/>
          </p:cNvSpPr>
          <p:nvPr>
            <p:ph type="sldNum" sz="quarter" idx="5"/>
          </p:nvPr>
        </p:nvSpPr>
        <p:spPr/>
        <p:txBody>
          <a:bodyPr/>
          <a:lstStyle/>
          <a:p>
            <a:fld id="{E6084722-E101-4035-8BC7-4A875F6EE96F}" type="slidenum">
              <a:rPr lang="en-GB" smtClean="0"/>
              <a:t>12</a:t>
            </a:fld>
            <a:endParaRPr lang="en-GB" dirty="0"/>
          </a:p>
        </p:txBody>
      </p:sp>
    </p:spTree>
    <p:extLst>
      <p:ext uri="{BB962C8B-B14F-4D97-AF65-F5344CB8AC3E}">
        <p14:creationId xmlns:p14="http://schemas.microsoft.com/office/powerpoint/2010/main" val="64774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all managed by the use of plastic credits issued by the companies who are suitably certified and verified in the recycling effort, Corsair issue the CSR a digital receipt underpinned by blockchain technology which proves the recipient has caused (by paying Corsair to do so) the removal of plastic waste from the environment</a:t>
            </a:r>
          </a:p>
        </p:txBody>
      </p:sp>
      <p:sp>
        <p:nvSpPr>
          <p:cNvPr id="4" name="Slide Number Placeholder 3"/>
          <p:cNvSpPr>
            <a:spLocks noGrp="1"/>
          </p:cNvSpPr>
          <p:nvPr>
            <p:ph type="sldNum" sz="quarter" idx="5"/>
          </p:nvPr>
        </p:nvSpPr>
        <p:spPr/>
        <p:txBody>
          <a:bodyPr/>
          <a:lstStyle/>
          <a:p>
            <a:fld id="{E6084722-E101-4035-8BC7-4A875F6EE96F}" type="slidenum">
              <a:rPr lang="en-GB" smtClean="0"/>
              <a:t>13</a:t>
            </a:fld>
            <a:endParaRPr lang="en-GB" dirty="0"/>
          </a:p>
        </p:txBody>
      </p:sp>
    </p:spTree>
    <p:extLst>
      <p:ext uri="{BB962C8B-B14F-4D97-AF65-F5344CB8AC3E}">
        <p14:creationId xmlns:p14="http://schemas.microsoft.com/office/powerpoint/2010/main" val="214542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B2549-1EAF-61FC-904B-E208E5BB8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49462-ACB5-29FA-A25B-232F8CD96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4A2D1-A491-ECB4-BDEF-C9D371539D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2B6968F-4AE7-0133-0D24-62267F975F1F}"/>
              </a:ext>
            </a:extLst>
          </p:cNvPr>
          <p:cNvSpPr>
            <a:spLocks noGrp="1"/>
          </p:cNvSpPr>
          <p:nvPr>
            <p:ph type="sldNum" sz="quarter" idx="5"/>
          </p:nvPr>
        </p:nvSpPr>
        <p:spPr/>
        <p:txBody>
          <a:bodyPr/>
          <a:lstStyle/>
          <a:p>
            <a:fld id="{E6084722-E101-4035-8BC7-4A875F6EE96F}" type="slidenum">
              <a:rPr lang="en-GB" smtClean="0"/>
              <a:t>14</a:t>
            </a:fld>
            <a:endParaRPr lang="en-GB" dirty="0"/>
          </a:p>
        </p:txBody>
      </p:sp>
    </p:spTree>
    <p:extLst>
      <p:ext uri="{BB962C8B-B14F-4D97-AF65-F5344CB8AC3E}">
        <p14:creationId xmlns:p14="http://schemas.microsoft.com/office/powerpoint/2010/main" val="2139180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thing is, if you buy a ‘Plastic Removal Package’ or Plastic Neutrality Package’ from Corsair through their marketing arm Amplivo you receive CSR plastic credits in return,. Currently they are labelled CSR25, next year will be CSR26 because removal of plastic waste is an ongoing process with around 30 years worth to remove before we even start on the plastic thrown away today</a:t>
            </a:r>
          </a:p>
        </p:txBody>
      </p:sp>
      <p:sp>
        <p:nvSpPr>
          <p:cNvPr id="4" name="Slide Number Placeholder 3"/>
          <p:cNvSpPr>
            <a:spLocks noGrp="1"/>
          </p:cNvSpPr>
          <p:nvPr>
            <p:ph type="sldNum" sz="quarter" idx="5"/>
          </p:nvPr>
        </p:nvSpPr>
        <p:spPr/>
        <p:txBody>
          <a:bodyPr/>
          <a:lstStyle/>
          <a:p>
            <a:fld id="{E6084722-E101-4035-8BC7-4A875F6EE96F}" type="slidenum">
              <a:rPr lang="en-GB" smtClean="0"/>
              <a:t>15</a:t>
            </a:fld>
            <a:endParaRPr lang="en-GB" dirty="0"/>
          </a:p>
        </p:txBody>
      </p:sp>
    </p:spTree>
    <p:extLst>
      <p:ext uri="{BB962C8B-B14F-4D97-AF65-F5344CB8AC3E}">
        <p14:creationId xmlns:p14="http://schemas.microsoft.com/office/powerpoint/2010/main" val="4018290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 buy plastic credits not for our own plastic waste we create today but to clear the backlog of global accumulated waste</a:t>
            </a:r>
          </a:p>
        </p:txBody>
      </p:sp>
      <p:sp>
        <p:nvSpPr>
          <p:cNvPr id="4" name="Slide Number Placeholder 3"/>
          <p:cNvSpPr>
            <a:spLocks noGrp="1"/>
          </p:cNvSpPr>
          <p:nvPr>
            <p:ph type="sldNum" sz="quarter" idx="5"/>
          </p:nvPr>
        </p:nvSpPr>
        <p:spPr/>
        <p:txBody>
          <a:bodyPr/>
          <a:lstStyle/>
          <a:p>
            <a:fld id="{E6084722-E101-4035-8BC7-4A875F6EE96F}" type="slidenum">
              <a:rPr lang="en-GB" smtClean="0"/>
              <a:t>16</a:t>
            </a:fld>
            <a:endParaRPr lang="en-GB" dirty="0"/>
          </a:p>
        </p:txBody>
      </p:sp>
    </p:spTree>
    <p:extLst>
      <p:ext uri="{BB962C8B-B14F-4D97-AF65-F5344CB8AC3E}">
        <p14:creationId xmlns:p14="http://schemas.microsoft.com/office/powerpoint/2010/main" val="315323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084722-E101-4035-8BC7-4A875F6EE96F}" type="slidenum">
              <a:rPr lang="en-GB" smtClean="0"/>
              <a:t>17</a:t>
            </a:fld>
            <a:endParaRPr lang="en-GB" dirty="0"/>
          </a:p>
        </p:txBody>
      </p:sp>
    </p:spTree>
    <p:extLst>
      <p:ext uri="{BB962C8B-B14F-4D97-AF65-F5344CB8AC3E}">
        <p14:creationId xmlns:p14="http://schemas.microsoft.com/office/powerpoint/2010/main" val="2486982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or a company you know can become plastic neutral, with a certificate to prove it by purchasing a package, starting as little as 10 Euros – it’s a European company so everything is in Euros, one Euro at the moment being about 85p.</a:t>
            </a:r>
          </a:p>
          <a:p>
            <a:r>
              <a:rPr lang="en-GB" dirty="0"/>
              <a:t>It takes 20 months at the moment from the initial collection  of the waste to go through the process and then for Corsair to receive payment for the pyrolysis oil. Your plastic credits are fed through gradually over that period. It will come down significantly as Corsair build more facilities and populate them with pyrolysis units</a:t>
            </a:r>
          </a:p>
        </p:txBody>
      </p:sp>
      <p:sp>
        <p:nvSpPr>
          <p:cNvPr id="4" name="Slide Number Placeholder 3"/>
          <p:cNvSpPr>
            <a:spLocks noGrp="1"/>
          </p:cNvSpPr>
          <p:nvPr>
            <p:ph type="sldNum" sz="quarter" idx="5"/>
          </p:nvPr>
        </p:nvSpPr>
        <p:spPr/>
        <p:txBody>
          <a:bodyPr/>
          <a:lstStyle/>
          <a:p>
            <a:fld id="{E6084722-E101-4035-8BC7-4A875F6EE96F}" type="slidenum">
              <a:rPr lang="en-GB" smtClean="0"/>
              <a:t>18</a:t>
            </a:fld>
            <a:endParaRPr lang="en-GB" dirty="0"/>
          </a:p>
        </p:txBody>
      </p:sp>
    </p:spTree>
    <p:extLst>
      <p:ext uri="{BB962C8B-B14F-4D97-AF65-F5344CB8AC3E}">
        <p14:creationId xmlns:p14="http://schemas.microsoft.com/office/powerpoint/2010/main" val="1533599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Register with Amplivo to get started, learn more and help spread the word. Contact me direct for more information</a:t>
            </a:r>
          </a:p>
        </p:txBody>
      </p:sp>
      <p:sp>
        <p:nvSpPr>
          <p:cNvPr id="4" name="Slide Number Placeholder 3"/>
          <p:cNvSpPr>
            <a:spLocks noGrp="1"/>
          </p:cNvSpPr>
          <p:nvPr>
            <p:ph type="sldNum" sz="quarter" idx="5"/>
          </p:nvPr>
        </p:nvSpPr>
        <p:spPr/>
        <p:txBody>
          <a:bodyPr/>
          <a:lstStyle/>
          <a:p>
            <a:fld id="{E6084722-E101-4035-8BC7-4A875F6EE96F}" type="slidenum">
              <a:rPr lang="en-GB" smtClean="0"/>
              <a:t>19</a:t>
            </a:fld>
            <a:endParaRPr lang="en-GB" dirty="0"/>
          </a:p>
        </p:txBody>
      </p:sp>
    </p:spTree>
    <p:extLst>
      <p:ext uri="{BB962C8B-B14F-4D97-AF65-F5344CB8AC3E}">
        <p14:creationId xmlns:p14="http://schemas.microsoft.com/office/powerpoint/2010/main" val="3336882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Microplastics are in our food, our drink and the air we breathe</a:t>
            </a:r>
          </a:p>
          <a:p>
            <a:r>
              <a:rPr lang="en-GB" sz="1200" kern="1200" dirty="0">
                <a:solidFill>
                  <a:schemeClr val="tx1"/>
                </a:solidFill>
                <a:effectLst/>
                <a:latin typeface="+mn-lt"/>
                <a:ea typeface="+mn-ea"/>
                <a:cs typeface="+mn-cs"/>
              </a:rPr>
              <a:t>They don’t just ‘pass through’ the body they sit around, in our blood, our brain cells and other vital organs, clogging them up and causing a variety of malfunctions</a:t>
            </a:r>
            <a:endParaRPr lang="en-GB" dirty="0"/>
          </a:p>
        </p:txBody>
      </p:sp>
      <p:sp>
        <p:nvSpPr>
          <p:cNvPr id="4" name="Slide Number Placeholder 3"/>
          <p:cNvSpPr>
            <a:spLocks noGrp="1"/>
          </p:cNvSpPr>
          <p:nvPr>
            <p:ph type="sldNum" sz="quarter" idx="5"/>
          </p:nvPr>
        </p:nvSpPr>
        <p:spPr/>
        <p:txBody>
          <a:bodyPr/>
          <a:lstStyle/>
          <a:p>
            <a:fld id="{E6084722-E101-4035-8BC7-4A875F6EE96F}" type="slidenum">
              <a:rPr lang="en-GB" smtClean="0"/>
              <a:t>2</a:t>
            </a:fld>
            <a:endParaRPr lang="en-GB" dirty="0"/>
          </a:p>
        </p:txBody>
      </p:sp>
    </p:spTree>
    <p:extLst>
      <p:ext uri="{BB962C8B-B14F-4D97-AF65-F5344CB8AC3E}">
        <p14:creationId xmlns:p14="http://schemas.microsoft.com/office/powerpoint/2010/main" val="180445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it hasn’t broken down in this way it floats around in the seas.</a:t>
            </a:r>
          </a:p>
          <a:p>
            <a:r>
              <a:rPr lang="en-GB" sz="1200" kern="1200" dirty="0">
                <a:solidFill>
                  <a:schemeClr val="tx1"/>
                </a:solidFill>
                <a:effectLst/>
                <a:latin typeface="+mn-lt"/>
                <a:ea typeface="+mn-ea"/>
                <a:cs typeface="+mn-cs"/>
              </a:rPr>
              <a:t>Ocean currents case waste plastic to aggregate in various places but where there aren’t many current as in the Mediterranean the plastic can’t get out.</a:t>
            </a:r>
          </a:p>
          <a:p>
            <a:r>
              <a:rPr lang="en-GB" sz="1200" kern="1200" dirty="0">
                <a:solidFill>
                  <a:schemeClr val="tx1"/>
                </a:solidFill>
                <a:effectLst/>
                <a:latin typeface="+mn-lt"/>
                <a:ea typeface="+mn-ea"/>
                <a:cs typeface="+mn-cs"/>
              </a:rPr>
              <a:t>It ends up on the beaches, in the coral and just generally causing a hazard to wildlife and what we do in the sea</a:t>
            </a:r>
            <a:endParaRPr lang="en-GB" dirty="0"/>
          </a:p>
        </p:txBody>
      </p:sp>
      <p:sp>
        <p:nvSpPr>
          <p:cNvPr id="4" name="Slide Number Placeholder 3"/>
          <p:cNvSpPr>
            <a:spLocks noGrp="1"/>
          </p:cNvSpPr>
          <p:nvPr>
            <p:ph type="sldNum" sz="quarter" idx="5"/>
          </p:nvPr>
        </p:nvSpPr>
        <p:spPr/>
        <p:txBody>
          <a:bodyPr/>
          <a:lstStyle/>
          <a:p>
            <a:fld id="{E6084722-E101-4035-8BC7-4A875F6EE96F}" type="slidenum">
              <a:rPr lang="en-GB" smtClean="0"/>
              <a:t>3</a:t>
            </a:fld>
            <a:endParaRPr lang="en-GB" dirty="0"/>
          </a:p>
        </p:txBody>
      </p:sp>
    </p:spTree>
    <p:extLst>
      <p:ext uri="{BB962C8B-B14F-4D97-AF65-F5344CB8AC3E}">
        <p14:creationId xmlns:p14="http://schemas.microsoft.com/office/powerpoint/2010/main" val="135365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1001872" y="3271878"/>
            <a:ext cx="8014970" cy="3099673"/>
          </a:xfrm>
          <a:prstGeom prst="rect">
            <a:avLst/>
          </a:prstGeom>
        </p:spPr>
        <p:txBody>
          <a:bodyPr spcFirstLastPara="1" wrap="square" lIns="96591" tIns="96591" rIns="96591" bIns="96591" anchor="t" anchorCtr="0">
            <a:noAutofit/>
          </a:bodyPr>
          <a:lstStyle/>
          <a:p>
            <a:pPr marL="0" indent="0" defTabSz="966064">
              <a:buNone/>
              <a:defRPr/>
            </a:pPr>
            <a:r>
              <a:rPr lang="en-US" dirty="0"/>
              <a:t>Is this how we want it to look on our next holiday?</a:t>
            </a:r>
          </a:p>
          <a:p>
            <a:pPr marL="0" indent="0" defTabSz="966064">
              <a:buNone/>
              <a:defRPr/>
            </a:pPr>
            <a:r>
              <a:rPr lang="en-US" dirty="0"/>
              <a:t>This is a beach off the tourist track in Thailand, there are also beaches like this in Cyprus</a:t>
            </a:r>
            <a:endParaRPr dirty="0"/>
          </a:p>
        </p:txBody>
      </p:sp>
      <p:sp>
        <p:nvSpPr>
          <p:cNvPr id="153" name="Google Shape;153;p7:notes"/>
          <p:cNvSpPr>
            <a:spLocks noGrp="1" noRot="1" noChangeAspect="1"/>
          </p:cNvSpPr>
          <p:nvPr>
            <p:ph type="sldImg" idx="2"/>
          </p:nvPr>
        </p:nvSpPr>
        <p:spPr>
          <a:xfrm>
            <a:off x="2711450" y="515938"/>
            <a:ext cx="4595813" cy="2584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1001872" y="3271878"/>
            <a:ext cx="8014970" cy="3099673"/>
          </a:xfrm>
          <a:prstGeom prst="rect">
            <a:avLst/>
          </a:prstGeom>
        </p:spPr>
        <p:txBody>
          <a:bodyPr spcFirstLastPara="1" wrap="square" lIns="96591" tIns="96591" rIns="96591" bIns="96591" anchor="t" anchorCtr="0">
            <a:noAutofit/>
          </a:bodyPr>
          <a:lstStyle/>
          <a:p>
            <a:pPr marL="13418" marR="5367">
              <a:spcBef>
                <a:spcPts val="100"/>
              </a:spcBef>
            </a:pPr>
            <a:endParaRPr lang="en-US" sz="1200" b="1" dirty="0">
              <a:solidFill>
                <a:srgbClr val="1F3863"/>
              </a:solidFill>
            </a:endParaRPr>
          </a:p>
          <a:p>
            <a:pPr marL="13418" marR="5367">
              <a:spcBef>
                <a:spcPts val="100"/>
              </a:spcBef>
            </a:pPr>
            <a:r>
              <a:rPr lang="en-US" dirty="0"/>
              <a:t>It’s not just ocean wildlife that’s affected</a:t>
            </a:r>
            <a:endParaRPr lang="sv-SE" dirty="0"/>
          </a:p>
        </p:txBody>
      </p:sp>
      <p:sp>
        <p:nvSpPr>
          <p:cNvPr id="159" name="Google Shape;159;p8:notes"/>
          <p:cNvSpPr>
            <a:spLocks noGrp="1" noRot="1" noChangeAspect="1"/>
          </p:cNvSpPr>
          <p:nvPr>
            <p:ph type="sldImg" idx="2"/>
          </p:nvPr>
        </p:nvSpPr>
        <p:spPr>
          <a:xfrm>
            <a:off x="2711450" y="515938"/>
            <a:ext cx="4595813" cy="2584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1001872" y="3271878"/>
            <a:ext cx="8014970" cy="3099673"/>
          </a:xfrm>
          <a:prstGeom prst="rect">
            <a:avLst/>
          </a:prstGeom>
        </p:spPr>
        <p:txBody>
          <a:bodyPr spcFirstLastPara="1" wrap="square" lIns="96591" tIns="96591" rIns="96591" bIns="96591" anchor="t" anchorCtr="0">
            <a:noAutofit/>
          </a:bodyPr>
          <a:lstStyle/>
          <a:p>
            <a:pPr marL="194554" indent="-181137">
              <a:spcBef>
                <a:spcPts val="100"/>
              </a:spcBef>
              <a:buFont typeface="Arial" panose="020B0604020202020204" pitchFamily="34" charset="0"/>
              <a:buChar char="•"/>
            </a:pPr>
            <a:endParaRPr lang="en-US" sz="1300" b="1" spc="58" dirty="0">
              <a:solidFill>
                <a:srgbClr val="1F3863"/>
              </a:solidFill>
            </a:endParaRPr>
          </a:p>
          <a:p>
            <a:r>
              <a:rPr lang="en-US" b="0" dirty="0"/>
              <a:t>Here you can see how long it takes for different types of plastic to break down.</a:t>
            </a:r>
          </a:p>
          <a:p>
            <a:r>
              <a:rPr lang="en-US" b="0" dirty="0"/>
              <a:t>50 to 500 years.</a:t>
            </a:r>
          </a:p>
          <a:p>
            <a:r>
              <a:rPr lang="en-US" b="0" dirty="0"/>
              <a:t>SOMETHING MUST BE DONE! – and we do have a solution</a:t>
            </a:r>
          </a:p>
          <a:p>
            <a:endParaRPr lang="en-US" b="0" dirty="0"/>
          </a:p>
          <a:p>
            <a:pPr marL="0" indent="0">
              <a:buNone/>
            </a:pPr>
            <a:endParaRPr dirty="0"/>
          </a:p>
        </p:txBody>
      </p:sp>
      <p:sp>
        <p:nvSpPr>
          <p:cNvPr id="165" name="Google Shape;165;p9:notes"/>
          <p:cNvSpPr>
            <a:spLocks noGrp="1" noRot="1" noChangeAspect="1"/>
          </p:cNvSpPr>
          <p:nvPr>
            <p:ph type="sldImg" idx="2"/>
          </p:nvPr>
        </p:nvSpPr>
        <p:spPr>
          <a:xfrm>
            <a:off x="2711450" y="515938"/>
            <a:ext cx="4595813" cy="2584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txBox="1">
            <a:spLocks noGrp="1"/>
          </p:cNvSpPr>
          <p:nvPr>
            <p:ph type="body" idx="1"/>
          </p:nvPr>
        </p:nvSpPr>
        <p:spPr>
          <a:xfrm>
            <a:off x="1001872" y="3271878"/>
            <a:ext cx="8014970" cy="3099673"/>
          </a:xfrm>
          <a:prstGeom prst="rect">
            <a:avLst/>
          </a:prstGeom>
        </p:spPr>
        <p:txBody>
          <a:bodyPr spcFirstLastPara="1" wrap="square" lIns="96591" tIns="96591" rIns="96591" bIns="96591" anchor="t" anchorCtr="0">
            <a:noAutofit/>
          </a:bodyPr>
          <a:lstStyle/>
          <a:p>
            <a:pPr marL="0" indent="0" defTabSz="966064">
              <a:buNone/>
              <a:defRPr/>
            </a:pPr>
            <a:r>
              <a:rPr lang="en-US" b="1" dirty="0"/>
              <a:t>Corsair Group International transforms plastic waste into advanced pyrolysis bio-oil</a:t>
            </a:r>
            <a:br>
              <a:rPr lang="en-US" dirty="0"/>
            </a:br>
            <a:r>
              <a:rPr lang="en-US" dirty="0"/>
              <a:t>Instead of relocating or repurposing plastic creating more and more microplastics the pyrolysis process turns plastic back into oil from which it was made in the first place – true recycling</a:t>
            </a:r>
          </a:p>
          <a:p>
            <a:pPr marL="0" indent="0" defTabSz="966064">
              <a:buNone/>
              <a:defRPr/>
            </a:pPr>
            <a:br>
              <a:rPr lang="en-US" dirty="0"/>
            </a:br>
            <a:endParaRPr lang="sv-SE" dirty="0"/>
          </a:p>
          <a:p>
            <a:pPr marL="0" indent="0" defTabSz="966064">
              <a:buNone/>
              <a:defRPr/>
            </a:pPr>
            <a:endParaRPr lang="en-US" dirty="0"/>
          </a:p>
          <a:p>
            <a:pPr marL="0" indent="0">
              <a:buNone/>
            </a:pPr>
            <a:endParaRPr dirty="0"/>
          </a:p>
        </p:txBody>
      </p:sp>
      <p:sp>
        <p:nvSpPr>
          <p:cNvPr id="177" name="Google Shape;177;p10:notes"/>
          <p:cNvSpPr>
            <a:spLocks noGrp="1" noRot="1" noChangeAspect="1"/>
          </p:cNvSpPr>
          <p:nvPr>
            <p:ph type="sldImg" idx="2"/>
          </p:nvPr>
        </p:nvSpPr>
        <p:spPr>
          <a:xfrm>
            <a:off x="2711450" y="515938"/>
            <a:ext cx="4595813" cy="2584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two pyrolysis recycling units – the big blue cylinders, in the facility in Bangkok with the Corsair founder Jussi </a:t>
            </a:r>
            <a:r>
              <a:rPr lang="en-GB" dirty="0" err="1"/>
              <a:t>Saloranto</a:t>
            </a:r>
            <a:endParaRPr lang="en-GB" dirty="0"/>
          </a:p>
          <a:p>
            <a:r>
              <a:rPr lang="en-GB" dirty="0"/>
              <a:t>Pyrolysis is a process of heating the waste plastic in the absence of Oxygen, so it doesn’t burn resulting in the oil and gas which is used to fuel the heating process itself.</a:t>
            </a:r>
          </a:p>
        </p:txBody>
      </p:sp>
      <p:sp>
        <p:nvSpPr>
          <p:cNvPr id="4" name="Slide Number Placeholder 3"/>
          <p:cNvSpPr>
            <a:spLocks noGrp="1"/>
          </p:cNvSpPr>
          <p:nvPr>
            <p:ph type="sldNum" sz="quarter" idx="5"/>
          </p:nvPr>
        </p:nvSpPr>
        <p:spPr/>
        <p:txBody>
          <a:bodyPr/>
          <a:lstStyle/>
          <a:p>
            <a:fld id="{E6084722-E101-4035-8BC7-4A875F6EE96F}" type="slidenum">
              <a:rPr lang="en-GB" smtClean="0"/>
              <a:t>8</a:t>
            </a:fld>
            <a:endParaRPr lang="en-GB" dirty="0"/>
          </a:p>
        </p:txBody>
      </p:sp>
    </p:spTree>
    <p:extLst>
      <p:ext uri="{BB962C8B-B14F-4D97-AF65-F5344CB8AC3E}">
        <p14:creationId xmlns:p14="http://schemas.microsoft.com/office/powerpoint/2010/main" val="69818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Closer to home Corsair are currently operating in Finland dealing with waste from Europe and Scandinavia</a:t>
            </a:r>
          </a:p>
        </p:txBody>
      </p:sp>
      <p:sp>
        <p:nvSpPr>
          <p:cNvPr id="4" name="Slide Number Placeholder 3"/>
          <p:cNvSpPr>
            <a:spLocks noGrp="1"/>
          </p:cNvSpPr>
          <p:nvPr>
            <p:ph type="sldNum" sz="quarter" idx="5"/>
          </p:nvPr>
        </p:nvSpPr>
        <p:spPr/>
        <p:txBody>
          <a:bodyPr/>
          <a:lstStyle/>
          <a:p>
            <a:fld id="{E6084722-E101-4035-8BC7-4A875F6EE96F}" type="slidenum">
              <a:rPr lang="en-GB" smtClean="0"/>
              <a:t>9</a:t>
            </a:fld>
            <a:endParaRPr lang="en-GB" dirty="0"/>
          </a:p>
        </p:txBody>
      </p:sp>
    </p:spTree>
    <p:extLst>
      <p:ext uri="{BB962C8B-B14F-4D97-AF65-F5344CB8AC3E}">
        <p14:creationId xmlns:p14="http://schemas.microsoft.com/office/powerpoint/2010/main" val="158907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8CE7-D1AA-27E4-D34C-C845008885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781ED4-3C6A-3B4B-FCF5-4F494B7BB0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131152-E68A-18FC-8AED-DD85E50722CC}"/>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5" name="Footer Placeholder 4">
            <a:extLst>
              <a:ext uri="{FF2B5EF4-FFF2-40B4-BE49-F238E27FC236}">
                <a16:creationId xmlns:a16="http://schemas.microsoft.com/office/drawing/2014/main" id="{26DA73BD-2F39-2D3C-B9BB-4D7311F9604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FE9627E-D3A7-5E79-84D8-890E757DE464}"/>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25379661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2AF1-4654-1B35-4A05-DB2FB2987E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4946C9-38CD-326F-C32C-B8536E81D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5BA1A0-348D-55C6-2F7B-6799DAE920AF}"/>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5" name="Footer Placeholder 4">
            <a:extLst>
              <a:ext uri="{FF2B5EF4-FFF2-40B4-BE49-F238E27FC236}">
                <a16:creationId xmlns:a16="http://schemas.microsoft.com/office/drawing/2014/main" id="{3DC47D91-57E0-49C5-752A-20009797431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78ADB52-2F04-C01D-702C-9620E2A0DAB8}"/>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33977581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4E94BC-BE42-D17C-80E5-2BD0E36D69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09A827-0A2C-41E4-42CD-8C252D557C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4DAEDC-28D2-EDE0-7D8B-AB0C6FCD3CC6}"/>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5" name="Footer Placeholder 4">
            <a:extLst>
              <a:ext uri="{FF2B5EF4-FFF2-40B4-BE49-F238E27FC236}">
                <a16:creationId xmlns:a16="http://schemas.microsoft.com/office/drawing/2014/main" id="{AA2A6878-AB6B-E2DB-86C9-244509ED297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A80DC11-3D0D-EF24-1723-F162C6DF263F}"/>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21575117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EBEA-EDAB-89A8-1FDB-850BEB2901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B9FE59-67D7-D3B6-4585-D3C0470052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4E6148-7D0C-C35B-C67A-EED571278650}"/>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5" name="Footer Placeholder 4">
            <a:extLst>
              <a:ext uri="{FF2B5EF4-FFF2-40B4-BE49-F238E27FC236}">
                <a16:creationId xmlns:a16="http://schemas.microsoft.com/office/drawing/2014/main" id="{53AA312E-0F28-7EFD-AE87-DCA0C32A215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3DDCF76-2D48-1BF0-844A-5421DCC7CFF1}"/>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7771854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D64F-1024-8C46-EB26-60C06ED3F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101225-59E6-3BCA-BEDD-66CE2AA0DB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C42E41-84A5-4F2F-0B61-B9DA48352A5E}"/>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5" name="Footer Placeholder 4">
            <a:extLst>
              <a:ext uri="{FF2B5EF4-FFF2-40B4-BE49-F238E27FC236}">
                <a16:creationId xmlns:a16="http://schemas.microsoft.com/office/drawing/2014/main" id="{24BA8149-707C-0E3E-5518-96175B32B0F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A41C2CC-008A-C723-70E6-8CC507A8913C}"/>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968759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85EF-FA80-5279-0A0D-5E8ABF6D7D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82BD66-A8E6-3569-A191-3A0021134E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836D69-05CF-CFA7-4DFF-F362169466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95CC34-EB78-C051-B838-CB0937278D42}"/>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6" name="Footer Placeholder 5">
            <a:extLst>
              <a:ext uri="{FF2B5EF4-FFF2-40B4-BE49-F238E27FC236}">
                <a16:creationId xmlns:a16="http://schemas.microsoft.com/office/drawing/2014/main" id="{1A09DD6F-1005-916C-767E-7365289EC01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A62C8D0-8320-7636-CB8D-833B6A064016}"/>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22231809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3A706-8864-CC90-8BAA-9F703984ED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840257-1A02-DA3D-8FA8-74039BE4F6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F952C2-B86C-8D7D-C88F-21EEDB63C9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64FB95-CBCA-A196-4B4C-BEB7B7C56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44205E-F63F-6B7E-8E57-5DA22D80CA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DE359F-6703-B93B-FC33-B21BF7468935}"/>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8" name="Footer Placeholder 7">
            <a:extLst>
              <a:ext uri="{FF2B5EF4-FFF2-40B4-BE49-F238E27FC236}">
                <a16:creationId xmlns:a16="http://schemas.microsoft.com/office/drawing/2014/main" id="{C5E55851-56C6-6DCD-76B2-8900F32C52F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2931AF2-4779-92D2-8C68-8D664AD6412D}"/>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36082500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3541-964E-0A33-CF6C-DE1E442EDA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A29FF0-45F8-81F0-48EC-FCA52B5F4605}"/>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4" name="Footer Placeholder 3">
            <a:extLst>
              <a:ext uri="{FF2B5EF4-FFF2-40B4-BE49-F238E27FC236}">
                <a16:creationId xmlns:a16="http://schemas.microsoft.com/office/drawing/2014/main" id="{BDBCBC57-CBEF-41EF-1935-26EA64BA4E6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97144A5-56B5-03A6-ECCE-8B95845CB57C}"/>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10232766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88C83-F840-BF16-911D-57179E038349}"/>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3" name="Footer Placeholder 2">
            <a:extLst>
              <a:ext uri="{FF2B5EF4-FFF2-40B4-BE49-F238E27FC236}">
                <a16:creationId xmlns:a16="http://schemas.microsoft.com/office/drawing/2014/main" id="{B19A9E65-819A-C292-91A5-09B4B94C583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27D34CE-F0F1-1C5A-FA71-80E7DDD74340}"/>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7197499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1649-A811-D30A-85E6-748C0894B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8E933B-874D-CE0C-A8FF-8548188F2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D69B97-37C2-59BE-040A-3236700B2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8AFAD-931E-1AD0-695C-7D38AC99BBFE}"/>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6" name="Footer Placeholder 5">
            <a:extLst>
              <a:ext uri="{FF2B5EF4-FFF2-40B4-BE49-F238E27FC236}">
                <a16:creationId xmlns:a16="http://schemas.microsoft.com/office/drawing/2014/main" id="{85394EFA-8CA9-DCF4-37FF-C2701BD8056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A39F8B1-0C9C-0C1D-C9A7-BE82B7F87494}"/>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5156314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E3D6-FF01-EF63-F78D-7C0B63F70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41A9C4-80DC-9C12-7BC9-C3C93FD966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6333EC65-B139-86B3-6EAA-7CCF909AC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ABD93-F17C-7ACA-1029-0453FDB66C60}"/>
              </a:ext>
            </a:extLst>
          </p:cNvPr>
          <p:cNvSpPr>
            <a:spLocks noGrp="1"/>
          </p:cNvSpPr>
          <p:nvPr>
            <p:ph type="dt" sz="half" idx="10"/>
          </p:nvPr>
        </p:nvSpPr>
        <p:spPr/>
        <p:txBody>
          <a:bodyPr/>
          <a:lstStyle/>
          <a:p>
            <a:fld id="{663559FE-7D6F-458B-8FC3-E44B07258188}" type="datetimeFigureOut">
              <a:rPr lang="en-GB" smtClean="0"/>
              <a:t>02/09/2025</a:t>
            </a:fld>
            <a:endParaRPr lang="en-GB" dirty="0"/>
          </a:p>
        </p:txBody>
      </p:sp>
      <p:sp>
        <p:nvSpPr>
          <p:cNvPr id="6" name="Footer Placeholder 5">
            <a:extLst>
              <a:ext uri="{FF2B5EF4-FFF2-40B4-BE49-F238E27FC236}">
                <a16:creationId xmlns:a16="http://schemas.microsoft.com/office/drawing/2014/main" id="{0F4CF608-6C44-5290-8DB4-DB1AF7B39FE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4A575FD-8765-EB99-BEBD-56B6E906DE3F}"/>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34205617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D63441-1668-9DC1-87C5-44173B5B26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1203C1-6D8E-73EE-9F7B-9A3CB2E609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02FF5-D01F-6863-D438-430F46F307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3559FE-7D6F-458B-8FC3-E44B07258188}" type="datetimeFigureOut">
              <a:rPr lang="en-GB" smtClean="0"/>
              <a:t>02/09/2025</a:t>
            </a:fld>
            <a:endParaRPr lang="en-GB" dirty="0"/>
          </a:p>
        </p:txBody>
      </p:sp>
      <p:sp>
        <p:nvSpPr>
          <p:cNvPr id="5" name="Footer Placeholder 4">
            <a:extLst>
              <a:ext uri="{FF2B5EF4-FFF2-40B4-BE49-F238E27FC236}">
                <a16:creationId xmlns:a16="http://schemas.microsoft.com/office/drawing/2014/main" id="{210E9B2E-632F-2208-002C-B6DDB8862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7813EA34-EEE3-A7D4-82E6-332244B38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A2C843-F213-497D-91B6-D30DE076B87A}" type="slidenum">
              <a:rPr lang="en-GB" smtClean="0"/>
              <a:t>‹#›</a:t>
            </a:fld>
            <a:endParaRPr lang="en-GB" dirty="0"/>
          </a:p>
        </p:txBody>
      </p:sp>
    </p:spTree>
    <p:extLst>
      <p:ext uri="{BB962C8B-B14F-4D97-AF65-F5344CB8AC3E}">
        <p14:creationId xmlns:p14="http://schemas.microsoft.com/office/powerpoint/2010/main" val="423763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43.png"/><Relationship Id="rId7" Type="http://schemas.openxmlformats.org/officeDocument/2006/relationships/image" Target="../media/image51.png"/><Relationship Id="rId12" Type="http://schemas.openxmlformats.org/officeDocument/2006/relationships/image" Target="../media/image37.svg"/><Relationship Id="rId2" Type="http://schemas.openxmlformats.org/officeDocument/2006/relationships/notesSlide" Target="../notesSlides/notesSlide12.xml"/><Relationship Id="rId16"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36.png"/><Relationship Id="rId5" Type="http://schemas.openxmlformats.org/officeDocument/2006/relationships/image" Target="../media/image49.png"/><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6.sv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9.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2.svg"/><Relationship Id="rId4" Type="http://schemas.openxmlformats.org/officeDocument/2006/relationships/image" Target="../media/image70.sv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sv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2139" y="3359732"/>
            <a:ext cx="13816279" cy="917645"/>
            <a:chOff x="0" y="0"/>
            <a:chExt cx="6058503" cy="402392"/>
          </a:xfrm>
        </p:grpSpPr>
        <p:sp>
          <p:nvSpPr>
            <p:cNvPr id="3" name="Freeform 3"/>
            <p:cNvSpPr/>
            <p:nvPr/>
          </p:nvSpPr>
          <p:spPr>
            <a:xfrm>
              <a:off x="0" y="0"/>
              <a:ext cx="6058503" cy="402392"/>
            </a:xfrm>
            <a:custGeom>
              <a:avLst/>
              <a:gdLst/>
              <a:ahLst/>
              <a:cxnLst/>
              <a:rect l="l" t="t" r="r" b="b"/>
              <a:pathLst>
                <a:path w="6058503" h="402392">
                  <a:moveTo>
                    <a:pt x="24282" y="0"/>
                  </a:moveTo>
                  <a:lnTo>
                    <a:pt x="6034221" y="0"/>
                  </a:lnTo>
                  <a:cubicBezTo>
                    <a:pt x="6047631" y="0"/>
                    <a:pt x="6058503" y="10871"/>
                    <a:pt x="6058503" y="24282"/>
                  </a:cubicBezTo>
                  <a:lnTo>
                    <a:pt x="6058503" y="378110"/>
                  </a:lnTo>
                  <a:cubicBezTo>
                    <a:pt x="6058503" y="391520"/>
                    <a:pt x="6047631" y="402392"/>
                    <a:pt x="6034221" y="402392"/>
                  </a:cubicBezTo>
                  <a:lnTo>
                    <a:pt x="24282" y="402392"/>
                  </a:lnTo>
                  <a:cubicBezTo>
                    <a:pt x="10871" y="402392"/>
                    <a:pt x="0" y="391520"/>
                    <a:pt x="0" y="378110"/>
                  </a:cubicBezTo>
                  <a:lnTo>
                    <a:pt x="0" y="24282"/>
                  </a:lnTo>
                  <a:cubicBezTo>
                    <a:pt x="0" y="10871"/>
                    <a:pt x="10871" y="0"/>
                    <a:pt x="24282" y="0"/>
                  </a:cubicBezTo>
                  <a:close/>
                </a:path>
              </a:pathLst>
            </a:custGeom>
            <a:gradFill rotWithShape="1">
              <a:gsLst>
                <a:gs pos="0">
                  <a:srgbClr val="4A7062">
                    <a:alpha val="100000"/>
                  </a:srgbClr>
                </a:gs>
                <a:gs pos="100000">
                  <a:srgbClr val="BCB0A8">
                    <a:alpha val="100000"/>
                  </a:srgbClr>
                </a:gs>
              </a:gsLst>
              <a:path path="circle">
                <a:fillToRect r="100000" b="100000"/>
              </a:path>
              <a:tileRect l="-100000" t="-100000"/>
            </a:gradFill>
          </p:spPr>
          <p:txBody>
            <a:bodyPr/>
            <a:lstStyle/>
            <a:p>
              <a:endParaRPr lang="it-IT" sz="1200"/>
            </a:p>
          </p:txBody>
        </p:sp>
        <p:sp>
          <p:nvSpPr>
            <p:cNvPr id="4" name="TextBox 4"/>
            <p:cNvSpPr txBox="1"/>
            <p:nvPr/>
          </p:nvSpPr>
          <p:spPr>
            <a:xfrm>
              <a:off x="0" y="38100"/>
              <a:ext cx="6058503" cy="364292"/>
            </a:xfrm>
            <a:prstGeom prst="rect">
              <a:avLst/>
            </a:prstGeom>
          </p:spPr>
          <p:txBody>
            <a:bodyPr lIns="33867" tIns="33867" rIns="33867" bIns="33867" rtlCol="0" anchor="ctr"/>
            <a:lstStyle/>
            <a:p>
              <a:pPr algn="ctr">
                <a:lnSpc>
                  <a:spcPts val="1550"/>
                </a:lnSpc>
              </a:pPr>
              <a:endParaRPr sz="1200" dirty="0"/>
            </a:p>
          </p:txBody>
        </p:sp>
      </p:grpSp>
      <p:sp>
        <p:nvSpPr>
          <p:cNvPr id="5" name="Freeform 5"/>
          <p:cNvSpPr/>
          <p:nvPr/>
        </p:nvSpPr>
        <p:spPr>
          <a:xfrm rot="1915075">
            <a:off x="5801694" y="-1143832"/>
            <a:ext cx="10222350" cy="3539489"/>
          </a:xfrm>
          <a:custGeom>
            <a:avLst/>
            <a:gdLst/>
            <a:ahLst/>
            <a:cxnLst/>
            <a:rect l="l" t="t" r="r" b="b"/>
            <a:pathLst>
              <a:path w="15333525" h="5309233">
                <a:moveTo>
                  <a:pt x="0" y="0"/>
                </a:moveTo>
                <a:lnTo>
                  <a:pt x="15333525" y="0"/>
                </a:lnTo>
                <a:lnTo>
                  <a:pt x="15333525" y="5309233"/>
                </a:lnTo>
                <a:lnTo>
                  <a:pt x="0" y="5309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sz="1200"/>
          </a:p>
        </p:txBody>
      </p:sp>
      <p:sp>
        <p:nvSpPr>
          <p:cNvPr id="6" name="Freeform 6"/>
          <p:cNvSpPr/>
          <p:nvPr/>
        </p:nvSpPr>
        <p:spPr>
          <a:xfrm rot="-9835055" flipH="1" flipV="1">
            <a:off x="5539812" y="6176235"/>
            <a:ext cx="2499855" cy="1528037"/>
          </a:xfrm>
          <a:custGeom>
            <a:avLst/>
            <a:gdLst/>
            <a:ahLst/>
            <a:cxnLst/>
            <a:rect l="l" t="t" r="r" b="b"/>
            <a:pathLst>
              <a:path w="3749782" h="2292055">
                <a:moveTo>
                  <a:pt x="3749783" y="2292055"/>
                </a:moveTo>
                <a:lnTo>
                  <a:pt x="0" y="2292055"/>
                </a:lnTo>
                <a:lnTo>
                  <a:pt x="0" y="0"/>
                </a:lnTo>
                <a:lnTo>
                  <a:pt x="3749783" y="0"/>
                </a:lnTo>
                <a:lnTo>
                  <a:pt x="3749783" y="2292055"/>
                </a:lnTo>
                <a:close/>
              </a:path>
            </a:pathLst>
          </a:custGeom>
          <a:blipFill>
            <a:blip r:embed="rId6"/>
            <a:stretch>
              <a:fillRect/>
            </a:stretch>
          </a:blipFill>
        </p:spPr>
        <p:txBody>
          <a:bodyPr/>
          <a:lstStyle/>
          <a:p>
            <a:endParaRPr lang="it-IT" sz="1200"/>
          </a:p>
        </p:txBody>
      </p:sp>
      <p:sp>
        <p:nvSpPr>
          <p:cNvPr id="7" name="Freeform 7"/>
          <p:cNvSpPr/>
          <p:nvPr/>
        </p:nvSpPr>
        <p:spPr>
          <a:xfrm rot="1142013" flipH="1" flipV="1">
            <a:off x="8225789" y="1038660"/>
            <a:ext cx="1701115" cy="1039807"/>
          </a:xfrm>
          <a:custGeom>
            <a:avLst/>
            <a:gdLst/>
            <a:ahLst/>
            <a:cxnLst/>
            <a:rect l="l" t="t" r="r" b="b"/>
            <a:pathLst>
              <a:path w="2551672" h="1559710">
                <a:moveTo>
                  <a:pt x="2551672" y="1559710"/>
                </a:moveTo>
                <a:lnTo>
                  <a:pt x="0" y="1559710"/>
                </a:lnTo>
                <a:lnTo>
                  <a:pt x="0" y="0"/>
                </a:lnTo>
                <a:lnTo>
                  <a:pt x="2551672" y="0"/>
                </a:lnTo>
                <a:lnTo>
                  <a:pt x="2551672" y="1559710"/>
                </a:lnTo>
                <a:close/>
              </a:path>
            </a:pathLst>
          </a:custGeom>
          <a:blipFill>
            <a:blip r:embed="rId6"/>
            <a:stretch>
              <a:fillRect/>
            </a:stretch>
          </a:blipFill>
        </p:spPr>
        <p:txBody>
          <a:bodyPr/>
          <a:lstStyle/>
          <a:p>
            <a:endParaRPr lang="it-IT" sz="1200"/>
          </a:p>
        </p:txBody>
      </p:sp>
      <p:sp>
        <p:nvSpPr>
          <p:cNvPr id="8" name="Freeform 8"/>
          <p:cNvSpPr/>
          <p:nvPr/>
        </p:nvSpPr>
        <p:spPr>
          <a:xfrm rot="7692875" flipH="1" flipV="1">
            <a:off x="10617563" y="649295"/>
            <a:ext cx="2216535" cy="1354857"/>
          </a:xfrm>
          <a:custGeom>
            <a:avLst/>
            <a:gdLst/>
            <a:ahLst/>
            <a:cxnLst/>
            <a:rect l="l" t="t" r="r" b="b"/>
            <a:pathLst>
              <a:path w="3324803" h="2032286">
                <a:moveTo>
                  <a:pt x="3324802" y="2032286"/>
                </a:moveTo>
                <a:lnTo>
                  <a:pt x="0" y="2032286"/>
                </a:lnTo>
                <a:lnTo>
                  <a:pt x="0" y="0"/>
                </a:lnTo>
                <a:lnTo>
                  <a:pt x="3324802" y="0"/>
                </a:lnTo>
                <a:lnTo>
                  <a:pt x="3324802" y="2032286"/>
                </a:lnTo>
                <a:close/>
              </a:path>
            </a:pathLst>
          </a:custGeom>
          <a:blipFill>
            <a:blip r:embed="rId6"/>
            <a:stretch>
              <a:fillRect/>
            </a:stretch>
          </a:blipFill>
        </p:spPr>
        <p:txBody>
          <a:bodyPr/>
          <a:lstStyle/>
          <a:p>
            <a:endParaRPr lang="it-IT" sz="1200"/>
          </a:p>
        </p:txBody>
      </p:sp>
      <p:sp>
        <p:nvSpPr>
          <p:cNvPr id="9" name="TextBox 9"/>
          <p:cNvSpPr txBox="1"/>
          <p:nvPr/>
        </p:nvSpPr>
        <p:spPr>
          <a:xfrm>
            <a:off x="812801" y="1549401"/>
            <a:ext cx="5596119" cy="294953"/>
          </a:xfrm>
          <a:prstGeom prst="rect">
            <a:avLst/>
          </a:prstGeom>
        </p:spPr>
        <p:txBody>
          <a:bodyPr lIns="0" tIns="0" rIns="0" bIns="0" rtlCol="0" anchor="t">
            <a:spAutoFit/>
          </a:bodyPr>
          <a:lstStyle/>
          <a:p>
            <a:pPr>
              <a:lnSpc>
                <a:spcPts val="2279"/>
              </a:lnSpc>
              <a:spcBef>
                <a:spcPct val="0"/>
              </a:spcBef>
            </a:pPr>
            <a:r>
              <a:rPr lang="en-US" sz="2000" dirty="0">
                <a:solidFill>
                  <a:srgbClr val="BAAFA6"/>
                </a:solidFill>
                <a:latin typeface="Montserrat 1"/>
                <a:ea typeface="Montserrat 1"/>
                <a:cs typeface="Montserrat 1"/>
                <a:sym typeface="Montserrat 1"/>
              </a:rPr>
              <a:t>In this presentation – or next time</a:t>
            </a:r>
          </a:p>
        </p:txBody>
      </p:sp>
      <p:sp>
        <p:nvSpPr>
          <p:cNvPr id="13" name="TextBox 13"/>
          <p:cNvSpPr txBox="1"/>
          <p:nvPr/>
        </p:nvSpPr>
        <p:spPr>
          <a:xfrm>
            <a:off x="685801" y="909783"/>
            <a:ext cx="7946947" cy="804579"/>
          </a:xfrm>
          <a:prstGeom prst="rect">
            <a:avLst/>
          </a:prstGeom>
        </p:spPr>
        <p:txBody>
          <a:bodyPr wrap="square" lIns="0" tIns="0" rIns="0" bIns="0" rtlCol="0" anchor="t">
            <a:spAutoFit/>
          </a:bodyPr>
          <a:lstStyle/>
          <a:p>
            <a:pPr>
              <a:lnSpc>
                <a:spcPts val="6202"/>
              </a:lnSpc>
            </a:pPr>
            <a:r>
              <a:rPr lang="en-US" sz="7129" b="1" spc="-249" dirty="0">
                <a:solidFill>
                  <a:srgbClr val="497062"/>
                </a:solidFill>
                <a:latin typeface="Montserrat 1 Heavy"/>
                <a:ea typeface="Montserrat 1 Heavy"/>
                <a:cs typeface="Montserrat 1 Heavy"/>
                <a:sym typeface="Montserrat 1 Heavy"/>
              </a:rPr>
              <a:t>What we will see</a:t>
            </a:r>
          </a:p>
        </p:txBody>
      </p:sp>
      <p:grpSp>
        <p:nvGrpSpPr>
          <p:cNvPr id="51" name="Gruppo 50">
            <a:extLst>
              <a:ext uri="{FF2B5EF4-FFF2-40B4-BE49-F238E27FC236}">
                <a16:creationId xmlns:a16="http://schemas.microsoft.com/office/drawing/2014/main" id="{F6F91293-A55B-D44B-99F4-827ECD438416}"/>
              </a:ext>
            </a:extLst>
          </p:cNvPr>
          <p:cNvGrpSpPr/>
          <p:nvPr/>
        </p:nvGrpSpPr>
        <p:grpSpPr>
          <a:xfrm>
            <a:off x="6211153" y="2209800"/>
            <a:ext cx="2940623" cy="3373777"/>
            <a:chOff x="9316729" y="3314700"/>
            <a:chExt cx="4410934" cy="5060666"/>
          </a:xfrm>
        </p:grpSpPr>
        <p:sp>
          <p:nvSpPr>
            <p:cNvPr id="16" name="TextBox 16"/>
            <p:cNvSpPr txBox="1"/>
            <p:nvPr/>
          </p:nvSpPr>
          <p:spPr>
            <a:xfrm>
              <a:off x="9602050" y="7621628"/>
              <a:ext cx="3625011" cy="403956"/>
            </a:xfrm>
            <a:prstGeom prst="rect">
              <a:avLst/>
            </a:prstGeom>
          </p:spPr>
          <p:txBody>
            <a:bodyPr lIns="0" tIns="0" rIns="0" bIns="0" rtlCol="0" anchor="t">
              <a:spAutoFit/>
            </a:bodyPr>
            <a:lstStyle/>
            <a:p>
              <a:pPr algn="ctr">
                <a:lnSpc>
                  <a:spcPts val="2100"/>
                </a:lnSpc>
              </a:pPr>
              <a:r>
                <a:rPr lang="en-US" sz="2000" b="1" spc="-70" dirty="0">
                  <a:solidFill>
                    <a:srgbClr val="497062"/>
                  </a:solidFill>
                  <a:latin typeface="Montserrat 1 Heavy"/>
                  <a:ea typeface="Montserrat 1 Heavy"/>
                  <a:cs typeface="Montserrat 1 Heavy"/>
                  <a:sym typeface="Montserrat 1 Heavy"/>
                </a:rPr>
                <a:t>VERIFICATION</a:t>
              </a:r>
            </a:p>
          </p:txBody>
        </p:sp>
        <p:grpSp>
          <p:nvGrpSpPr>
            <p:cNvPr id="30" name="Gruppo 29">
              <a:extLst>
                <a:ext uri="{FF2B5EF4-FFF2-40B4-BE49-F238E27FC236}">
                  <a16:creationId xmlns:a16="http://schemas.microsoft.com/office/drawing/2014/main" id="{E2D2AB04-6740-AA43-AC2D-8EF392E86266}"/>
                </a:ext>
              </a:extLst>
            </p:cNvPr>
            <p:cNvGrpSpPr/>
            <p:nvPr/>
          </p:nvGrpSpPr>
          <p:grpSpPr>
            <a:xfrm>
              <a:off x="9316729" y="3314700"/>
              <a:ext cx="4410934" cy="5060666"/>
              <a:chOff x="9316729" y="3314700"/>
              <a:chExt cx="4410934" cy="5060666"/>
            </a:xfrm>
          </p:grpSpPr>
          <p:sp>
            <p:nvSpPr>
              <p:cNvPr id="12" name="TextBox 12"/>
              <p:cNvSpPr txBox="1"/>
              <p:nvPr/>
            </p:nvSpPr>
            <p:spPr>
              <a:xfrm>
                <a:off x="9598814" y="8029118"/>
                <a:ext cx="3583785" cy="346248"/>
              </a:xfrm>
              <a:prstGeom prst="rect">
                <a:avLst/>
              </a:prstGeom>
            </p:spPr>
            <p:txBody>
              <a:bodyPr wrap="square" lIns="0" tIns="0" rIns="0" bIns="0" rtlCol="0" anchor="t">
                <a:spAutoFit/>
              </a:bodyPr>
              <a:lstStyle/>
              <a:p>
                <a:pPr algn="ctr">
                  <a:lnSpc>
                    <a:spcPts val="1770"/>
                  </a:lnSpc>
                </a:pPr>
                <a:r>
                  <a:rPr lang="en-US" sz="1685" spc="-59" dirty="0">
                    <a:solidFill>
                      <a:srgbClr val="58786B"/>
                    </a:solidFill>
                    <a:latin typeface="Montserrat 1 Medium" panose="020B0604020202020204" charset="0"/>
                    <a:ea typeface="Montserrat 1"/>
                    <a:cs typeface="Montserrat 1 Medium" panose="020B0604020202020204" charset="0"/>
                    <a:sym typeface="Montserrat 1"/>
                  </a:rPr>
                  <a:t>   CSR PLASTIC CREDIT</a:t>
                </a:r>
              </a:p>
            </p:txBody>
          </p:sp>
          <p:grpSp>
            <p:nvGrpSpPr>
              <p:cNvPr id="29" name="Gruppo 28">
                <a:extLst>
                  <a:ext uri="{FF2B5EF4-FFF2-40B4-BE49-F238E27FC236}">
                    <a16:creationId xmlns:a16="http://schemas.microsoft.com/office/drawing/2014/main" id="{AEFB2CD6-1660-4146-8C11-7940AC3F52DA}"/>
                  </a:ext>
                </a:extLst>
              </p:cNvPr>
              <p:cNvGrpSpPr/>
              <p:nvPr/>
            </p:nvGrpSpPr>
            <p:grpSpPr>
              <a:xfrm>
                <a:off x="9316729" y="3314700"/>
                <a:ext cx="4410934" cy="4410934"/>
                <a:chOff x="9316729" y="3314700"/>
                <a:chExt cx="4410934" cy="4410934"/>
              </a:xfrm>
            </p:grpSpPr>
            <p:grpSp>
              <p:nvGrpSpPr>
                <p:cNvPr id="31" name="Group 31"/>
                <p:cNvGrpSpPr/>
                <p:nvPr/>
              </p:nvGrpSpPr>
              <p:grpSpPr>
                <a:xfrm>
                  <a:off x="9316729" y="3314700"/>
                  <a:ext cx="4410934" cy="4410934"/>
                  <a:chOff x="0" y="0"/>
                  <a:chExt cx="6130241" cy="6130241"/>
                </a:xfrm>
              </p:grpSpPr>
              <p:grpSp>
                <p:nvGrpSpPr>
                  <p:cNvPr id="32" name="Group 32"/>
                  <p:cNvGrpSpPr/>
                  <p:nvPr/>
                </p:nvGrpSpPr>
                <p:grpSpPr>
                  <a:xfrm rot="3281874">
                    <a:off x="866332" y="866332"/>
                    <a:ext cx="4397578" cy="439757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FA096"/>
                        </a:gs>
                        <a:gs pos="100000">
                          <a:srgbClr val="B0A9A1"/>
                        </a:gs>
                      </a:gsLst>
                      <a:lin ang="0"/>
                    </a:gradFill>
                    <a:ln w="12700" cap="sq">
                      <a:noFill/>
                      <a:prstDash val="solid"/>
                      <a:miter/>
                    </a:ln>
                  </p:spPr>
                  <p:txBody>
                    <a:bodyPr/>
                    <a:lstStyle/>
                    <a:p>
                      <a:endParaRPr lang="it-IT" sz="1200"/>
                    </a:p>
                  </p:txBody>
                </p:sp>
              </p:grpSp>
              <p:grpSp>
                <p:nvGrpSpPr>
                  <p:cNvPr id="34" name="Group 34"/>
                  <p:cNvGrpSpPr/>
                  <p:nvPr/>
                </p:nvGrpSpPr>
                <p:grpSpPr>
                  <a:xfrm>
                    <a:off x="1138518" y="1138518"/>
                    <a:ext cx="3853206" cy="385320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a:ln>
                      <a:noFill/>
                    </a:ln>
                  </p:spPr>
                  <p:txBody>
                    <a:bodyPr/>
                    <a:lstStyle/>
                    <a:p>
                      <a:endParaRPr lang="it-IT" sz="1200"/>
                    </a:p>
                  </p:txBody>
                </p:sp>
                <p:sp>
                  <p:nvSpPr>
                    <p:cNvPr id="36" name="TextBox 36"/>
                    <p:cNvSpPr txBox="1"/>
                    <p:nvPr/>
                  </p:nvSpPr>
                  <p:spPr>
                    <a:xfrm>
                      <a:off x="76200" y="47625"/>
                      <a:ext cx="660400" cy="688975"/>
                    </a:xfrm>
                    <a:prstGeom prst="rect">
                      <a:avLst/>
                    </a:prstGeom>
                    <a:ln>
                      <a:noFill/>
                    </a:ln>
                  </p:spPr>
                  <p:txBody>
                    <a:bodyPr lIns="33867" tIns="33867" rIns="33867" bIns="33867" rtlCol="0" anchor="ctr"/>
                    <a:lstStyle/>
                    <a:p>
                      <a:pPr algn="ctr">
                        <a:lnSpc>
                          <a:spcPts val="1399"/>
                        </a:lnSpc>
                      </a:pPr>
                      <a:endParaRPr sz="1200" dirty="0"/>
                    </a:p>
                  </p:txBody>
                </p:sp>
              </p:grpSp>
            </p:grpSp>
            <p:sp>
              <p:nvSpPr>
                <p:cNvPr id="43" name="Freeform 43"/>
                <p:cNvSpPr/>
                <p:nvPr/>
              </p:nvSpPr>
              <p:spPr>
                <a:xfrm>
                  <a:off x="9982200" y="3969626"/>
                  <a:ext cx="3080255" cy="3080256"/>
                </a:xfrm>
                <a:custGeom>
                  <a:avLst/>
                  <a:gdLst/>
                  <a:ahLst/>
                  <a:cxnLst/>
                  <a:rect l="l" t="t" r="r" b="b"/>
                  <a:pathLst>
                    <a:path w="2163647" h="2394076">
                      <a:moveTo>
                        <a:pt x="0" y="0"/>
                      </a:moveTo>
                      <a:lnTo>
                        <a:pt x="2163647" y="0"/>
                      </a:lnTo>
                      <a:lnTo>
                        <a:pt x="2163647" y="2394076"/>
                      </a:lnTo>
                      <a:lnTo>
                        <a:pt x="0" y="2394076"/>
                      </a:lnTo>
                      <a:lnTo>
                        <a:pt x="0" y="0"/>
                      </a:lnTo>
                      <a:close/>
                    </a:path>
                  </a:pathLst>
                </a:custGeom>
                <a:blipFill>
                  <a:blip r:embed="rId7" cstate="print">
                    <a:extLst>
                      <a:ext uri="{28A0092B-C50C-407E-A947-70E740481C1C}">
                        <a14:useLocalDpi xmlns:a14="http://schemas.microsoft.com/office/drawing/2010/main" val="0"/>
                      </a:ext>
                    </a:extLst>
                  </a:blip>
                  <a:stretch>
                    <a:fillRect/>
                  </a:stretch>
                </a:blipFill>
              </p:spPr>
              <p:txBody>
                <a:bodyPr/>
                <a:lstStyle/>
                <a:p>
                  <a:endParaRPr lang="it-IT" sz="1200" dirty="0"/>
                </a:p>
              </p:txBody>
            </p:sp>
          </p:grpSp>
        </p:grpSp>
      </p:grpSp>
      <p:grpSp>
        <p:nvGrpSpPr>
          <p:cNvPr id="45" name="Gruppo 44">
            <a:extLst>
              <a:ext uri="{FF2B5EF4-FFF2-40B4-BE49-F238E27FC236}">
                <a16:creationId xmlns:a16="http://schemas.microsoft.com/office/drawing/2014/main" id="{9C519321-2574-E149-9EBD-4EF9FF833B99}"/>
              </a:ext>
            </a:extLst>
          </p:cNvPr>
          <p:cNvGrpSpPr/>
          <p:nvPr/>
        </p:nvGrpSpPr>
        <p:grpSpPr>
          <a:xfrm>
            <a:off x="3224293" y="2660791"/>
            <a:ext cx="2300717" cy="3153619"/>
            <a:chOff x="4836439" y="3991187"/>
            <a:chExt cx="3451076" cy="4730428"/>
          </a:xfrm>
        </p:grpSpPr>
        <p:sp>
          <p:nvSpPr>
            <p:cNvPr id="14" name="TextBox 14"/>
            <p:cNvSpPr txBox="1"/>
            <p:nvPr/>
          </p:nvSpPr>
          <p:spPr>
            <a:xfrm>
              <a:off x="4836439" y="7621628"/>
              <a:ext cx="3419064" cy="403956"/>
            </a:xfrm>
            <a:prstGeom prst="rect">
              <a:avLst/>
            </a:prstGeom>
          </p:spPr>
          <p:txBody>
            <a:bodyPr lIns="0" tIns="0" rIns="0" bIns="0" rtlCol="0" anchor="t">
              <a:spAutoFit/>
            </a:bodyPr>
            <a:lstStyle/>
            <a:p>
              <a:pPr algn="ctr">
                <a:lnSpc>
                  <a:spcPts val="2100"/>
                </a:lnSpc>
              </a:pPr>
              <a:r>
                <a:rPr lang="en-US" sz="2000" b="1" spc="-70" dirty="0">
                  <a:solidFill>
                    <a:srgbClr val="497062"/>
                  </a:solidFill>
                  <a:latin typeface="Montserrat 1 Heavy"/>
                  <a:ea typeface="Montserrat 1 Heavy"/>
                  <a:cs typeface="Montserrat 1 Heavy"/>
                  <a:sym typeface="Montserrat 1 Heavy"/>
                </a:rPr>
                <a:t>SOLUTION</a:t>
              </a:r>
            </a:p>
          </p:txBody>
        </p:sp>
        <p:sp>
          <p:nvSpPr>
            <p:cNvPr id="15" name="TextBox 15"/>
            <p:cNvSpPr txBox="1"/>
            <p:nvPr/>
          </p:nvSpPr>
          <p:spPr>
            <a:xfrm>
              <a:off x="5011185" y="8029118"/>
              <a:ext cx="3069573" cy="692497"/>
            </a:xfrm>
            <a:prstGeom prst="rect">
              <a:avLst/>
            </a:prstGeom>
          </p:spPr>
          <p:txBody>
            <a:bodyPr lIns="0" tIns="0" rIns="0" bIns="0" rtlCol="0" anchor="t">
              <a:spAutoFit/>
            </a:bodyPr>
            <a:lstStyle/>
            <a:p>
              <a:pPr algn="ctr">
                <a:lnSpc>
                  <a:spcPts val="1770"/>
                </a:lnSpc>
              </a:pPr>
              <a:r>
                <a:rPr lang="en-US" sz="1685" spc="-59" dirty="0">
                  <a:solidFill>
                    <a:srgbClr val="58786B"/>
                  </a:solidFill>
                  <a:latin typeface="Montserrat 1 Medium" panose="020B0604020202020204" charset="0"/>
                  <a:ea typeface="Montserrat 1"/>
                  <a:cs typeface="Montserrat 1 Medium" panose="020B0604020202020204" charset="0"/>
                  <a:sym typeface="Montserrat 1"/>
                </a:rPr>
                <a:t>CORSAIR GROUP</a:t>
              </a:r>
            </a:p>
            <a:p>
              <a:pPr algn="ctr">
                <a:lnSpc>
                  <a:spcPts val="1770"/>
                </a:lnSpc>
              </a:pPr>
              <a:r>
                <a:rPr lang="en-US" sz="1685" spc="-59" dirty="0">
                  <a:solidFill>
                    <a:srgbClr val="58786B"/>
                  </a:solidFill>
                  <a:latin typeface="Montserrat 1 Medium" panose="020B0604020202020204" charset="0"/>
                  <a:ea typeface="Montserrat 1"/>
                  <a:cs typeface="Montserrat 1 Medium" panose="020B0604020202020204" charset="0"/>
                  <a:sym typeface="Montserrat 1"/>
                </a:rPr>
                <a:t>INTERNATIONAL</a:t>
              </a:r>
            </a:p>
          </p:txBody>
        </p:sp>
        <p:grpSp>
          <p:nvGrpSpPr>
            <p:cNvPr id="47" name="Gruppo 46">
              <a:extLst>
                <a:ext uri="{FF2B5EF4-FFF2-40B4-BE49-F238E27FC236}">
                  <a16:creationId xmlns:a16="http://schemas.microsoft.com/office/drawing/2014/main" id="{329C9979-3EE5-8647-9AF5-DB4C7A917167}"/>
                </a:ext>
              </a:extLst>
            </p:cNvPr>
            <p:cNvGrpSpPr/>
            <p:nvPr/>
          </p:nvGrpSpPr>
          <p:grpSpPr>
            <a:xfrm>
              <a:off x="5123295" y="3991187"/>
              <a:ext cx="3164220" cy="3164220"/>
              <a:chOff x="5073897" y="3978304"/>
              <a:chExt cx="3298184" cy="3298184"/>
            </a:xfrm>
          </p:grpSpPr>
          <p:grpSp>
            <p:nvGrpSpPr>
              <p:cNvPr id="21" name="Group 21"/>
              <p:cNvGrpSpPr/>
              <p:nvPr/>
            </p:nvGrpSpPr>
            <p:grpSpPr>
              <a:xfrm>
                <a:off x="5073897" y="3978304"/>
                <a:ext cx="3298184" cy="3298184"/>
                <a:chOff x="866332" y="866332"/>
                <a:chExt cx="4397578" cy="4397578"/>
              </a:xfrm>
              <a:gradFill>
                <a:gsLst>
                  <a:gs pos="100000">
                    <a:srgbClr val="59796C"/>
                  </a:gs>
                  <a:gs pos="0">
                    <a:srgbClr val="828F84"/>
                  </a:gs>
                </a:gsLst>
                <a:lin ang="0" scaled="1"/>
              </a:gradFill>
            </p:grpSpPr>
            <p:grpSp>
              <p:nvGrpSpPr>
                <p:cNvPr id="22" name="Group 22"/>
                <p:cNvGrpSpPr/>
                <p:nvPr/>
              </p:nvGrpSpPr>
              <p:grpSpPr>
                <a:xfrm rot="3281874">
                  <a:off x="866332" y="866332"/>
                  <a:ext cx="4397578" cy="4397578"/>
                  <a:chOff x="0" y="0"/>
                  <a:chExt cx="812800" cy="812800"/>
                </a:xfrm>
                <a:grpFill/>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100000">
                        <a:srgbClr val="9A9C92"/>
                      </a:gs>
                      <a:gs pos="35000">
                        <a:srgbClr val="828F84"/>
                      </a:gs>
                    </a:gsLst>
                    <a:lin ang="0" scaled="1"/>
                  </a:gradFill>
                  <a:ln w="12700" cap="sq">
                    <a:noFill/>
                    <a:prstDash val="solid"/>
                    <a:miter/>
                  </a:ln>
                </p:spPr>
                <p:txBody>
                  <a:bodyPr/>
                  <a:lstStyle/>
                  <a:p>
                    <a:endParaRPr lang="it-IT" sz="1200"/>
                  </a:p>
                </p:txBody>
              </p:sp>
            </p:grpSp>
            <p:sp>
              <p:nvSpPr>
                <p:cNvPr id="25" name="Freeform 25"/>
                <p:cNvSpPr/>
                <p:nvPr/>
              </p:nvSpPr>
              <p:spPr>
                <a:xfrm>
                  <a:off x="1138519" y="1138519"/>
                  <a:ext cx="3853206" cy="385320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a:noFill/>
                </a:ln>
              </p:spPr>
              <p:txBody>
                <a:bodyPr/>
                <a:lstStyle/>
                <a:p>
                  <a:endParaRPr lang="it-IT" sz="1200"/>
                </a:p>
              </p:txBody>
            </p:sp>
          </p:grpSp>
          <p:pic>
            <p:nvPicPr>
              <p:cNvPr id="46" name="Immagine 45">
                <a:extLst>
                  <a:ext uri="{FF2B5EF4-FFF2-40B4-BE49-F238E27FC236}">
                    <a16:creationId xmlns:a16="http://schemas.microsoft.com/office/drawing/2014/main" id="{8EF6091D-42E7-7047-97D8-4C12C0FB6F18}"/>
                  </a:ext>
                </a:extLst>
              </p:cNvPr>
              <p:cNvPicPr>
                <a:picLocks noChangeAspect="1"/>
              </p:cNvPicPr>
              <p:nvPr/>
            </p:nvPicPr>
            <p:blipFill>
              <a:blip r:embed="rId8"/>
              <a:stretch>
                <a:fillRect/>
              </a:stretch>
            </p:blipFill>
            <p:spPr>
              <a:xfrm>
                <a:off x="5216994" y="4110298"/>
                <a:ext cx="3011989" cy="3023848"/>
              </a:xfrm>
              <a:prstGeom prst="rect">
                <a:avLst/>
              </a:prstGeom>
            </p:spPr>
          </p:pic>
        </p:grpSp>
      </p:grpSp>
      <p:grpSp>
        <p:nvGrpSpPr>
          <p:cNvPr id="52" name="Gruppo 51">
            <a:extLst>
              <a:ext uri="{FF2B5EF4-FFF2-40B4-BE49-F238E27FC236}">
                <a16:creationId xmlns:a16="http://schemas.microsoft.com/office/drawing/2014/main" id="{E3EFADF4-1033-D54F-B2C7-7B80544A5DD3}"/>
              </a:ext>
            </a:extLst>
          </p:cNvPr>
          <p:cNvGrpSpPr/>
          <p:nvPr/>
        </p:nvGrpSpPr>
        <p:grpSpPr>
          <a:xfrm>
            <a:off x="81087" y="2653079"/>
            <a:ext cx="2339283" cy="2930499"/>
            <a:chOff x="121631" y="3979618"/>
            <a:chExt cx="3508924" cy="4395748"/>
          </a:xfrm>
        </p:grpSpPr>
        <p:sp>
          <p:nvSpPr>
            <p:cNvPr id="10" name="TextBox 10"/>
            <p:cNvSpPr txBox="1"/>
            <p:nvPr/>
          </p:nvSpPr>
          <p:spPr>
            <a:xfrm>
              <a:off x="121631" y="7619543"/>
              <a:ext cx="3419064" cy="403956"/>
            </a:xfrm>
            <a:prstGeom prst="rect">
              <a:avLst/>
            </a:prstGeom>
          </p:spPr>
          <p:txBody>
            <a:bodyPr lIns="0" tIns="0" rIns="0" bIns="0" rtlCol="0" anchor="t">
              <a:spAutoFit/>
            </a:bodyPr>
            <a:lstStyle/>
            <a:p>
              <a:pPr algn="ctr">
                <a:lnSpc>
                  <a:spcPts val="2100"/>
                </a:lnSpc>
              </a:pPr>
              <a:r>
                <a:rPr lang="en-US" sz="2000" b="1" spc="-70" dirty="0">
                  <a:solidFill>
                    <a:srgbClr val="58786B"/>
                  </a:solidFill>
                  <a:latin typeface="Montserrat 1 Heavy"/>
                  <a:ea typeface="Montserrat 1 Heavy"/>
                  <a:cs typeface="Montserrat 1 Heavy"/>
                  <a:sym typeface="Montserrat 1 Heavy"/>
                </a:rPr>
                <a:t>PROBLEM</a:t>
              </a:r>
            </a:p>
          </p:txBody>
        </p:sp>
        <p:sp>
          <p:nvSpPr>
            <p:cNvPr id="11" name="TextBox 11"/>
            <p:cNvSpPr txBox="1"/>
            <p:nvPr/>
          </p:nvSpPr>
          <p:spPr>
            <a:xfrm>
              <a:off x="296376" y="8029118"/>
              <a:ext cx="3069574" cy="346248"/>
            </a:xfrm>
            <a:prstGeom prst="rect">
              <a:avLst/>
            </a:prstGeom>
          </p:spPr>
          <p:txBody>
            <a:bodyPr lIns="0" tIns="0" rIns="0" bIns="0" rtlCol="0" anchor="t">
              <a:spAutoFit/>
            </a:bodyPr>
            <a:lstStyle/>
            <a:p>
              <a:pPr algn="ctr">
                <a:lnSpc>
                  <a:spcPts val="1770"/>
                </a:lnSpc>
              </a:pPr>
              <a:r>
                <a:rPr lang="en-US" sz="1685" spc="-59" dirty="0">
                  <a:solidFill>
                    <a:srgbClr val="59796C"/>
                  </a:solidFill>
                  <a:latin typeface="Montserrat 1 Medium" panose="020B0604020202020204" charset="0"/>
                  <a:ea typeface="Montserrat 1"/>
                  <a:cs typeface="Montserrat 1 Medium" panose="020B0604020202020204" charset="0"/>
                  <a:sym typeface="Montserrat 1"/>
                </a:rPr>
                <a:t>PLASTIC POLLUTION</a:t>
              </a:r>
            </a:p>
          </p:txBody>
        </p:sp>
        <p:grpSp>
          <p:nvGrpSpPr>
            <p:cNvPr id="48" name="Gruppo 47">
              <a:extLst>
                <a:ext uri="{FF2B5EF4-FFF2-40B4-BE49-F238E27FC236}">
                  <a16:creationId xmlns:a16="http://schemas.microsoft.com/office/drawing/2014/main" id="{D4E4B1B6-C2FB-5947-AC56-99E25FD04211}"/>
                </a:ext>
              </a:extLst>
            </p:cNvPr>
            <p:cNvGrpSpPr/>
            <p:nvPr/>
          </p:nvGrpSpPr>
          <p:grpSpPr>
            <a:xfrm>
              <a:off x="335002" y="3979618"/>
              <a:ext cx="3295553" cy="3295553"/>
              <a:chOff x="335002" y="3979618"/>
              <a:chExt cx="3295553" cy="3295553"/>
            </a:xfrm>
          </p:grpSpPr>
          <p:grpSp>
            <p:nvGrpSpPr>
              <p:cNvPr id="19" name="Group 19"/>
              <p:cNvGrpSpPr/>
              <p:nvPr/>
            </p:nvGrpSpPr>
            <p:grpSpPr>
              <a:xfrm rot="10800000">
                <a:off x="335002" y="3979618"/>
                <a:ext cx="3295553" cy="3295553"/>
                <a:chOff x="0" y="0"/>
                <a:chExt cx="812800" cy="812800"/>
              </a:xfrm>
              <a:gradFill flip="none" rotWithShape="1">
                <a:gsLst>
                  <a:gs pos="100000">
                    <a:srgbClr val="59796C"/>
                  </a:gs>
                  <a:gs pos="0">
                    <a:srgbClr val="798A7E"/>
                  </a:gs>
                </a:gsLst>
                <a:lin ang="0" scaled="1"/>
                <a:tileRect/>
              </a:gradFill>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noFill/>
                  <a:prstDash val="solid"/>
                  <a:miter/>
                </a:ln>
              </p:spPr>
              <p:txBody>
                <a:bodyPr/>
                <a:lstStyle/>
                <a:p>
                  <a:endParaRPr lang="it-IT" sz="1200" dirty="0">
                    <a:ln>
                      <a:solidFill>
                        <a:schemeClr val="bg2">
                          <a:lumMod val="90000"/>
                        </a:schemeClr>
                      </a:solidFill>
                    </a:ln>
                  </a:endParaRPr>
                </a:p>
              </p:txBody>
            </p:sp>
          </p:grpSp>
          <p:pic>
            <p:nvPicPr>
              <p:cNvPr id="40" name="Immagine 39">
                <a:extLst>
                  <a:ext uri="{FF2B5EF4-FFF2-40B4-BE49-F238E27FC236}">
                    <a16:creationId xmlns:a16="http://schemas.microsoft.com/office/drawing/2014/main" id="{3A91F236-7E89-154E-ABFF-A70F7EB68542}"/>
                  </a:ext>
                </a:extLst>
              </p:cNvPr>
              <p:cNvPicPr>
                <a:picLocks noChangeAspect="1"/>
              </p:cNvPicPr>
              <p:nvPr/>
            </p:nvPicPr>
            <p:blipFill>
              <a:blip r:embed="rId9"/>
              <a:stretch>
                <a:fillRect/>
              </a:stretch>
            </p:blipFill>
            <p:spPr>
              <a:xfrm>
                <a:off x="401629" y="4034031"/>
                <a:ext cx="3162300" cy="3162300"/>
              </a:xfrm>
              <a:prstGeom prst="rect">
                <a:avLst/>
              </a:prstGeom>
              <a:effectLst>
                <a:softEdge rad="114300"/>
              </a:effectLst>
            </p:spPr>
          </p:pic>
        </p:grpSp>
      </p:grpSp>
      <p:grpSp>
        <p:nvGrpSpPr>
          <p:cNvPr id="53" name="Gruppo 52">
            <a:extLst>
              <a:ext uri="{FF2B5EF4-FFF2-40B4-BE49-F238E27FC236}">
                <a16:creationId xmlns:a16="http://schemas.microsoft.com/office/drawing/2014/main" id="{C09E5DBB-F4D1-9844-9AE5-C6C5A6243527}"/>
              </a:ext>
            </a:extLst>
          </p:cNvPr>
          <p:cNvGrpSpPr/>
          <p:nvPr/>
        </p:nvGrpSpPr>
        <p:grpSpPr>
          <a:xfrm>
            <a:off x="9531344" y="2570016"/>
            <a:ext cx="2416673" cy="3013562"/>
            <a:chOff x="14297016" y="3855023"/>
            <a:chExt cx="3625010" cy="4520343"/>
          </a:xfrm>
        </p:grpSpPr>
        <p:grpSp>
          <p:nvGrpSpPr>
            <p:cNvPr id="44" name="Gruppo 43">
              <a:extLst>
                <a:ext uri="{FF2B5EF4-FFF2-40B4-BE49-F238E27FC236}">
                  <a16:creationId xmlns:a16="http://schemas.microsoft.com/office/drawing/2014/main" id="{724BF313-7356-E049-A2A6-F034F2E08B38}"/>
                </a:ext>
              </a:extLst>
            </p:cNvPr>
            <p:cNvGrpSpPr/>
            <p:nvPr/>
          </p:nvGrpSpPr>
          <p:grpSpPr>
            <a:xfrm>
              <a:off x="14297016" y="7618072"/>
              <a:ext cx="3625010" cy="757294"/>
              <a:chOff x="14297016" y="7618072"/>
              <a:chExt cx="3625010" cy="757294"/>
            </a:xfrm>
          </p:grpSpPr>
          <p:sp>
            <p:nvSpPr>
              <p:cNvPr id="17" name="TextBox 17"/>
              <p:cNvSpPr txBox="1"/>
              <p:nvPr/>
            </p:nvSpPr>
            <p:spPr>
              <a:xfrm>
                <a:off x="14297016" y="7618072"/>
                <a:ext cx="3625010" cy="403956"/>
              </a:xfrm>
              <a:prstGeom prst="rect">
                <a:avLst/>
              </a:prstGeom>
            </p:spPr>
            <p:txBody>
              <a:bodyPr lIns="0" tIns="0" rIns="0" bIns="0" rtlCol="0" anchor="t">
                <a:spAutoFit/>
              </a:bodyPr>
              <a:lstStyle/>
              <a:p>
                <a:pPr algn="ctr">
                  <a:lnSpc>
                    <a:spcPts val="2100"/>
                  </a:lnSpc>
                </a:pPr>
                <a:r>
                  <a:rPr lang="en-US" sz="2000" b="1" spc="-70" dirty="0">
                    <a:solidFill>
                      <a:srgbClr val="497062"/>
                    </a:solidFill>
                    <a:latin typeface="Montserrat 1 Heavy"/>
                    <a:ea typeface="Montserrat 1 Heavy"/>
                    <a:cs typeface="Montserrat 1 Heavy"/>
                    <a:sym typeface="Montserrat 1 Heavy"/>
                  </a:rPr>
                  <a:t>OBJECTIVE</a:t>
                </a:r>
              </a:p>
            </p:txBody>
          </p:sp>
          <p:sp>
            <p:nvSpPr>
              <p:cNvPr id="18" name="TextBox 18"/>
              <p:cNvSpPr txBox="1"/>
              <p:nvPr/>
            </p:nvSpPr>
            <p:spPr>
              <a:xfrm>
                <a:off x="14403849" y="8029118"/>
                <a:ext cx="3253695" cy="346248"/>
              </a:xfrm>
              <a:prstGeom prst="rect">
                <a:avLst/>
              </a:prstGeom>
            </p:spPr>
            <p:txBody>
              <a:bodyPr lIns="0" tIns="0" rIns="0" bIns="0" rtlCol="0" anchor="t">
                <a:spAutoFit/>
              </a:bodyPr>
              <a:lstStyle/>
              <a:p>
                <a:pPr algn="ctr">
                  <a:lnSpc>
                    <a:spcPts val="1770"/>
                  </a:lnSpc>
                </a:pPr>
                <a:r>
                  <a:rPr lang="en-US" sz="1685" spc="-59" dirty="0">
                    <a:solidFill>
                      <a:srgbClr val="58786B"/>
                    </a:solidFill>
                    <a:latin typeface="Montserrat 1 Medium" panose="020B0604020202020204" charset="0"/>
                    <a:ea typeface="Montserrat 1"/>
                    <a:cs typeface="Montserrat 1 Medium" panose="020B0604020202020204" charset="0"/>
                    <a:sym typeface="Montserrat 1"/>
                  </a:rPr>
                  <a:t>    CORSAIR/AMPLIVO</a:t>
                </a:r>
              </a:p>
            </p:txBody>
          </p:sp>
        </p:grpSp>
        <p:grpSp>
          <p:nvGrpSpPr>
            <p:cNvPr id="49" name="Gruppo 48">
              <a:extLst>
                <a:ext uri="{FF2B5EF4-FFF2-40B4-BE49-F238E27FC236}">
                  <a16:creationId xmlns:a16="http://schemas.microsoft.com/office/drawing/2014/main" id="{F5187576-E72E-964B-9BA8-7299B7D8F1F8}"/>
                </a:ext>
              </a:extLst>
            </p:cNvPr>
            <p:cNvGrpSpPr/>
            <p:nvPr/>
          </p:nvGrpSpPr>
          <p:grpSpPr>
            <a:xfrm>
              <a:off x="14529843" y="3855023"/>
              <a:ext cx="3298184" cy="3298184"/>
              <a:chOff x="14529843" y="3855023"/>
              <a:chExt cx="3298184" cy="3298184"/>
            </a:xfrm>
          </p:grpSpPr>
          <p:grpSp>
            <p:nvGrpSpPr>
              <p:cNvPr id="37" name="Group 37"/>
              <p:cNvGrpSpPr/>
              <p:nvPr/>
            </p:nvGrpSpPr>
            <p:grpSpPr>
              <a:xfrm>
                <a:off x="14529843" y="3855023"/>
                <a:ext cx="3298184" cy="3298184"/>
                <a:chOff x="866332" y="866332"/>
                <a:chExt cx="4397578" cy="4397578"/>
              </a:xfrm>
              <a:gradFill>
                <a:gsLst>
                  <a:gs pos="0">
                    <a:srgbClr val="B5ABA3"/>
                  </a:gs>
                  <a:gs pos="100000">
                    <a:srgbClr val="BAAFA6"/>
                  </a:gs>
                </a:gsLst>
                <a:lin ang="0" scaled="0"/>
              </a:gradFill>
            </p:grpSpPr>
            <p:grpSp>
              <p:nvGrpSpPr>
                <p:cNvPr id="38" name="Group 38"/>
                <p:cNvGrpSpPr/>
                <p:nvPr/>
              </p:nvGrpSpPr>
              <p:grpSpPr>
                <a:xfrm rot="3281874">
                  <a:off x="866332" y="866332"/>
                  <a:ext cx="4397578" cy="4397578"/>
                  <a:chOff x="0" y="0"/>
                  <a:chExt cx="812800" cy="812800"/>
                </a:xfrm>
                <a:grpFill/>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noFill/>
                    <a:prstDash val="solid"/>
                    <a:miter/>
                  </a:ln>
                </p:spPr>
                <p:txBody>
                  <a:bodyPr/>
                  <a:lstStyle/>
                  <a:p>
                    <a:endParaRPr lang="it-IT" sz="1200"/>
                  </a:p>
                </p:txBody>
              </p:sp>
            </p:grpSp>
            <p:sp>
              <p:nvSpPr>
                <p:cNvPr id="41" name="Freeform 41"/>
                <p:cNvSpPr/>
                <p:nvPr/>
              </p:nvSpPr>
              <p:spPr>
                <a:xfrm>
                  <a:off x="1138519" y="1138519"/>
                  <a:ext cx="3853206" cy="385320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a:noFill/>
                </a:ln>
              </p:spPr>
              <p:txBody>
                <a:bodyPr/>
                <a:lstStyle/>
                <a:p>
                  <a:endParaRPr lang="it-IT" sz="1200"/>
                </a:p>
              </p:txBody>
            </p:sp>
          </p:grpSp>
          <p:pic>
            <p:nvPicPr>
              <p:cNvPr id="42" name="Immagine 41">
                <a:extLst>
                  <a:ext uri="{FF2B5EF4-FFF2-40B4-BE49-F238E27FC236}">
                    <a16:creationId xmlns:a16="http://schemas.microsoft.com/office/drawing/2014/main" id="{6EE10843-BA3A-1C42-A72B-893DF0987918}"/>
                  </a:ext>
                </a:extLst>
              </p:cNvPr>
              <p:cNvPicPr>
                <a:picLocks noChangeAspect="1"/>
              </p:cNvPicPr>
              <p:nvPr/>
            </p:nvPicPr>
            <p:blipFill>
              <a:blip r:embed="rId10"/>
              <a:stretch>
                <a:fillRect/>
              </a:stretch>
            </p:blipFill>
            <p:spPr>
              <a:xfrm>
                <a:off x="14597785" y="3909353"/>
                <a:ext cx="3162300" cy="3162300"/>
              </a:xfrm>
              <a:prstGeom prst="rect">
                <a:avLst/>
              </a:prstGeom>
              <a:effectLst>
                <a:softEdge rad="88900"/>
              </a:effectLst>
            </p:spPr>
          </p:pic>
        </p:grpSp>
      </p:grpSp>
    </p:spTree>
    <p:custDataLst>
      <p:tags r:id="rId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p:nvPr/>
        </p:nvSpPr>
        <p:spPr>
          <a:xfrm>
            <a:off x="7522083" y="1406738"/>
            <a:ext cx="4477992" cy="4011463"/>
          </a:xfrm>
          <a:custGeom>
            <a:avLst/>
            <a:gdLst/>
            <a:ahLst/>
            <a:cxnLst/>
            <a:rect l="l" t="t" r="r" b="b"/>
            <a:pathLst>
              <a:path w="6716988" h="6017195" extrusionOk="0">
                <a:moveTo>
                  <a:pt x="0" y="0"/>
                </a:moveTo>
                <a:lnTo>
                  <a:pt x="6716987" y="0"/>
                </a:lnTo>
                <a:lnTo>
                  <a:pt x="6716987" y="6017195"/>
                </a:lnTo>
                <a:lnTo>
                  <a:pt x="0" y="601719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207" name="Google Shape;207;p24"/>
          <p:cNvSpPr txBox="1"/>
          <p:nvPr/>
        </p:nvSpPr>
        <p:spPr>
          <a:xfrm>
            <a:off x="531107" y="983235"/>
            <a:ext cx="9414477" cy="469039"/>
          </a:xfrm>
          <a:prstGeom prst="rect">
            <a:avLst/>
          </a:prstGeom>
          <a:noFill/>
          <a:ln>
            <a:noFill/>
          </a:ln>
        </p:spPr>
        <p:txBody>
          <a:bodyPr spcFirstLastPara="1" wrap="square" lIns="0" tIns="0" rIns="0" bIns="0" anchor="t" anchorCtr="0">
            <a:spAutoFit/>
          </a:bodyPr>
          <a:lstStyle/>
          <a:p>
            <a:pPr marL="0" marR="0" lvl="0" indent="0" algn="l" rtl="0">
              <a:lnSpc>
                <a:spcPct val="126625"/>
              </a:lnSpc>
              <a:spcBef>
                <a:spcPts val="0"/>
              </a:spcBef>
              <a:spcAft>
                <a:spcPts val="0"/>
              </a:spcAft>
              <a:buNone/>
            </a:pPr>
            <a:r>
              <a:rPr lang="en-US" sz="2400" b="1" i="0" u="none" strike="noStrike" cap="none" dirty="0">
                <a:solidFill>
                  <a:srgbClr val="1B3356"/>
                </a:solidFill>
                <a:latin typeface="Montserrat"/>
                <a:ea typeface="Montserrat"/>
                <a:cs typeface="Montserrat"/>
                <a:sym typeface="Montserrat"/>
              </a:rPr>
              <a:t>CORSAIR </a:t>
            </a:r>
            <a:r>
              <a:rPr lang="en-US" sz="2400" b="1" dirty="0">
                <a:solidFill>
                  <a:srgbClr val="1B3356"/>
                </a:solidFill>
                <a:latin typeface="Montserrat"/>
                <a:ea typeface="Montserrat"/>
                <a:cs typeface="Montserrat"/>
                <a:sym typeface="Montserrat"/>
              </a:rPr>
              <a:t>IS ELIGIBLE FOR </a:t>
            </a:r>
            <a:r>
              <a:rPr lang="en-US" sz="2400" b="1" i="0" u="none" strike="noStrike" cap="none" dirty="0">
                <a:solidFill>
                  <a:schemeClr val="accent6">
                    <a:lumMod val="75000"/>
                  </a:schemeClr>
                </a:solidFill>
                <a:latin typeface="Montserrat"/>
                <a:ea typeface="Montserrat"/>
                <a:cs typeface="Montserrat"/>
                <a:sym typeface="Montserrat"/>
              </a:rPr>
              <a:t>ISCC PLUS CERTIFICATION</a:t>
            </a:r>
            <a:endParaRPr dirty="0">
              <a:solidFill>
                <a:schemeClr val="accent6">
                  <a:lumMod val="75000"/>
                </a:schemeClr>
              </a:solidFill>
            </a:endParaRPr>
          </a:p>
        </p:txBody>
      </p:sp>
      <p:sp>
        <p:nvSpPr>
          <p:cNvPr id="208" name="Google Shape;208;p24"/>
          <p:cNvSpPr txBox="1"/>
          <p:nvPr/>
        </p:nvSpPr>
        <p:spPr>
          <a:xfrm>
            <a:off x="531107" y="1410903"/>
            <a:ext cx="7932063" cy="718915"/>
          </a:xfrm>
          <a:prstGeom prst="rect">
            <a:avLst/>
          </a:prstGeom>
          <a:noFill/>
          <a:ln>
            <a:noFill/>
          </a:ln>
        </p:spPr>
        <p:txBody>
          <a:bodyPr spcFirstLastPara="1" wrap="square" lIns="0" tIns="0" rIns="0" bIns="0" anchor="t" anchorCtr="0">
            <a:spAutoFit/>
          </a:bodyPr>
          <a:lstStyle/>
          <a:p>
            <a:pPr lvl="0">
              <a:lnSpc>
                <a:spcPct val="145812"/>
              </a:lnSpc>
            </a:pPr>
            <a:r>
              <a:rPr lang="en-US" sz="1600" dirty="0"/>
              <a:t>This prestigious certification ensures and verifies that a company meets globally recognised environmental and social </a:t>
            </a:r>
            <a:r>
              <a:rPr lang="en-US" sz="1600" b="1" i="0" u="none" strike="noStrike" cap="none" dirty="0">
                <a:solidFill>
                  <a:srgbClr val="1B3356"/>
                </a:solidFill>
                <a:latin typeface="Montserrat"/>
                <a:ea typeface="Montserrat"/>
                <a:cs typeface="Montserrat"/>
                <a:sym typeface="Montserrat"/>
              </a:rPr>
              <a:t>sustainability requirements.</a:t>
            </a:r>
            <a:endParaRPr dirty="0"/>
          </a:p>
        </p:txBody>
      </p:sp>
      <p:sp>
        <p:nvSpPr>
          <p:cNvPr id="209" name="Google Shape;209;p24"/>
          <p:cNvSpPr txBox="1"/>
          <p:nvPr/>
        </p:nvSpPr>
        <p:spPr>
          <a:xfrm>
            <a:off x="531106" y="2657619"/>
            <a:ext cx="5743850" cy="938077"/>
          </a:xfrm>
          <a:prstGeom prst="rect">
            <a:avLst/>
          </a:prstGeom>
          <a:noFill/>
          <a:ln>
            <a:noFill/>
          </a:ln>
        </p:spPr>
        <p:txBody>
          <a:bodyPr spcFirstLastPara="1" wrap="square" lIns="0" tIns="0" rIns="0" bIns="0" anchor="t" anchorCtr="0">
            <a:spAutoFit/>
          </a:bodyPr>
          <a:lstStyle/>
          <a:p>
            <a:pPr marL="0" marR="0" lvl="0" indent="0" algn="l" rtl="0">
              <a:lnSpc>
                <a:spcPct val="126666"/>
              </a:lnSpc>
              <a:spcBef>
                <a:spcPts val="0"/>
              </a:spcBef>
              <a:spcAft>
                <a:spcPts val="0"/>
              </a:spcAft>
              <a:buNone/>
            </a:pPr>
            <a:r>
              <a:rPr lang="sv-SE" sz="2400" b="1" i="0" u="none" strike="noStrike" cap="none" dirty="0">
                <a:solidFill>
                  <a:srgbClr val="1B3356"/>
                </a:solidFill>
                <a:latin typeface="Montserrat"/>
                <a:ea typeface="Montserrat"/>
                <a:cs typeface="Montserrat"/>
                <a:sym typeface="Montserrat"/>
              </a:rPr>
              <a:t>Oil companies must buy from</a:t>
            </a:r>
          </a:p>
          <a:p>
            <a:pPr marL="0" marR="0" lvl="0" indent="0" algn="l" rtl="0">
              <a:lnSpc>
                <a:spcPct val="126666"/>
              </a:lnSpc>
              <a:spcBef>
                <a:spcPts val="0"/>
              </a:spcBef>
              <a:spcAft>
                <a:spcPts val="0"/>
              </a:spcAft>
              <a:buNone/>
            </a:pPr>
            <a:r>
              <a:rPr lang="sv-SE" sz="2400" b="1" i="0" u="none" strike="noStrike" cap="none" dirty="0">
                <a:solidFill>
                  <a:srgbClr val="1B3356"/>
                </a:solidFill>
                <a:latin typeface="Montserrat"/>
                <a:ea typeface="Montserrat"/>
                <a:cs typeface="Montserrat"/>
                <a:sym typeface="Montserrat"/>
              </a:rPr>
              <a:t>ISCC certificated companies</a:t>
            </a:r>
            <a:endParaRPr dirty="0"/>
          </a:p>
        </p:txBody>
      </p:sp>
      <p:grpSp>
        <p:nvGrpSpPr>
          <p:cNvPr id="210" name="Google Shape;210;p24"/>
          <p:cNvGrpSpPr/>
          <p:nvPr/>
        </p:nvGrpSpPr>
        <p:grpSpPr>
          <a:xfrm>
            <a:off x="-283187" y="5640849"/>
            <a:ext cx="12949202" cy="1217151"/>
            <a:chOff x="-32516" y="-278313"/>
            <a:chExt cx="5074641" cy="480849"/>
          </a:xfrm>
        </p:grpSpPr>
        <p:sp>
          <p:nvSpPr>
            <p:cNvPr id="211" name="Google Shape;211;p24"/>
            <p:cNvSpPr/>
            <p:nvPr/>
          </p:nvSpPr>
          <p:spPr>
            <a:xfrm>
              <a:off x="-32516" y="12098"/>
              <a:ext cx="5004510" cy="190438"/>
            </a:xfrm>
            <a:custGeom>
              <a:avLst/>
              <a:gdLst/>
              <a:ahLst/>
              <a:cxnLst/>
              <a:rect l="l" t="t" r="r" b="b"/>
              <a:pathLst>
                <a:path w="5004510" h="190438" extrusionOk="0">
                  <a:moveTo>
                    <a:pt x="20779" y="0"/>
                  </a:moveTo>
                  <a:lnTo>
                    <a:pt x="4983730" y="0"/>
                  </a:lnTo>
                  <a:cubicBezTo>
                    <a:pt x="4989241" y="0"/>
                    <a:pt x="4994527" y="2189"/>
                    <a:pt x="4998424" y="6086"/>
                  </a:cubicBezTo>
                  <a:cubicBezTo>
                    <a:pt x="5002320" y="9983"/>
                    <a:pt x="5004510" y="15268"/>
                    <a:pt x="5004510" y="20779"/>
                  </a:cubicBezTo>
                  <a:lnTo>
                    <a:pt x="5004510" y="169659"/>
                  </a:lnTo>
                  <a:cubicBezTo>
                    <a:pt x="5004510" y="181135"/>
                    <a:pt x="4995206" y="190438"/>
                    <a:pt x="4983730" y="190438"/>
                  </a:cubicBezTo>
                  <a:lnTo>
                    <a:pt x="20779" y="190438"/>
                  </a:lnTo>
                  <a:cubicBezTo>
                    <a:pt x="9303" y="190438"/>
                    <a:pt x="0" y="181135"/>
                    <a:pt x="0" y="169659"/>
                  </a:cubicBezTo>
                  <a:lnTo>
                    <a:pt x="0" y="20779"/>
                  </a:lnTo>
                  <a:cubicBezTo>
                    <a:pt x="0" y="9303"/>
                    <a:pt x="9303" y="0"/>
                    <a:pt x="20779" y="0"/>
                  </a:cubicBezTo>
                  <a:close/>
                </a:path>
              </a:pathLst>
            </a:custGeom>
            <a:gradFill>
              <a:gsLst>
                <a:gs pos="0">
                  <a:srgbClr val="1B3356"/>
                </a:gs>
                <a:gs pos="100000">
                  <a:srgbClr val="325D88"/>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212" name="Google Shape;212;p24"/>
            <p:cNvSpPr txBox="1"/>
            <p:nvPr/>
          </p:nvSpPr>
          <p:spPr>
            <a:xfrm>
              <a:off x="37616" y="-278313"/>
              <a:ext cx="5004509" cy="247588"/>
            </a:xfrm>
            <a:prstGeom prst="rect">
              <a:avLst/>
            </a:prstGeom>
            <a:noFill/>
            <a:ln>
              <a:noFill/>
            </a:ln>
          </p:spPr>
          <p:txBody>
            <a:bodyPr spcFirstLastPara="1" wrap="square" lIns="33850" tIns="33850" rIns="33850" bIns="33850" anchor="ctr" anchorCtr="0">
              <a:noAutofit/>
            </a:bodyPr>
            <a:lstStyle/>
            <a:p>
              <a:pPr marL="0" marR="0" lvl="0" indent="0" algn="ctr" rtl="0">
                <a:lnSpc>
                  <a:spcPct val="182750"/>
                </a:lnSpc>
                <a:spcBef>
                  <a:spcPts val="0"/>
                </a:spcBef>
                <a:spcAft>
                  <a:spcPts val="0"/>
                </a:spcAft>
                <a:buNone/>
              </a:pPr>
              <a:endParaRPr sz="1200" b="0" i="0" u="none" strike="noStrike" cap="none" dirty="0">
                <a:solidFill>
                  <a:srgbClr val="000000"/>
                </a:solidFill>
                <a:latin typeface="Calibri"/>
                <a:ea typeface="Calibri"/>
                <a:cs typeface="Calibri"/>
                <a:sym typeface="Calibri"/>
              </a:endParaRPr>
            </a:p>
          </p:txBody>
        </p:sp>
      </p:grpSp>
      <p:sp>
        <p:nvSpPr>
          <p:cNvPr id="213" name="Google Shape;213;p24"/>
          <p:cNvSpPr/>
          <p:nvPr/>
        </p:nvSpPr>
        <p:spPr>
          <a:xfrm>
            <a:off x="11626364" y="6400009"/>
            <a:ext cx="373710" cy="433936"/>
          </a:xfrm>
          <a:custGeom>
            <a:avLst/>
            <a:gdLst/>
            <a:ahLst/>
            <a:cxnLst/>
            <a:rect l="l" t="t" r="r" b="b"/>
            <a:pathLst>
              <a:path w="560565" h="650904" extrusionOk="0">
                <a:moveTo>
                  <a:pt x="0" y="0"/>
                </a:moveTo>
                <a:lnTo>
                  <a:pt x="560565" y="0"/>
                </a:lnTo>
                <a:lnTo>
                  <a:pt x="560565" y="650904"/>
                </a:lnTo>
                <a:lnTo>
                  <a:pt x="0" y="650904"/>
                </a:lnTo>
                <a:lnTo>
                  <a:pt x="0" y="0"/>
                </a:lnTo>
                <a:close/>
              </a:path>
            </a:pathLst>
          </a:custGeom>
          <a:blipFill rotWithShape="1">
            <a:blip r:embed="rId4">
              <a:alphaModFix/>
            </a:blip>
            <a:stretch>
              <a:fillRect l="-507729" t="-29161" r="-21754" b="-7415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214" name="Google Shape;214;p24"/>
          <p:cNvSpPr txBox="1"/>
          <p:nvPr/>
        </p:nvSpPr>
        <p:spPr>
          <a:xfrm>
            <a:off x="531107" y="4441969"/>
            <a:ext cx="7932063" cy="718915"/>
          </a:xfrm>
          <a:prstGeom prst="rect">
            <a:avLst/>
          </a:prstGeom>
          <a:noFill/>
          <a:ln>
            <a:noFill/>
          </a:ln>
        </p:spPr>
        <p:txBody>
          <a:bodyPr spcFirstLastPara="1" wrap="square" lIns="0" tIns="0" rIns="0" bIns="0" anchor="t" anchorCtr="0">
            <a:spAutoFit/>
          </a:bodyPr>
          <a:lstStyle/>
          <a:p>
            <a:pPr lvl="0">
              <a:lnSpc>
                <a:spcPct val="145812"/>
              </a:lnSpc>
            </a:pPr>
            <a:r>
              <a:rPr lang="en-US" sz="1600" dirty="0"/>
              <a:t>Companies that use plastic in their production are </a:t>
            </a:r>
            <a:r>
              <a:rPr lang="en-US" sz="1600" b="1" i="0" u="none" strike="noStrike" cap="none" dirty="0">
                <a:solidFill>
                  <a:srgbClr val="1B3356"/>
                </a:solidFill>
                <a:latin typeface="Montserrat"/>
                <a:ea typeface="Montserrat"/>
                <a:cs typeface="Montserrat"/>
                <a:sym typeface="Montserrat"/>
              </a:rPr>
              <a:t>required by law </a:t>
            </a:r>
            <a:r>
              <a:rPr lang="en-US" sz="1600" dirty="0">
                <a:solidFill>
                  <a:srgbClr val="1B3356"/>
                </a:solidFill>
                <a:latin typeface="Montserrat"/>
                <a:ea typeface="Montserrat"/>
                <a:cs typeface="Montserrat"/>
                <a:sym typeface="Montserrat"/>
              </a:rPr>
              <a:t>to use</a:t>
            </a:r>
            <a:endParaRPr dirty="0"/>
          </a:p>
          <a:p>
            <a:pPr marL="0" marR="0" lvl="0" indent="0" algn="l" rtl="0">
              <a:lnSpc>
                <a:spcPct val="145812"/>
              </a:lnSpc>
              <a:spcBef>
                <a:spcPts val="0"/>
              </a:spcBef>
              <a:spcAft>
                <a:spcPts val="0"/>
              </a:spcAft>
              <a:buNone/>
            </a:pPr>
            <a:r>
              <a:rPr lang="en-US" sz="1600" b="1" i="0" u="none" strike="noStrike" cap="none" dirty="0">
                <a:solidFill>
                  <a:srgbClr val="1B3356"/>
                </a:solidFill>
                <a:latin typeface="Montserrat"/>
                <a:ea typeface="Montserrat"/>
                <a:cs typeface="Montserrat"/>
                <a:sym typeface="Montserrat"/>
              </a:rPr>
              <a:t>30% recycled plastic </a:t>
            </a:r>
            <a:r>
              <a:rPr lang="en-GB" sz="1600" b="0" i="0" u="none" strike="noStrike" cap="none" dirty="0">
                <a:solidFill>
                  <a:srgbClr val="1B3356"/>
                </a:solidFill>
                <a:latin typeface="Montserrat"/>
                <a:ea typeface="Montserrat"/>
                <a:cs typeface="Montserrat"/>
                <a:sym typeface="Montserrat"/>
              </a:rPr>
              <a:t>in the manufacture of new plastics.</a:t>
            </a:r>
            <a:endParaRPr dirty="0"/>
          </a:p>
        </p:txBody>
      </p:sp>
      <p:sp>
        <p:nvSpPr>
          <p:cNvPr id="215" name="Google Shape;215;p24"/>
          <p:cNvSpPr txBox="1"/>
          <p:nvPr/>
        </p:nvSpPr>
        <p:spPr>
          <a:xfrm>
            <a:off x="531106" y="5205752"/>
            <a:ext cx="8273549" cy="430887"/>
          </a:xfrm>
          <a:prstGeom prst="rect">
            <a:avLst/>
          </a:prstGeom>
          <a:noFill/>
          <a:ln>
            <a:noFill/>
          </a:ln>
        </p:spPr>
        <p:txBody>
          <a:bodyPr spcFirstLastPara="1" wrap="square" lIns="0" tIns="0" rIns="0" bIns="0" anchor="t" anchorCtr="0">
            <a:spAutoFit/>
          </a:bodyPr>
          <a:lstStyle/>
          <a:p>
            <a:pPr lvl="0">
              <a:lnSpc>
                <a:spcPct val="140037"/>
              </a:lnSpc>
            </a:pPr>
            <a:r>
              <a:rPr lang="en-US" sz="2000" b="1" dirty="0"/>
              <a:t>So there is a huge demand for advanced Bio oil!</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it-IT" sz="1200"/>
          </a:p>
        </p:txBody>
      </p:sp>
      <p:sp>
        <p:nvSpPr>
          <p:cNvPr id="3" name="Freeform 3"/>
          <p:cNvSpPr/>
          <p:nvPr/>
        </p:nvSpPr>
        <p:spPr>
          <a:xfrm>
            <a:off x="476641" y="5667219"/>
            <a:ext cx="2363131" cy="596735"/>
          </a:xfrm>
          <a:custGeom>
            <a:avLst/>
            <a:gdLst/>
            <a:ahLst/>
            <a:cxnLst/>
            <a:rect l="l" t="t" r="r" b="b"/>
            <a:pathLst>
              <a:path w="3544697" h="895102">
                <a:moveTo>
                  <a:pt x="0" y="0"/>
                </a:moveTo>
                <a:lnTo>
                  <a:pt x="3544697" y="0"/>
                </a:lnTo>
                <a:lnTo>
                  <a:pt x="3544697" y="895103"/>
                </a:lnTo>
                <a:lnTo>
                  <a:pt x="0" y="895103"/>
                </a:lnTo>
                <a:lnTo>
                  <a:pt x="0" y="0"/>
                </a:lnTo>
                <a:close/>
              </a:path>
            </a:pathLst>
          </a:custGeom>
          <a:blipFill>
            <a:blip r:embed="rId4"/>
            <a:stretch>
              <a:fillRect t="-491" b="-491"/>
            </a:stretch>
          </a:blipFill>
        </p:spPr>
        <p:txBody>
          <a:bodyPr/>
          <a:lstStyle/>
          <a:p>
            <a:endParaRPr lang="it-IT" sz="1200"/>
          </a:p>
        </p:txBody>
      </p:sp>
      <p:grpSp>
        <p:nvGrpSpPr>
          <p:cNvPr id="4" name="Group 4"/>
          <p:cNvGrpSpPr/>
          <p:nvPr/>
        </p:nvGrpSpPr>
        <p:grpSpPr>
          <a:xfrm>
            <a:off x="685800" y="2425256"/>
            <a:ext cx="3538237" cy="31750"/>
            <a:chOff x="0" y="0"/>
            <a:chExt cx="1581882" cy="14195"/>
          </a:xfrm>
        </p:grpSpPr>
        <p:sp>
          <p:nvSpPr>
            <p:cNvPr id="5" name="Freeform 5"/>
            <p:cNvSpPr/>
            <p:nvPr/>
          </p:nvSpPr>
          <p:spPr>
            <a:xfrm>
              <a:off x="0" y="0"/>
              <a:ext cx="1581882" cy="14195"/>
            </a:xfrm>
            <a:custGeom>
              <a:avLst/>
              <a:gdLst/>
              <a:ahLst/>
              <a:cxnLst/>
              <a:rect l="l" t="t" r="r" b="b"/>
              <a:pathLst>
                <a:path w="1581882" h="14195">
                  <a:moveTo>
                    <a:pt x="0" y="0"/>
                  </a:moveTo>
                  <a:lnTo>
                    <a:pt x="1581882" y="0"/>
                  </a:lnTo>
                  <a:lnTo>
                    <a:pt x="1581882" y="14195"/>
                  </a:lnTo>
                  <a:lnTo>
                    <a:pt x="0" y="14195"/>
                  </a:lnTo>
                  <a:close/>
                </a:path>
              </a:pathLst>
            </a:custGeom>
            <a:gradFill rotWithShape="1">
              <a:gsLst>
                <a:gs pos="0">
                  <a:srgbClr val="FFD600">
                    <a:alpha val="100000"/>
                  </a:srgbClr>
                </a:gs>
                <a:gs pos="100000">
                  <a:srgbClr val="FF151F">
                    <a:alpha val="100000"/>
                  </a:srgbClr>
                </a:gs>
              </a:gsLst>
              <a:path path="circle">
                <a:fillToRect r="100000" b="100000"/>
              </a:path>
              <a:tileRect l="-100000" t="-100000"/>
            </a:gradFill>
          </p:spPr>
          <p:txBody>
            <a:bodyPr/>
            <a:lstStyle/>
            <a:p>
              <a:endParaRPr lang="it-IT" sz="1200"/>
            </a:p>
          </p:txBody>
        </p:sp>
        <p:sp>
          <p:nvSpPr>
            <p:cNvPr id="6" name="TextBox 6"/>
            <p:cNvSpPr txBox="1"/>
            <p:nvPr/>
          </p:nvSpPr>
          <p:spPr>
            <a:xfrm>
              <a:off x="0" y="-38100"/>
              <a:ext cx="1581882" cy="52295"/>
            </a:xfrm>
            <a:prstGeom prst="rect">
              <a:avLst/>
            </a:prstGeom>
          </p:spPr>
          <p:txBody>
            <a:bodyPr lIns="33867" tIns="33867" rIns="33867" bIns="33867" rtlCol="0" anchor="ctr"/>
            <a:lstStyle/>
            <a:p>
              <a:pPr algn="ctr">
                <a:lnSpc>
                  <a:spcPts val="1400"/>
                </a:lnSpc>
              </a:pPr>
              <a:endParaRPr sz="1200"/>
            </a:p>
          </p:txBody>
        </p:sp>
      </p:grpSp>
      <p:sp>
        <p:nvSpPr>
          <p:cNvPr id="7" name="Freeform 7"/>
          <p:cNvSpPr/>
          <p:nvPr/>
        </p:nvSpPr>
        <p:spPr>
          <a:xfrm>
            <a:off x="8911791" y="5493623"/>
            <a:ext cx="3690160" cy="1259267"/>
          </a:xfrm>
          <a:custGeom>
            <a:avLst/>
            <a:gdLst/>
            <a:ahLst/>
            <a:cxnLst/>
            <a:rect l="l" t="t" r="r" b="b"/>
            <a:pathLst>
              <a:path w="5535240" h="1888901">
                <a:moveTo>
                  <a:pt x="0" y="0"/>
                </a:moveTo>
                <a:lnTo>
                  <a:pt x="5535241" y="0"/>
                </a:lnTo>
                <a:lnTo>
                  <a:pt x="5535241" y="1888901"/>
                </a:lnTo>
                <a:lnTo>
                  <a:pt x="0" y="1888901"/>
                </a:lnTo>
                <a:lnTo>
                  <a:pt x="0" y="0"/>
                </a:lnTo>
                <a:close/>
              </a:path>
            </a:pathLst>
          </a:custGeom>
          <a:blipFill>
            <a:blip r:embed="rId5"/>
            <a:stretch>
              <a:fillRect/>
            </a:stretch>
          </a:blipFill>
        </p:spPr>
        <p:txBody>
          <a:bodyPr/>
          <a:lstStyle/>
          <a:p>
            <a:endParaRPr lang="it-IT" sz="1200"/>
          </a:p>
        </p:txBody>
      </p:sp>
      <p:sp>
        <p:nvSpPr>
          <p:cNvPr id="8" name="Freeform 8"/>
          <p:cNvSpPr/>
          <p:nvPr/>
        </p:nvSpPr>
        <p:spPr>
          <a:xfrm>
            <a:off x="6490704" y="1837658"/>
            <a:ext cx="2880041" cy="4143944"/>
          </a:xfrm>
          <a:custGeom>
            <a:avLst/>
            <a:gdLst/>
            <a:ahLst/>
            <a:cxnLst/>
            <a:rect l="l" t="t" r="r" b="b"/>
            <a:pathLst>
              <a:path w="4320062" h="6215916">
                <a:moveTo>
                  <a:pt x="0" y="0"/>
                </a:moveTo>
                <a:lnTo>
                  <a:pt x="4320062" y="0"/>
                </a:lnTo>
                <a:lnTo>
                  <a:pt x="4320062" y="6215917"/>
                </a:lnTo>
                <a:lnTo>
                  <a:pt x="0" y="6215917"/>
                </a:lnTo>
                <a:lnTo>
                  <a:pt x="0" y="0"/>
                </a:lnTo>
                <a:close/>
              </a:path>
            </a:pathLst>
          </a:custGeom>
          <a:blipFill>
            <a:blip r:embed="rId6"/>
            <a:stretch>
              <a:fillRect/>
            </a:stretch>
          </a:blipFill>
        </p:spPr>
        <p:txBody>
          <a:bodyPr/>
          <a:lstStyle/>
          <a:p>
            <a:endParaRPr lang="it-IT" sz="1200"/>
          </a:p>
        </p:txBody>
      </p:sp>
      <p:grpSp>
        <p:nvGrpSpPr>
          <p:cNvPr id="9" name="Group 9"/>
          <p:cNvGrpSpPr/>
          <p:nvPr/>
        </p:nvGrpSpPr>
        <p:grpSpPr>
          <a:xfrm rot="-572646">
            <a:off x="8632849" y="1948071"/>
            <a:ext cx="3166132" cy="5004995"/>
            <a:chOff x="0" y="0"/>
            <a:chExt cx="6332264" cy="10009991"/>
          </a:xfrm>
        </p:grpSpPr>
        <p:sp>
          <p:nvSpPr>
            <p:cNvPr id="10" name="Freeform 10"/>
            <p:cNvSpPr/>
            <p:nvPr/>
          </p:nvSpPr>
          <p:spPr>
            <a:xfrm>
              <a:off x="0" y="0"/>
              <a:ext cx="6332264" cy="10009991"/>
            </a:xfrm>
            <a:custGeom>
              <a:avLst/>
              <a:gdLst/>
              <a:ahLst/>
              <a:cxnLst/>
              <a:rect l="l" t="t" r="r" b="b"/>
              <a:pathLst>
                <a:path w="6332264" h="10009991">
                  <a:moveTo>
                    <a:pt x="0" y="0"/>
                  </a:moveTo>
                  <a:lnTo>
                    <a:pt x="6332264" y="0"/>
                  </a:lnTo>
                  <a:lnTo>
                    <a:pt x="6332264" y="10009991"/>
                  </a:lnTo>
                  <a:lnTo>
                    <a:pt x="0" y="10009991"/>
                  </a:lnTo>
                  <a:lnTo>
                    <a:pt x="0" y="0"/>
                  </a:lnTo>
                  <a:close/>
                </a:path>
              </a:pathLst>
            </a:custGeom>
            <a:blipFill>
              <a:blip r:embed="rId7"/>
              <a:stretch>
                <a:fillRect/>
              </a:stretch>
            </a:blipFill>
          </p:spPr>
          <p:txBody>
            <a:bodyPr/>
            <a:lstStyle/>
            <a:p>
              <a:endParaRPr lang="it-IT" sz="1200"/>
            </a:p>
          </p:txBody>
        </p:sp>
      </p:grpSp>
      <p:sp>
        <p:nvSpPr>
          <p:cNvPr id="11" name="TextBox 11"/>
          <p:cNvSpPr txBox="1"/>
          <p:nvPr/>
        </p:nvSpPr>
        <p:spPr>
          <a:xfrm>
            <a:off x="685801" y="783178"/>
            <a:ext cx="5804903" cy="1308050"/>
          </a:xfrm>
          <a:prstGeom prst="rect">
            <a:avLst/>
          </a:prstGeom>
        </p:spPr>
        <p:txBody>
          <a:bodyPr lIns="0" tIns="0" rIns="0" bIns="0" rtlCol="0" anchor="t">
            <a:spAutoFit/>
          </a:bodyPr>
          <a:lstStyle/>
          <a:p>
            <a:pPr>
              <a:lnSpc>
                <a:spcPts val="3364"/>
              </a:lnSpc>
            </a:pPr>
            <a:r>
              <a:rPr lang="en-US" sz="3579" b="1" i="1" dirty="0">
                <a:solidFill>
                  <a:srgbClr val="FFFFFF"/>
                </a:solidFill>
                <a:latin typeface="Montserrat 1 Heavy Italics"/>
                <a:ea typeface="Montserrat 1 Heavy Italics"/>
                <a:cs typeface="Montserrat 1 Heavy Italics"/>
                <a:sym typeface="Montserrat 1 Heavy Italics"/>
              </a:rPr>
              <a:t>CORSAIR GROUP</a:t>
            </a:r>
          </a:p>
          <a:p>
            <a:pPr>
              <a:lnSpc>
                <a:spcPts val="3364"/>
              </a:lnSpc>
            </a:pPr>
            <a:r>
              <a:rPr lang="en-US" sz="3579" b="1" i="1" dirty="0">
                <a:solidFill>
                  <a:srgbClr val="FFD600"/>
                </a:solidFill>
                <a:latin typeface="Montserrat 1 Heavy Italics"/>
                <a:ea typeface="Montserrat 1 Heavy Italics"/>
                <a:cs typeface="Montserrat 1 Heavy Italics"/>
                <a:sym typeface="Montserrat 1 Heavy Italics"/>
              </a:rPr>
              <a:t>OFFICIAL SUPPLIER</a:t>
            </a:r>
          </a:p>
          <a:p>
            <a:pPr>
              <a:lnSpc>
                <a:spcPts val="3364"/>
              </a:lnSpc>
            </a:pPr>
            <a:r>
              <a:rPr lang="en-US" sz="3579" b="1" i="1" dirty="0">
                <a:solidFill>
                  <a:srgbClr val="FF151F"/>
                </a:solidFill>
                <a:latin typeface="Montserrat 1 Heavy Italics"/>
                <a:ea typeface="Montserrat 1 Heavy Italics"/>
                <a:cs typeface="Montserrat 1 Heavy Italics"/>
                <a:sym typeface="Montserrat 1 Heavy Italics"/>
              </a:rPr>
              <a:t>SHELL EUROPE &amp; ASIA</a:t>
            </a:r>
          </a:p>
        </p:txBody>
      </p:sp>
      <p:sp>
        <p:nvSpPr>
          <p:cNvPr id="12" name="TextBox 12"/>
          <p:cNvSpPr txBox="1"/>
          <p:nvPr/>
        </p:nvSpPr>
        <p:spPr>
          <a:xfrm>
            <a:off x="685800" y="3131755"/>
            <a:ext cx="5562600" cy="1591974"/>
          </a:xfrm>
          <a:prstGeom prst="rect">
            <a:avLst/>
          </a:prstGeom>
        </p:spPr>
        <p:txBody>
          <a:bodyPr wrap="square" lIns="0" tIns="0" rIns="0" bIns="0" rtlCol="0" anchor="t">
            <a:spAutoFit/>
          </a:bodyPr>
          <a:lstStyle/>
          <a:p>
            <a:pPr algn="just">
              <a:lnSpc>
                <a:spcPts val="2451"/>
              </a:lnSpc>
            </a:pPr>
            <a:r>
              <a:rPr lang="en-US" sz="2042" b="1" dirty="0">
                <a:solidFill>
                  <a:srgbClr val="FFFDFD"/>
                </a:solidFill>
                <a:latin typeface="Montserrat 1 Bold"/>
                <a:ea typeface="Montserrat 1 Bold"/>
                <a:cs typeface="Montserrat 1 Bold"/>
                <a:sym typeface="Montserrat 1 Bold"/>
              </a:rPr>
              <a:t>CORSAIR GROUP INTERNATIONAL</a:t>
            </a:r>
          </a:p>
          <a:p>
            <a:pPr algn="just">
              <a:lnSpc>
                <a:spcPts val="2451"/>
              </a:lnSpc>
            </a:pPr>
            <a:r>
              <a:rPr lang="en-US" sz="2042" dirty="0">
                <a:solidFill>
                  <a:srgbClr val="FFFDFD"/>
                </a:solidFill>
                <a:latin typeface="Montserrat 1 Medium" panose="020B0604020202020204" charset="0"/>
                <a:ea typeface="Montserrat 1"/>
                <a:cs typeface="Montserrat 1 Medium" panose="020B0604020202020204" charset="0"/>
                <a:sym typeface="Montserrat 1"/>
              </a:rPr>
              <a:t>has been selling its pyrolysis oil to</a:t>
            </a:r>
          </a:p>
          <a:p>
            <a:pPr algn="just">
              <a:lnSpc>
                <a:spcPts val="2451"/>
              </a:lnSpc>
            </a:pPr>
            <a:r>
              <a:rPr lang="en-US" sz="2042" b="1" dirty="0">
                <a:solidFill>
                  <a:srgbClr val="FFFDFD"/>
                </a:solidFill>
                <a:latin typeface="Montserrat 1 Bold"/>
                <a:ea typeface="Montserrat 1 Bold"/>
                <a:cs typeface="Montserrat 1 Bold"/>
                <a:sym typeface="Montserrat 1 Bold"/>
              </a:rPr>
              <a:t>SHELL SINGAPORE LTD</a:t>
            </a:r>
          </a:p>
          <a:p>
            <a:pPr algn="just">
              <a:lnSpc>
                <a:spcPts val="2451"/>
              </a:lnSpc>
            </a:pPr>
            <a:r>
              <a:rPr lang="en-US" sz="2042" b="1" dirty="0">
                <a:solidFill>
                  <a:srgbClr val="FFFDFD"/>
                </a:solidFill>
                <a:latin typeface="Montserrat 1 Bold"/>
                <a:ea typeface="Montserrat 1 Bold"/>
                <a:cs typeface="Montserrat 1 Bold"/>
                <a:sym typeface="Montserrat 1 Bold"/>
              </a:rPr>
              <a:t>&amp; SHELL CHEMICALS EUROPE</a:t>
            </a:r>
          </a:p>
          <a:p>
            <a:pPr algn="just">
              <a:lnSpc>
                <a:spcPts val="2451"/>
              </a:lnSpc>
            </a:pPr>
            <a:r>
              <a:rPr lang="en-US" sz="2042" dirty="0">
                <a:solidFill>
                  <a:srgbClr val="FFFDFD"/>
                </a:solidFill>
                <a:latin typeface="Montserrat 1 Medium" panose="020B0604020202020204" charset="0"/>
                <a:ea typeface="Montserrat 1"/>
                <a:cs typeface="Montserrat 1 Medium" panose="020B0604020202020204" charset="0"/>
                <a:sym typeface="Montserrat 1"/>
              </a:rPr>
              <a:t>since 2024</a:t>
            </a:r>
            <a:endParaRPr lang="en-US" sz="2042" b="1" dirty="0">
              <a:solidFill>
                <a:srgbClr val="FFFDFD"/>
              </a:solidFill>
              <a:latin typeface="Montserrat 1 Bold"/>
              <a:ea typeface="Montserrat 1 Bold"/>
              <a:cs typeface="Montserrat 1 Bold"/>
              <a:sym typeface="Montserrat 1 Bold"/>
            </a:endParaRPr>
          </a:p>
        </p:txBody>
      </p:sp>
      <p:sp>
        <p:nvSpPr>
          <p:cNvPr id="13" name="TextBox 12">
            <a:extLst>
              <a:ext uri="{FF2B5EF4-FFF2-40B4-BE49-F238E27FC236}">
                <a16:creationId xmlns:a16="http://schemas.microsoft.com/office/drawing/2014/main" id="{531428EF-24AA-4112-1FB3-D861E0A278D1}"/>
              </a:ext>
            </a:extLst>
          </p:cNvPr>
          <p:cNvSpPr txBox="1"/>
          <p:nvPr/>
        </p:nvSpPr>
        <p:spPr>
          <a:xfrm>
            <a:off x="9769643" y="444623"/>
            <a:ext cx="2016752" cy="1077218"/>
          </a:xfrm>
          <a:prstGeom prst="rect">
            <a:avLst/>
          </a:prstGeom>
          <a:noFill/>
        </p:spPr>
        <p:txBody>
          <a:bodyPr wrap="square" rtlCol="0">
            <a:spAutoFit/>
          </a:bodyPr>
          <a:lstStyle/>
          <a:p>
            <a:pPr algn="r"/>
            <a:r>
              <a:rPr lang="en-GB" sz="3200" dirty="0">
                <a:solidFill>
                  <a:schemeClr val="accent6">
                    <a:lumMod val="75000"/>
                  </a:schemeClr>
                </a:solidFill>
                <a:latin typeface="Montserrat 1 Medium" panose="020B0604020202020204" charset="0"/>
                <a:cs typeface="Montserrat 1 Medium" panose="020B0604020202020204" charset="0"/>
              </a:rPr>
              <a:t>Clients &amp; Partners</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algn="r"/>
            <a:endParaRPr lang="en-GB" sz="1200" dirty="0">
              <a:solidFill>
                <a:schemeClr val="accent6">
                  <a:lumMod val="75000"/>
                </a:schemeClr>
              </a:solidFill>
              <a:latin typeface="Montserrat 1 Medium" panose="020B0604020202020204" charset="0"/>
              <a:cs typeface="Montserrat 1 Medium" panose="020B0604020202020204" charset="0"/>
            </a:endParaRPr>
          </a:p>
        </p:txBody>
      </p:sp>
      <p:grpSp>
        <p:nvGrpSpPr>
          <p:cNvPr id="3" name="Group 3"/>
          <p:cNvGrpSpPr/>
          <p:nvPr/>
        </p:nvGrpSpPr>
        <p:grpSpPr>
          <a:xfrm>
            <a:off x="685801" y="2235876"/>
            <a:ext cx="695463" cy="69546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8B78"/>
            </a:solidFill>
          </p:spPr>
          <p:txBody>
            <a:bodyPr/>
            <a:lstStyle/>
            <a:p>
              <a:endParaRPr lang="it-IT" sz="1200"/>
            </a:p>
          </p:txBody>
        </p:sp>
        <p:sp>
          <p:nvSpPr>
            <p:cNvPr id="5" name="TextBox 5"/>
            <p:cNvSpPr txBox="1"/>
            <p:nvPr/>
          </p:nvSpPr>
          <p:spPr>
            <a:xfrm>
              <a:off x="76200" y="38100"/>
              <a:ext cx="660400" cy="698500"/>
            </a:xfrm>
            <a:prstGeom prst="rect">
              <a:avLst/>
            </a:prstGeom>
          </p:spPr>
          <p:txBody>
            <a:bodyPr lIns="33867" tIns="33867" rIns="33867" bIns="33867" rtlCol="0" anchor="ctr"/>
            <a:lstStyle/>
            <a:p>
              <a:pPr algn="ctr">
                <a:lnSpc>
                  <a:spcPts val="1400"/>
                </a:lnSpc>
              </a:pPr>
              <a:endParaRPr sz="1200"/>
            </a:p>
          </p:txBody>
        </p:sp>
      </p:grpSp>
      <p:grpSp>
        <p:nvGrpSpPr>
          <p:cNvPr id="6" name="Group 6"/>
          <p:cNvGrpSpPr/>
          <p:nvPr/>
        </p:nvGrpSpPr>
        <p:grpSpPr>
          <a:xfrm>
            <a:off x="685801" y="3972739"/>
            <a:ext cx="695463" cy="69546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8B78"/>
            </a:solidFill>
          </p:spPr>
          <p:txBody>
            <a:bodyPr/>
            <a:lstStyle/>
            <a:p>
              <a:endParaRPr lang="it-IT" sz="1200"/>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a:lnSpc>
                  <a:spcPts val="1400"/>
                </a:lnSpc>
              </a:pPr>
              <a:endParaRPr sz="1200"/>
            </a:p>
          </p:txBody>
        </p:sp>
      </p:grpSp>
      <p:grpSp>
        <p:nvGrpSpPr>
          <p:cNvPr id="9" name="Group 9"/>
          <p:cNvGrpSpPr/>
          <p:nvPr/>
        </p:nvGrpSpPr>
        <p:grpSpPr>
          <a:xfrm>
            <a:off x="6857839" y="846980"/>
            <a:ext cx="6107249" cy="6265328"/>
            <a:chOff x="0" y="0"/>
            <a:chExt cx="12214499" cy="12530655"/>
          </a:xfrm>
        </p:grpSpPr>
        <p:grpSp>
          <p:nvGrpSpPr>
            <p:cNvPr id="10" name="Group 10"/>
            <p:cNvGrpSpPr>
              <a:grpSpLocks noChangeAspect="1"/>
            </p:cNvGrpSpPr>
            <p:nvPr/>
          </p:nvGrpSpPr>
          <p:grpSpPr>
            <a:xfrm>
              <a:off x="2770058" y="0"/>
              <a:ext cx="7608649" cy="10440313"/>
              <a:chOff x="0" y="0"/>
              <a:chExt cx="4589780" cy="6297930"/>
            </a:xfrm>
          </p:grpSpPr>
          <p:sp>
            <p:nvSpPr>
              <p:cNvPr id="11" name="Freeform 11"/>
              <p:cNvSpPr/>
              <p:nvPr/>
            </p:nvSpPr>
            <p:spPr>
              <a:xfrm>
                <a:off x="0" y="0"/>
                <a:ext cx="4591050" cy="6297930"/>
              </a:xfrm>
              <a:custGeom>
                <a:avLst/>
                <a:gdLst/>
                <a:ahLst/>
                <a:cxnLst/>
                <a:rect l="l" t="t" r="r" b="b"/>
                <a:pathLst>
                  <a:path w="4591050" h="6297930">
                    <a:moveTo>
                      <a:pt x="3148330" y="1708150"/>
                    </a:moveTo>
                    <a:cubicBezTo>
                      <a:pt x="2754630" y="1708150"/>
                      <a:pt x="2396490" y="1866900"/>
                      <a:pt x="2136140" y="2124710"/>
                    </a:cubicBezTo>
                    <a:lnTo>
                      <a:pt x="1611630" y="1600200"/>
                    </a:lnTo>
                    <a:cubicBezTo>
                      <a:pt x="1778000" y="1430020"/>
                      <a:pt x="1882140" y="1197610"/>
                      <a:pt x="1882140" y="941070"/>
                    </a:cubicBezTo>
                    <a:cubicBezTo>
                      <a:pt x="1882140" y="421640"/>
                      <a:pt x="1459230" y="0"/>
                      <a:pt x="941070" y="0"/>
                    </a:cubicBezTo>
                    <a:cubicBezTo>
                      <a:pt x="422910" y="0"/>
                      <a:pt x="0" y="421640"/>
                      <a:pt x="0" y="941070"/>
                    </a:cubicBezTo>
                    <a:cubicBezTo>
                      <a:pt x="0" y="1459230"/>
                      <a:pt x="421640" y="1882140"/>
                      <a:pt x="941070" y="1882140"/>
                    </a:cubicBezTo>
                    <a:cubicBezTo>
                      <a:pt x="1160780" y="1882140"/>
                      <a:pt x="1362710" y="1805940"/>
                      <a:pt x="1524000" y="1678940"/>
                    </a:cubicBezTo>
                    <a:lnTo>
                      <a:pt x="2056130" y="2211070"/>
                    </a:lnTo>
                    <a:cubicBezTo>
                      <a:pt x="1838960" y="2463800"/>
                      <a:pt x="1708150" y="2791460"/>
                      <a:pt x="1708150" y="3148330"/>
                    </a:cubicBezTo>
                    <a:cubicBezTo>
                      <a:pt x="1708150" y="3549650"/>
                      <a:pt x="1873250" y="3914140"/>
                      <a:pt x="2139950" y="4175760"/>
                    </a:cubicBezTo>
                    <a:lnTo>
                      <a:pt x="1614170" y="4701540"/>
                    </a:lnTo>
                    <a:cubicBezTo>
                      <a:pt x="1442720" y="4526280"/>
                      <a:pt x="1203960" y="4417060"/>
                      <a:pt x="941070" y="4417060"/>
                    </a:cubicBezTo>
                    <a:cubicBezTo>
                      <a:pt x="421640" y="4415790"/>
                      <a:pt x="0" y="4838700"/>
                      <a:pt x="0" y="5356860"/>
                    </a:cubicBezTo>
                    <a:cubicBezTo>
                      <a:pt x="0" y="5875020"/>
                      <a:pt x="421640" y="6297930"/>
                      <a:pt x="941070" y="6297930"/>
                    </a:cubicBezTo>
                    <a:cubicBezTo>
                      <a:pt x="1459230" y="6297930"/>
                      <a:pt x="1882140" y="5876290"/>
                      <a:pt x="1882140" y="5356860"/>
                    </a:cubicBezTo>
                    <a:cubicBezTo>
                      <a:pt x="1882140" y="5144770"/>
                      <a:pt x="1811020" y="4947920"/>
                      <a:pt x="1692910" y="4790440"/>
                    </a:cubicBezTo>
                    <a:lnTo>
                      <a:pt x="2228850" y="4254500"/>
                    </a:lnTo>
                    <a:cubicBezTo>
                      <a:pt x="2479040" y="4462780"/>
                      <a:pt x="2800350" y="4588509"/>
                      <a:pt x="3150870" y="4588509"/>
                    </a:cubicBezTo>
                    <a:cubicBezTo>
                      <a:pt x="3945890" y="4588509"/>
                      <a:pt x="4591050" y="3942080"/>
                      <a:pt x="4591050" y="3148330"/>
                    </a:cubicBezTo>
                    <a:cubicBezTo>
                      <a:pt x="4589780" y="2354580"/>
                      <a:pt x="3943350" y="1708150"/>
                      <a:pt x="3148330" y="1708150"/>
                    </a:cubicBezTo>
                    <a:close/>
                  </a:path>
                </a:pathLst>
              </a:custGeom>
              <a:gradFill rotWithShape="1">
                <a:gsLst>
                  <a:gs pos="0">
                    <a:srgbClr val="1B3356">
                      <a:alpha val="100000"/>
                    </a:srgbClr>
                  </a:gs>
                  <a:gs pos="100000">
                    <a:srgbClr val="A59F8C">
                      <a:alpha val="100000"/>
                    </a:srgbClr>
                  </a:gs>
                </a:gsLst>
                <a:lin ang="0"/>
              </a:gradFill>
            </p:spPr>
            <p:txBody>
              <a:bodyPr/>
              <a:lstStyle/>
              <a:p>
                <a:endParaRPr lang="it-IT" sz="1200"/>
              </a:p>
            </p:txBody>
          </p:sp>
          <p:sp>
            <p:nvSpPr>
              <p:cNvPr id="12" name="Freeform 12"/>
              <p:cNvSpPr/>
              <p:nvPr/>
            </p:nvSpPr>
            <p:spPr>
              <a:xfrm>
                <a:off x="118110" y="4533900"/>
                <a:ext cx="1645920" cy="1645920"/>
              </a:xfrm>
              <a:custGeom>
                <a:avLst/>
                <a:gdLst/>
                <a:ahLst/>
                <a:cxnLst/>
                <a:rect l="l" t="t" r="r" b="b"/>
                <a:pathLst>
                  <a:path w="1645920" h="1645920">
                    <a:moveTo>
                      <a:pt x="822960" y="1645920"/>
                    </a:moveTo>
                    <a:cubicBezTo>
                      <a:pt x="369570" y="1645920"/>
                      <a:pt x="0" y="1277620"/>
                      <a:pt x="0" y="822960"/>
                    </a:cubicBezTo>
                    <a:cubicBezTo>
                      <a:pt x="0" y="368300"/>
                      <a:pt x="368300" y="0"/>
                      <a:pt x="822960" y="0"/>
                    </a:cubicBezTo>
                    <a:cubicBezTo>
                      <a:pt x="1276350" y="0"/>
                      <a:pt x="1645920" y="368300"/>
                      <a:pt x="1645920" y="822960"/>
                    </a:cubicBezTo>
                    <a:cubicBezTo>
                      <a:pt x="1645920" y="1277620"/>
                      <a:pt x="1276350" y="1645920"/>
                      <a:pt x="822960" y="1645920"/>
                    </a:cubicBezTo>
                    <a:close/>
                  </a:path>
                </a:pathLst>
              </a:custGeom>
              <a:blipFill>
                <a:blip r:embed="rId4"/>
                <a:stretch>
                  <a:fillRect l="-2685" r="-62820" b="-69099"/>
                </a:stretch>
              </a:blipFill>
            </p:spPr>
            <p:txBody>
              <a:bodyPr/>
              <a:lstStyle/>
              <a:p>
                <a:endParaRPr lang="it-IT" sz="1200"/>
              </a:p>
            </p:txBody>
          </p:sp>
          <p:sp>
            <p:nvSpPr>
              <p:cNvPr id="13" name="Freeform 13"/>
              <p:cNvSpPr/>
              <p:nvPr/>
            </p:nvSpPr>
            <p:spPr>
              <a:xfrm>
                <a:off x="118110" y="118110"/>
                <a:ext cx="1645920" cy="1644650"/>
              </a:xfrm>
              <a:custGeom>
                <a:avLst/>
                <a:gdLst/>
                <a:ahLst/>
                <a:cxnLst/>
                <a:rect l="l" t="t" r="r" b="b"/>
                <a:pathLst>
                  <a:path w="1645920" h="1644650">
                    <a:moveTo>
                      <a:pt x="0" y="822960"/>
                    </a:moveTo>
                    <a:cubicBezTo>
                      <a:pt x="0" y="369570"/>
                      <a:pt x="368300" y="0"/>
                      <a:pt x="822960" y="0"/>
                    </a:cubicBezTo>
                    <a:cubicBezTo>
                      <a:pt x="1276350" y="0"/>
                      <a:pt x="1645920" y="368300"/>
                      <a:pt x="1645920" y="822960"/>
                    </a:cubicBezTo>
                    <a:cubicBezTo>
                      <a:pt x="1645920" y="1060450"/>
                      <a:pt x="1544320" y="1273810"/>
                      <a:pt x="1384300" y="1423670"/>
                    </a:cubicBezTo>
                    <a:cubicBezTo>
                      <a:pt x="1377950" y="1426210"/>
                      <a:pt x="1371600" y="1430020"/>
                      <a:pt x="1366520" y="1436370"/>
                    </a:cubicBezTo>
                    <a:cubicBezTo>
                      <a:pt x="1362710" y="1440180"/>
                      <a:pt x="1360170" y="1443990"/>
                      <a:pt x="1357630" y="1447800"/>
                    </a:cubicBezTo>
                    <a:cubicBezTo>
                      <a:pt x="1214120" y="1569720"/>
                      <a:pt x="1027430" y="1644650"/>
                      <a:pt x="824230" y="1644650"/>
                    </a:cubicBezTo>
                    <a:cubicBezTo>
                      <a:pt x="369570" y="1644650"/>
                      <a:pt x="0" y="1276350"/>
                      <a:pt x="0" y="822960"/>
                    </a:cubicBezTo>
                    <a:close/>
                  </a:path>
                </a:pathLst>
              </a:custGeom>
              <a:blipFill>
                <a:blip r:embed="rId5"/>
                <a:stretch>
                  <a:fillRect l="-48933" r="-48933"/>
                </a:stretch>
              </a:blipFill>
            </p:spPr>
            <p:txBody>
              <a:bodyPr/>
              <a:lstStyle/>
              <a:p>
                <a:endParaRPr lang="it-IT" sz="1200"/>
              </a:p>
            </p:txBody>
          </p:sp>
          <p:sp>
            <p:nvSpPr>
              <p:cNvPr id="14" name="Freeform 14"/>
              <p:cNvSpPr/>
              <p:nvPr/>
            </p:nvSpPr>
            <p:spPr>
              <a:xfrm>
                <a:off x="1826260" y="1827530"/>
                <a:ext cx="2644140" cy="2644140"/>
              </a:xfrm>
              <a:custGeom>
                <a:avLst/>
                <a:gdLst/>
                <a:ahLst/>
                <a:cxnLst/>
                <a:rect l="l" t="t" r="r" b="b"/>
                <a:pathLst>
                  <a:path w="2644140" h="2644140">
                    <a:moveTo>
                      <a:pt x="1322070" y="2644140"/>
                    </a:moveTo>
                    <a:cubicBezTo>
                      <a:pt x="593090" y="2644140"/>
                      <a:pt x="0" y="2051050"/>
                      <a:pt x="0" y="1322070"/>
                    </a:cubicBezTo>
                    <a:cubicBezTo>
                      <a:pt x="0" y="593090"/>
                      <a:pt x="593090" y="0"/>
                      <a:pt x="1322070" y="0"/>
                    </a:cubicBezTo>
                    <a:cubicBezTo>
                      <a:pt x="2051050" y="0"/>
                      <a:pt x="2644140" y="593090"/>
                      <a:pt x="2644140" y="1322070"/>
                    </a:cubicBezTo>
                    <a:cubicBezTo>
                      <a:pt x="2644140" y="2051050"/>
                      <a:pt x="2052320" y="2644140"/>
                      <a:pt x="1322070" y="2644140"/>
                    </a:cubicBezTo>
                    <a:close/>
                  </a:path>
                </a:pathLst>
              </a:custGeom>
              <a:blipFill>
                <a:blip r:embed="rId6"/>
                <a:stretch>
                  <a:fillRect l="-81907" r="-5008"/>
                </a:stretch>
              </a:blipFill>
            </p:spPr>
            <p:txBody>
              <a:bodyPr/>
              <a:lstStyle/>
              <a:p>
                <a:endParaRPr lang="it-IT" sz="1200"/>
              </a:p>
            </p:txBody>
          </p:sp>
        </p:grpSp>
        <p:grpSp>
          <p:nvGrpSpPr>
            <p:cNvPr id="15" name="Group 15"/>
            <p:cNvGrpSpPr>
              <a:grpSpLocks noChangeAspect="1"/>
            </p:cNvGrpSpPr>
            <p:nvPr/>
          </p:nvGrpSpPr>
          <p:grpSpPr>
            <a:xfrm rot="3561095">
              <a:off x="6284646" y="6068039"/>
              <a:ext cx="4408392" cy="6049035"/>
              <a:chOff x="0" y="0"/>
              <a:chExt cx="4589780" cy="6297930"/>
            </a:xfrm>
          </p:grpSpPr>
          <p:sp>
            <p:nvSpPr>
              <p:cNvPr id="16" name="Freeform 16"/>
              <p:cNvSpPr/>
              <p:nvPr/>
            </p:nvSpPr>
            <p:spPr>
              <a:xfrm>
                <a:off x="0" y="0"/>
                <a:ext cx="4591050" cy="6297930"/>
              </a:xfrm>
              <a:custGeom>
                <a:avLst/>
                <a:gdLst/>
                <a:ahLst/>
                <a:cxnLst/>
                <a:rect l="l" t="t" r="r" b="b"/>
                <a:pathLst>
                  <a:path w="4591050" h="6297930">
                    <a:moveTo>
                      <a:pt x="3148330" y="1708150"/>
                    </a:moveTo>
                    <a:cubicBezTo>
                      <a:pt x="2754630" y="1708150"/>
                      <a:pt x="2396490" y="1866900"/>
                      <a:pt x="2136140" y="2124710"/>
                    </a:cubicBezTo>
                    <a:lnTo>
                      <a:pt x="1611630" y="1600200"/>
                    </a:lnTo>
                    <a:cubicBezTo>
                      <a:pt x="1778000" y="1430020"/>
                      <a:pt x="1882140" y="1197610"/>
                      <a:pt x="1882140" y="941070"/>
                    </a:cubicBezTo>
                    <a:cubicBezTo>
                      <a:pt x="1882140" y="421640"/>
                      <a:pt x="1459230" y="0"/>
                      <a:pt x="941070" y="0"/>
                    </a:cubicBezTo>
                    <a:cubicBezTo>
                      <a:pt x="422910" y="0"/>
                      <a:pt x="0" y="421640"/>
                      <a:pt x="0" y="941070"/>
                    </a:cubicBezTo>
                    <a:cubicBezTo>
                      <a:pt x="0" y="1459230"/>
                      <a:pt x="421640" y="1882140"/>
                      <a:pt x="941070" y="1882140"/>
                    </a:cubicBezTo>
                    <a:cubicBezTo>
                      <a:pt x="1160780" y="1882140"/>
                      <a:pt x="1362710" y="1805940"/>
                      <a:pt x="1524000" y="1678940"/>
                    </a:cubicBezTo>
                    <a:lnTo>
                      <a:pt x="2056130" y="2211070"/>
                    </a:lnTo>
                    <a:cubicBezTo>
                      <a:pt x="1838960" y="2463800"/>
                      <a:pt x="1708150" y="2791460"/>
                      <a:pt x="1708150" y="3148330"/>
                    </a:cubicBezTo>
                    <a:cubicBezTo>
                      <a:pt x="1708150" y="3549650"/>
                      <a:pt x="1873250" y="3914140"/>
                      <a:pt x="2139950" y="4175760"/>
                    </a:cubicBezTo>
                    <a:lnTo>
                      <a:pt x="1614170" y="4701540"/>
                    </a:lnTo>
                    <a:cubicBezTo>
                      <a:pt x="1442720" y="4526280"/>
                      <a:pt x="1203960" y="4417060"/>
                      <a:pt x="941070" y="4417060"/>
                    </a:cubicBezTo>
                    <a:cubicBezTo>
                      <a:pt x="421640" y="4415790"/>
                      <a:pt x="0" y="4838700"/>
                      <a:pt x="0" y="5356860"/>
                    </a:cubicBezTo>
                    <a:cubicBezTo>
                      <a:pt x="0" y="5875020"/>
                      <a:pt x="421640" y="6297930"/>
                      <a:pt x="941070" y="6297930"/>
                    </a:cubicBezTo>
                    <a:cubicBezTo>
                      <a:pt x="1459230" y="6297930"/>
                      <a:pt x="1882140" y="5876290"/>
                      <a:pt x="1882140" y="5356860"/>
                    </a:cubicBezTo>
                    <a:cubicBezTo>
                      <a:pt x="1882140" y="5144770"/>
                      <a:pt x="1811020" y="4947920"/>
                      <a:pt x="1692910" y="4790440"/>
                    </a:cubicBezTo>
                    <a:lnTo>
                      <a:pt x="2228850" y="4254500"/>
                    </a:lnTo>
                    <a:cubicBezTo>
                      <a:pt x="2479040" y="4462780"/>
                      <a:pt x="2800350" y="4588509"/>
                      <a:pt x="3150870" y="4588509"/>
                    </a:cubicBezTo>
                    <a:cubicBezTo>
                      <a:pt x="3945890" y="4588509"/>
                      <a:pt x="4591050" y="3942080"/>
                      <a:pt x="4591050" y="3148330"/>
                    </a:cubicBezTo>
                    <a:cubicBezTo>
                      <a:pt x="4589780" y="2354580"/>
                      <a:pt x="3943350" y="1708150"/>
                      <a:pt x="3148330" y="1708150"/>
                    </a:cubicBezTo>
                    <a:close/>
                  </a:path>
                </a:pathLst>
              </a:custGeom>
              <a:gradFill rotWithShape="1">
                <a:gsLst>
                  <a:gs pos="0">
                    <a:srgbClr val="101E3D">
                      <a:alpha val="100000"/>
                    </a:srgbClr>
                  </a:gs>
                  <a:gs pos="100000">
                    <a:srgbClr val="A59F8C">
                      <a:alpha val="100000"/>
                    </a:srgbClr>
                  </a:gs>
                </a:gsLst>
                <a:lin ang="5400000"/>
              </a:gradFill>
            </p:spPr>
            <p:txBody>
              <a:bodyPr/>
              <a:lstStyle/>
              <a:p>
                <a:endParaRPr lang="it-IT" sz="1200"/>
              </a:p>
            </p:txBody>
          </p:sp>
          <p:sp>
            <p:nvSpPr>
              <p:cNvPr id="17" name="Freeform 17"/>
              <p:cNvSpPr/>
              <p:nvPr/>
            </p:nvSpPr>
            <p:spPr>
              <a:xfrm rot="-3921253">
                <a:off x="4012" y="4419272"/>
                <a:ext cx="1874116" cy="1875175"/>
              </a:xfrm>
              <a:custGeom>
                <a:avLst/>
                <a:gdLst/>
                <a:ahLst/>
                <a:cxnLst/>
                <a:rect l="l" t="t" r="r" b="b"/>
                <a:pathLst>
                  <a:path w="1874116" h="1875175">
                    <a:moveTo>
                      <a:pt x="189067" y="1280768"/>
                    </a:moveTo>
                    <a:cubicBezTo>
                      <a:pt x="0" y="868681"/>
                      <a:pt x="180636" y="379193"/>
                      <a:pt x="593878" y="189597"/>
                    </a:cubicBezTo>
                    <a:cubicBezTo>
                      <a:pt x="1007120" y="0"/>
                      <a:pt x="1495453" y="181166"/>
                      <a:pt x="1685049" y="594408"/>
                    </a:cubicBezTo>
                    <a:cubicBezTo>
                      <a:pt x="1874116" y="1006496"/>
                      <a:pt x="1693480" y="1495983"/>
                      <a:pt x="1280238" y="1685579"/>
                    </a:cubicBezTo>
                    <a:cubicBezTo>
                      <a:pt x="866996" y="1875175"/>
                      <a:pt x="378134" y="1692856"/>
                      <a:pt x="189067" y="1280768"/>
                    </a:cubicBezTo>
                    <a:close/>
                  </a:path>
                </a:pathLst>
              </a:custGeom>
              <a:blipFill>
                <a:blip r:embed="rId6"/>
                <a:stretch>
                  <a:fillRect r="-87259" b="-11"/>
                </a:stretch>
              </a:blipFill>
            </p:spPr>
            <p:txBody>
              <a:bodyPr/>
              <a:lstStyle/>
              <a:p>
                <a:endParaRPr lang="it-IT" sz="1200"/>
              </a:p>
            </p:txBody>
          </p:sp>
          <p:sp>
            <p:nvSpPr>
              <p:cNvPr id="18" name="Freeform 18"/>
              <p:cNvSpPr/>
              <p:nvPr/>
            </p:nvSpPr>
            <p:spPr>
              <a:xfrm rot="-3759255">
                <a:off x="2371" y="1463"/>
                <a:ext cx="1877399" cy="1787114"/>
              </a:xfrm>
              <a:custGeom>
                <a:avLst/>
                <a:gdLst/>
                <a:ahLst/>
                <a:cxnLst/>
                <a:rect l="l" t="t" r="r" b="b"/>
                <a:pathLst>
                  <a:path w="1877399" h="1787114">
                    <a:moveTo>
                      <a:pt x="560101" y="208269"/>
                    </a:moveTo>
                    <a:cubicBezTo>
                      <a:pt x="962825" y="0"/>
                      <a:pt x="1460278" y="157378"/>
                      <a:pt x="1669130" y="561230"/>
                    </a:cubicBezTo>
                    <a:cubicBezTo>
                      <a:pt x="1877399" y="963954"/>
                      <a:pt x="1720021" y="1461406"/>
                      <a:pt x="1316169" y="1670259"/>
                    </a:cubicBezTo>
                    <a:cubicBezTo>
                      <a:pt x="1105218" y="1779352"/>
                      <a:pt x="869030" y="1787114"/>
                      <a:pt x="662410" y="1713816"/>
                    </a:cubicBezTo>
                    <a:cubicBezTo>
                      <a:pt x="657237" y="1709342"/>
                      <a:pt x="650936" y="1705452"/>
                      <a:pt x="642962" y="1703857"/>
                    </a:cubicBezTo>
                    <a:cubicBezTo>
                      <a:pt x="637828" y="1702222"/>
                      <a:pt x="633277" y="1701716"/>
                      <a:pt x="628726" y="1701211"/>
                    </a:cubicBezTo>
                    <a:cubicBezTo>
                      <a:pt x="454508" y="1629743"/>
                      <a:pt x="302193" y="1498335"/>
                      <a:pt x="208852" y="1317842"/>
                    </a:cubicBezTo>
                    <a:cubicBezTo>
                      <a:pt x="0" y="913990"/>
                      <a:pt x="157377" y="416537"/>
                      <a:pt x="560101" y="208269"/>
                    </a:cubicBezTo>
                    <a:close/>
                  </a:path>
                </a:pathLst>
              </a:custGeom>
              <a:blipFill>
                <a:blip r:embed="rId7"/>
                <a:stretch>
                  <a:fillRect l="-51081" t="-11" r="-51071"/>
                </a:stretch>
              </a:blipFill>
            </p:spPr>
            <p:txBody>
              <a:bodyPr/>
              <a:lstStyle/>
              <a:p>
                <a:endParaRPr lang="it-IT" sz="1200"/>
              </a:p>
            </p:txBody>
          </p:sp>
          <p:sp>
            <p:nvSpPr>
              <p:cNvPr id="19" name="Freeform 19"/>
              <p:cNvSpPr/>
              <p:nvPr/>
            </p:nvSpPr>
            <p:spPr>
              <a:xfrm rot="-3849123">
                <a:off x="1640704" y="1641974"/>
                <a:ext cx="3015253" cy="3015253"/>
              </a:xfrm>
              <a:custGeom>
                <a:avLst/>
                <a:gdLst/>
                <a:ahLst/>
                <a:cxnLst/>
                <a:rect l="l" t="t" r="r" b="b"/>
                <a:pathLst>
                  <a:path w="3015253" h="3015253">
                    <a:moveTo>
                      <a:pt x="317823" y="2084028"/>
                    </a:moveTo>
                    <a:cubicBezTo>
                      <a:pt x="0" y="1427979"/>
                      <a:pt x="275176" y="635647"/>
                      <a:pt x="931224" y="317823"/>
                    </a:cubicBezTo>
                    <a:cubicBezTo>
                      <a:pt x="1587273" y="0"/>
                      <a:pt x="2379605" y="275175"/>
                      <a:pt x="2697429" y="931224"/>
                    </a:cubicBezTo>
                    <a:cubicBezTo>
                      <a:pt x="3015252" y="1587273"/>
                      <a:pt x="2740076" y="2379605"/>
                      <a:pt x="2084028" y="2697429"/>
                    </a:cubicBezTo>
                    <a:cubicBezTo>
                      <a:pt x="1427979" y="3015253"/>
                      <a:pt x="636201" y="2741219"/>
                      <a:pt x="317823" y="2084028"/>
                    </a:cubicBezTo>
                    <a:close/>
                  </a:path>
                </a:pathLst>
              </a:custGeom>
              <a:blipFill>
                <a:blip r:embed="rId8"/>
                <a:stretch>
                  <a:fillRect l="-64405" t="-1" r="-31701" b="-6"/>
                </a:stretch>
              </a:blipFill>
            </p:spPr>
            <p:txBody>
              <a:bodyPr/>
              <a:lstStyle/>
              <a:p>
                <a:endParaRPr lang="it-IT" sz="1200"/>
              </a:p>
            </p:txBody>
          </p:sp>
        </p:grpSp>
        <p:grpSp>
          <p:nvGrpSpPr>
            <p:cNvPr id="20" name="Group 20"/>
            <p:cNvGrpSpPr>
              <a:grpSpLocks noChangeAspect="1"/>
            </p:cNvGrpSpPr>
            <p:nvPr/>
          </p:nvGrpSpPr>
          <p:grpSpPr>
            <a:xfrm rot="5011390">
              <a:off x="1049654" y="900709"/>
              <a:ext cx="4408392" cy="6049035"/>
              <a:chOff x="0" y="0"/>
              <a:chExt cx="4589780" cy="6297930"/>
            </a:xfrm>
          </p:grpSpPr>
          <p:sp>
            <p:nvSpPr>
              <p:cNvPr id="21" name="Freeform 21"/>
              <p:cNvSpPr/>
              <p:nvPr/>
            </p:nvSpPr>
            <p:spPr>
              <a:xfrm>
                <a:off x="0" y="0"/>
                <a:ext cx="4591050" cy="6297930"/>
              </a:xfrm>
              <a:custGeom>
                <a:avLst/>
                <a:gdLst/>
                <a:ahLst/>
                <a:cxnLst/>
                <a:rect l="l" t="t" r="r" b="b"/>
                <a:pathLst>
                  <a:path w="4591050" h="6297930">
                    <a:moveTo>
                      <a:pt x="3148330" y="1708150"/>
                    </a:moveTo>
                    <a:cubicBezTo>
                      <a:pt x="2754630" y="1708150"/>
                      <a:pt x="2396490" y="1866900"/>
                      <a:pt x="2136140" y="2124710"/>
                    </a:cubicBezTo>
                    <a:lnTo>
                      <a:pt x="1611630" y="1600200"/>
                    </a:lnTo>
                    <a:cubicBezTo>
                      <a:pt x="1778000" y="1430020"/>
                      <a:pt x="1882140" y="1197610"/>
                      <a:pt x="1882140" y="941070"/>
                    </a:cubicBezTo>
                    <a:cubicBezTo>
                      <a:pt x="1882140" y="421640"/>
                      <a:pt x="1459230" y="0"/>
                      <a:pt x="941070" y="0"/>
                    </a:cubicBezTo>
                    <a:cubicBezTo>
                      <a:pt x="422910" y="0"/>
                      <a:pt x="0" y="421640"/>
                      <a:pt x="0" y="941070"/>
                    </a:cubicBezTo>
                    <a:cubicBezTo>
                      <a:pt x="0" y="1459230"/>
                      <a:pt x="421640" y="1882140"/>
                      <a:pt x="941070" y="1882140"/>
                    </a:cubicBezTo>
                    <a:cubicBezTo>
                      <a:pt x="1160780" y="1882140"/>
                      <a:pt x="1362710" y="1805940"/>
                      <a:pt x="1524000" y="1678940"/>
                    </a:cubicBezTo>
                    <a:lnTo>
                      <a:pt x="2056130" y="2211070"/>
                    </a:lnTo>
                    <a:cubicBezTo>
                      <a:pt x="1838960" y="2463800"/>
                      <a:pt x="1708150" y="2791460"/>
                      <a:pt x="1708150" y="3148330"/>
                    </a:cubicBezTo>
                    <a:cubicBezTo>
                      <a:pt x="1708150" y="3549650"/>
                      <a:pt x="1873250" y="3914140"/>
                      <a:pt x="2139950" y="4175760"/>
                    </a:cubicBezTo>
                    <a:lnTo>
                      <a:pt x="1614170" y="4701540"/>
                    </a:lnTo>
                    <a:cubicBezTo>
                      <a:pt x="1442720" y="4526280"/>
                      <a:pt x="1203960" y="4417060"/>
                      <a:pt x="941070" y="4417060"/>
                    </a:cubicBezTo>
                    <a:cubicBezTo>
                      <a:pt x="421640" y="4415790"/>
                      <a:pt x="0" y="4838700"/>
                      <a:pt x="0" y="5356860"/>
                    </a:cubicBezTo>
                    <a:cubicBezTo>
                      <a:pt x="0" y="5875020"/>
                      <a:pt x="421640" y="6297930"/>
                      <a:pt x="941070" y="6297930"/>
                    </a:cubicBezTo>
                    <a:cubicBezTo>
                      <a:pt x="1459230" y="6297930"/>
                      <a:pt x="1882140" y="5876290"/>
                      <a:pt x="1882140" y="5356860"/>
                    </a:cubicBezTo>
                    <a:cubicBezTo>
                      <a:pt x="1882140" y="5144770"/>
                      <a:pt x="1811020" y="4947920"/>
                      <a:pt x="1692910" y="4790440"/>
                    </a:cubicBezTo>
                    <a:lnTo>
                      <a:pt x="2228850" y="4254500"/>
                    </a:lnTo>
                    <a:cubicBezTo>
                      <a:pt x="2479040" y="4462780"/>
                      <a:pt x="2800350" y="4588509"/>
                      <a:pt x="3150870" y="4588509"/>
                    </a:cubicBezTo>
                    <a:cubicBezTo>
                      <a:pt x="3945890" y="4588509"/>
                      <a:pt x="4591050" y="3942080"/>
                      <a:pt x="4591050" y="3148330"/>
                    </a:cubicBezTo>
                    <a:cubicBezTo>
                      <a:pt x="4589780" y="2354580"/>
                      <a:pt x="3943350" y="1708150"/>
                      <a:pt x="3148330" y="1708150"/>
                    </a:cubicBezTo>
                    <a:close/>
                  </a:path>
                </a:pathLst>
              </a:custGeom>
              <a:gradFill rotWithShape="1">
                <a:gsLst>
                  <a:gs pos="0">
                    <a:srgbClr val="1B3356">
                      <a:alpha val="100000"/>
                    </a:srgbClr>
                  </a:gs>
                  <a:gs pos="100000">
                    <a:srgbClr val="A59F8C">
                      <a:alpha val="100000"/>
                    </a:srgbClr>
                  </a:gs>
                </a:gsLst>
                <a:lin ang="0"/>
              </a:gradFill>
            </p:spPr>
            <p:txBody>
              <a:bodyPr/>
              <a:lstStyle/>
              <a:p>
                <a:endParaRPr lang="it-IT" sz="1200"/>
              </a:p>
            </p:txBody>
          </p:sp>
          <p:sp>
            <p:nvSpPr>
              <p:cNvPr id="22" name="Freeform 22"/>
              <p:cNvSpPr/>
              <p:nvPr/>
            </p:nvSpPr>
            <p:spPr>
              <a:xfrm rot="-3881936">
                <a:off x="3285" y="4418532"/>
                <a:ext cx="1875569" cy="1876655"/>
              </a:xfrm>
              <a:custGeom>
                <a:avLst/>
                <a:gdLst/>
                <a:ahLst/>
                <a:cxnLst/>
                <a:rect l="l" t="t" r="r" b="b"/>
                <a:pathLst>
                  <a:path w="1875569" h="1876655">
                    <a:moveTo>
                      <a:pt x="193768" y="1290040"/>
                    </a:moveTo>
                    <a:cubicBezTo>
                      <a:pt x="0" y="880142"/>
                      <a:pt x="175026" y="388621"/>
                      <a:pt x="586073" y="194311"/>
                    </a:cubicBezTo>
                    <a:cubicBezTo>
                      <a:pt x="997120" y="0"/>
                      <a:pt x="1487492" y="175569"/>
                      <a:pt x="1681802" y="586616"/>
                    </a:cubicBezTo>
                    <a:cubicBezTo>
                      <a:pt x="1875570" y="996514"/>
                      <a:pt x="1700544" y="1488035"/>
                      <a:pt x="1289497" y="1682345"/>
                    </a:cubicBezTo>
                    <a:cubicBezTo>
                      <a:pt x="878451" y="1876655"/>
                      <a:pt x="387535" y="1699938"/>
                      <a:pt x="193768" y="1290040"/>
                    </a:cubicBezTo>
                    <a:close/>
                  </a:path>
                </a:pathLst>
              </a:custGeom>
              <a:blipFill>
                <a:blip r:embed="rId9"/>
                <a:stretch>
                  <a:fillRect l="-102368" t="-26926" r="-48824" b="-198"/>
                </a:stretch>
              </a:blipFill>
            </p:spPr>
            <p:txBody>
              <a:bodyPr/>
              <a:lstStyle/>
              <a:p>
                <a:endParaRPr lang="it-IT" sz="1200"/>
              </a:p>
            </p:txBody>
          </p:sp>
          <p:sp>
            <p:nvSpPr>
              <p:cNvPr id="23" name="Freeform 23"/>
              <p:cNvSpPr/>
              <p:nvPr/>
            </p:nvSpPr>
            <p:spPr>
              <a:xfrm rot="-3900245">
                <a:off x="4184" y="3242"/>
                <a:ext cx="1873772" cy="1783694"/>
              </a:xfrm>
              <a:custGeom>
                <a:avLst/>
                <a:gdLst/>
                <a:ahLst/>
                <a:cxnLst/>
                <a:rect l="l" t="t" r="r" b="b"/>
                <a:pathLst>
                  <a:path w="1873772" h="1783694">
                    <a:moveTo>
                      <a:pt x="588566" y="191581"/>
                    </a:moveTo>
                    <a:cubicBezTo>
                      <a:pt x="999490" y="0"/>
                      <a:pt x="1490072" y="177641"/>
                      <a:pt x="1682190" y="589717"/>
                    </a:cubicBezTo>
                    <a:cubicBezTo>
                      <a:pt x="1873772" y="1000641"/>
                      <a:pt x="1696131" y="1491223"/>
                      <a:pt x="1284055" y="1683341"/>
                    </a:cubicBezTo>
                    <a:cubicBezTo>
                      <a:pt x="1068809" y="1783693"/>
                      <a:pt x="832501" y="1781766"/>
                      <a:pt x="629060" y="1700057"/>
                    </a:cubicBezTo>
                    <a:cubicBezTo>
                      <a:pt x="624075" y="1695375"/>
                      <a:pt x="617939" y="1691230"/>
                      <a:pt x="610037" y="1689309"/>
                    </a:cubicBezTo>
                    <a:cubicBezTo>
                      <a:pt x="604974" y="1687466"/>
                      <a:pt x="600447" y="1686773"/>
                      <a:pt x="595921" y="1686081"/>
                    </a:cubicBezTo>
                    <a:cubicBezTo>
                      <a:pt x="424780" y="1607530"/>
                      <a:pt x="277981" y="1469988"/>
                      <a:pt x="192118" y="1285820"/>
                    </a:cubicBezTo>
                    <a:cubicBezTo>
                      <a:pt x="0" y="873745"/>
                      <a:pt x="177641" y="383163"/>
                      <a:pt x="588566" y="191581"/>
                    </a:cubicBezTo>
                    <a:close/>
                  </a:path>
                </a:pathLst>
              </a:custGeom>
              <a:blipFill>
                <a:blip r:embed="rId7"/>
                <a:stretch>
                  <a:fillRect r="-102411" b="-11"/>
                </a:stretch>
              </a:blipFill>
            </p:spPr>
            <p:txBody>
              <a:bodyPr/>
              <a:lstStyle/>
              <a:p>
                <a:endParaRPr lang="it-IT" sz="1200"/>
              </a:p>
            </p:txBody>
          </p:sp>
          <p:sp>
            <p:nvSpPr>
              <p:cNvPr id="24" name="Freeform 24"/>
              <p:cNvSpPr/>
              <p:nvPr/>
            </p:nvSpPr>
            <p:spPr>
              <a:xfrm rot="-3875334">
                <a:off x="1641355" y="1642625"/>
                <a:ext cx="3013951" cy="3013951"/>
              </a:xfrm>
              <a:custGeom>
                <a:avLst/>
                <a:gdLst/>
                <a:ahLst/>
                <a:cxnLst/>
                <a:rect l="l" t="t" r="r" b="b"/>
                <a:pathLst>
                  <a:path w="3013951" h="3013951">
                    <a:moveTo>
                      <a:pt x="312812" y="2074289"/>
                    </a:moveTo>
                    <a:cubicBezTo>
                      <a:pt x="0" y="1415836"/>
                      <a:pt x="281209" y="625625"/>
                      <a:pt x="939661" y="312812"/>
                    </a:cubicBezTo>
                    <a:cubicBezTo>
                      <a:pt x="1598114" y="0"/>
                      <a:pt x="2388325" y="281209"/>
                      <a:pt x="2701138" y="939661"/>
                    </a:cubicBezTo>
                    <a:cubicBezTo>
                      <a:pt x="3013950" y="1598114"/>
                      <a:pt x="2732741" y="2388325"/>
                      <a:pt x="2074288" y="2701138"/>
                    </a:cubicBezTo>
                    <a:cubicBezTo>
                      <a:pt x="1415835" y="3013951"/>
                      <a:pt x="626170" y="2733888"/>
                      <a:pt x="312812" y="2074289"/>
                    </a:cubicBezTo>
                    <a:close/>
                  </a:path>
                </a:pathLst>
              </a:custGeom>
              <a:blipFill>
                <a:blip r:embed="rId10"/>
                <a:stretch>
                  <a:fillRect l="-91614" t="-7" r="-8915"/>
                </a:stretch>
              </a:blipFill>
            </p:spPr>
            <p:txBody>
              <a:bodyPr/>
              <a:lstStyle/>
              <a:p>
                <a:endParaRPr lang="it-IT" sz="1200"/>
              </a:p>
            </p:txBody>
          </p:sp>
        </p:grpSp>
      </p:grpSp>
      <p:grpSp>
        <p:nvGrpSpPr>
          <p:cNvPr id="25" name="Group 25"/>
          <p:cNvGrpSpPr/>
          <p:nvPr/>
        </p:nvGrpSpPr>
        <p:grpSpPr>
          <a:xfrm>
            <a:off x="685801" y="5391119"/>
            <a:ext cx="695463" cy="69546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8B78"/>
            </a:solidFill>
          </p:spPr>
          <p:txBody>
            <a:bodyPr/>
            <a:lstStyle/>
            <a:p>
              <a:endParaRPr lang="it-IT" sz="1200"/>
            </a:p>
          </p:txBody>
        </p:sp>
        <p:sp>
          <p:nvSpPr>
            <p:cNvPr id="27" name="TextBox 27"/>
            <p:cNvSpPr txBox="1"/>
            <p:nvPr/>
          </p:nvSpPr>
          <p:spPr>
            <a:xfrm>
              <a:off x="76200" y="38100"/>
              <a:ext cx="660400" cy="698500"/>
            </a:xfrm>
            <a:prstGeom prst="rect">
              <a:avLst/>
            </a:prstGeom>
          </p:spPr>
          <p:txBody>
            <a:bodyPr lIns="33867" tIns="33867" rIns="33867" bIns="33867" rtlCol="0" anchor="ctr"/>
            <a:lstStyle/>
            <a:p>
              <a:pPr algn="ctr">
                <a:lnSpc>
                  <a:spcPts val="1400"/>
                </a:lnSpc>
              </a:pPr>
              <a:endParaRPr sz="1200"/>
            </a:p>
          </p:txBody>
        </p:sp>
      </p:grpSp>
      <p:sp>
        <p:nvSpPr>
          <p:cNvPr id="28" name="Freeform 28"/>
          <p:cNvSpPr/>
          <p:nvPr/>
        </p:nvSpPr>
        <p:spPr>
          <a:xfrm>
            <a:off x="769680" y="5496587"/>
            <a:ext cx="527705" cy="515941"/>
          </a:xfrm>
          <a:custGeom>
            <a:avLst/>
            <a:gdLst/>
            <a:ahLst/>
            <a:cxnLst/>
            <a:rect l="l" t="t" r="r" b="b"/>
            <a:pathLst>
              <a:path w="791557" h="773911">
                <a:moveTo>
                  <a:pt x="0" y="0"/>
                </a:moveTo>
                <a:lnTo>
                  <a:pt x="791557" y="0"/>
                </a:lnTo>
                <a:lnTo>
                  <a:pt x="791557" y="773910"/>
                </a:lnTo>
                <a:lnTo>
                  <a:pt x="0" y="7739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t-IT" sz="1200"/>
          </a:p>
        </p:txBody>
      </p:sp>
      <p:sp>
        <p:nvSpPr>
          <p:cNvPr id="29" name="Freeform 29"/>
          <p:cNvSpPr/>
          <p:nvPr/>
        </p:nvSpPr>
        <p:spPr>
          <a:xfrm>
            <a:off x="767251" y="2331646"/>
            <a:ext cx="544697" cy="489547"/>
          </a:xfrm>
          <a:custGeom>
            <a:avLst/>
            <a:gdLst/>
            <a:ahLst/>
            <a:cxnLst/>
            <a:rect l="l" t="t" r="r" b="b"/>
            <a:pathLst>
              <a:path w="817046" h="734320">
                <a:moveTo>
                  <a:pt x="0" y="0"/>
                </a:moveTo>
                <a:lnTo>
                  <a:pt x="817046" y="0"/>
                </a:lnTo>
                <a:lnTo>
                  <a:pt x="817046" y="734320"/>
                </a:lnTo>
                <a:lnTo>
                  <a:pt x="0" y="734320"/>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it-IT" sz="1200"/>
          </a:p>
        </p:txBody>
      </p:sp>
      <p:sp>
        <p:nvSpPr>
          <p:cNvPr id="30" name="Freeform 30"/>
          <p:cNvSpPr/>
          <p:nvPr/>
        </p:nvSpPr>
        <p:spPr>
          <a:xfrm>
            <a:off x="685800" y="3979644"/>
            <a:ext cx="688557" cy="688557"/>
          </a:xfrm>
          <a:custGeom>
            <a:avLst/>
            <a:gdLst/>
            <a:ahLst/>
            <a:cxnLst/>
            <a:rect l="l" t="t" r="r" b="b"/>
            <a:pathLst>
              <a:path w="1032836" h="1032836">
                <a:moveTo>
                  <a:pt x="0" y="0"/>
                </a:moveTo>
                <a:lnTo>
                  <a:pt x="1032836" y="0"/>
                </a:lnTo>
                <a:lnTo>
                  <a:pt x="1032836" y="1032836"/>
                </a:lnTo>
                <a:lnTo>
                  <a:pt x="0" y="10328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it-IT" sz="1200"/>
          </a:p>
        </p:txBody>
      </p:sp>
      <p:sp>
        <p:nvSpPr>
          <p:cNvPr id="31" name="TextBox 31"/>
          <p:cNvSpPr txBox="1"/>
          <p:nvPr/>
        </p:nvSpPr>
        <p:spPr>
          <a:xfrm>
            <a:off x="769679" y="688025"/>
            <a:ext cx="4401419" cy="1071768"/>
          </a:xfrm>
          <a:prstGeom prst="rect">
            <a:avLst/>
          </a:prstGeom>
        </p:spPr>
        <p:txBody>
          <a:bodyPr lIns="0" tIns="0" rIns="0" bIns="0" rtlCol="0" anchor="t">
            <a:spAutoFit/>
          </a:bodyPr>
          <a:lstStyle/>
          <a:p>
            <a:pPr>
              <a:lnSpc>
                <a:spcPts val="3746"/>
              </a:lnSpc>
            </a:pPr>
            <a:r>
              <a:rPr lang="en-US" sz="3986" b="1" i="1">
                <a:solidFill>
                  <a:srgbClr val="988B78"/>
                </a:solidFill>
                <a:latin typeface="Montserrat 1 Heavy Italics"/>
                <a:ea typeface="Montserrat 1 Heavy Italics"/>
                <a:cs typeface="Montserrat 1 Heavy Italics"/>
                <a:sym typeface="Montserrat 1 Heavy Italics"/>
              </a:rPr>
              <a:t>CORSAIR</a:t>
            </a:r>
          </a:p>
          <a:p>
            <a:pPr>
              <a:lnSpc>
                <a:spcPts val="4982"/>
              </a:lnSpc>
            </a:pPr>
            <a:r>
              <a:rPr lang="en-US" sz="3986" b="1" i="1">
                <a:solidFill>
                  <a:srgbClr val="FFFDFD"/>
                </a:solidFill>
                <a:latin typeface="Montserrat 1 Heavy Italics"/>
                <a:ea typeface="Montserrat 1 Heavy Italics"/>
                <a:cs typeface="Montserrat 1 Heavy Italics"/>
                <a:sym typeface="Montserrat 1 Heavy Italics"/>
              </a:rPr>
              <a:t>FOUNDATION </a:t>
            </a:r>
          </a:p>
        </p:txBody>
      </p:sp>
      <p:sp>
        <p:nvSpPr>
          <p:cNvPr id="33" name="TextBox 33"/>
          <p:cNvSpPr txBox="1"/>
          <p:nvPr/>
        </p:nvSpPr>
        <p:spPr>
          <a:xfrm>
            <a:off x="1595020" y="2371775"/>
            <a:ext cx="5262818" cy="243656"/>
          </a:xfrm>
          <a:prstGeom prst="rect">
            <a:avLst/>
          </a:prstGeom>
        </p:spPr>
        <p:txBody>
          <a:bodyPr lIns="0" tIns="0" rIns="0" bIns="0" rtlCol="0" anchor="t">
            <a:spAutoFit/>
          </a:bodyPr>
          <a:lstStyle/>
          <a:p>
            <a:pPr>
              <a:lnSpc>
                <a:spcPts val="1880"/>
              </a:lnSpc>
            </a:pPr>
            <a:r>
              <a:rPr lang="en-US" sz="2000" b="1">
                <a:solidFill>
                  <a:srgbClr val="FFFDFD"/>
                </a:solidFill>
                <a:latin typeface="Montserrat 1 Bold"/>
                <a:ea typeface="Montserrat 1 Bold"/>
                <a:cs typeface="Montserrat 1 Bold"/>
                <a:sym typeface="Montserrat 1 Bold"/>
              </a:rPr>
              <a:t>BANGKOK COMMUNITY HELP</a:t>
            </a:r>
            <a:r>
              <a:rPr lang="en-US" sz="2000">
                <a:solidFill>
                  <a:srgbClr val="FFFDFD"/>
                </a:solidFill>
                <a:latin typeface="Montserrat 1"/>
                <a:ea typeface="Montserrat 1"/>
                <a:cs typeface="Montserrat 1"/>
                <a:sym typeface="Montserrat 1"/>
              </a:rPr>
              <a:t> </a:t>
            </a:r>
          </a:p>
        </p:txBody>
      </p:sp>
      <p:sp>
        <p:nvSpPr>
          <p:cNvPr id="34" name="TextBox 34"/>
          <p:cNvSpPr txBox="1"/>
          <p:nvPr/>
        </p:nvSpPr>
        <p:spPr>
          <a:xfrm>
            <a:off x="1595020" y="4023539"/>
            <a:ext cx="3153791" cy="243656"/>
          </a:xfrm>
          <a:prstGeom prst="rect">
            <a:avLst/>
          </a:prstGeom>
        </p:spPr>
        <p:txBody>
          <a:bodyPr lIns="0" tIns="0" rIns="0" bIns="0" rtlCol="0" anchor="t">
            <a:spAutoFit/>
          </a:bodyPr>
          <a:lstStyle/>
          <a:p>
            <a:pPr>
              <a:lnSpc>
                <a:spcPts val="1880"/>
              </a:lnSpc>
            </a:pPr>
            <a:r>
              <a:rPr lang="en-US" sz="2000" b="1">
                <a:solidFill>
                  <a:srgbClr val="FFFDFD"/>
                </a:solidFill>
                <a:latin typeface="Montserrat 1 Bold"/>
                <a:ea typeface="Montserrat 1 Bold"/>
                <a:cs typeface="Montserrat 1 Bold"/>
                <a:sym typeface="Montserrat 1 Bold"/>
              </a:rPr>
              <a:t>THE PLASTIC CATCH</a:t>
            </a:r>
          </a:p>
        </p:txBody>
      </p:sp>
      <p:sp>
        <p:nvSpPr>
          <p:cNvPr id="35" name="TextBox 35"/>
          <p:cNvSpPr txBox="1"/>
          <p:nvPr/>
        </p:nvSpPr>
        <p:spPr>
          <a:xfrm>
            <a:off x="1595020" y="2590215"/>
            <a:ext cx="5262818" cy="942566"/>
          </a:xfrm>
          <a:prstGeom prst="rect">
            <a:avLst/>
          </a:prstGeom>
        </p:spPr>
        <p:txBody>
          <a:bodyPr lIns="0" tIns="0" rIns="0" bIns="0" rtlCol="0" anchor="t">
            <a:spAutoFit/>
          </a:bodyPr>
          <a:lstStyle/>
          <a:p>
            <a:pPr>
              <a:lnSpc>
                <a:spcPts val="2520"/>
              </a:lnSpc>
            </a:pPr>
            <a:r>
              <a:rPr lang="en-US" dirty="0">
                <a:solidFill>
                  <a:srgbClr val="FFFDFD"/>
                </a:solidFill>
                <a:latin typeface="Montserrat 1 Medium" panose="020B0604020202020204" charset="0"/>
                <a:ea typeface="Montserrat 1"/>
                <a:cs typeface="Montserrat 1 Medium" panose="020B0604020202020204" charset="0"/>
                <a:sym typeface="Montserrat 1"/>
              </a:rPr>
              <a:t>We support people living in extreme poverty conditions by giving them food and funding homes where they can live.</a:t>
            </a:r>
          </a:p>
        </p:txBody>
      </p:sp>
      <p:sp>
        <p:nvSpPr>
          <p:cNvPr id="36" name="TextBox 36"/>
          <p:cNvSpPr txBox="1"/>
          <p:nvPr/>
        </p:nvSpPr>
        <p:spPr>
          <a:xfrm>
            <a:off x="1595021" y="4243039"/>
            <a:ext cx="6016289" cy="621965"/>
          </a:xfrm>
          <a:prstGeom prst="rect">
            <a:avLst/>
          </a:prstGeom>
        </p:spPr>
        <p:txBody>
          <a:bodyPr wrap="square" lIns="0" tIns="0" rIns="0" bIns="0" rtlCol="0" anchor="t">
            <a:spAutoFit/>
          </a:bodyPr>
          <a:lstStyle/>
          <a:p>
            <a:pPr>
              <a:lnSpc>
                <a:spcPts val="2520"/>
              </a:lnSpc>
            </a:pPr>
            <a:r>
              <a:rPr lang="en-US" dirty="0">
                <a:solidFill>
                  <a:srgbClr val="FFFDFD"/>
                </a:solidFill>
                <a:latin typeface="Montserrat 1 Medium" panose="020B0604020202020204" charset="0"/>
                <a:ea typeface="Montserrat 1"/>
                <a:cs typeface="Montserrat 1 Medium" panose="020B0604020202020204" charset="0"/>
                <a:sym typeface="Montserrat 1"/>
              </a:rPr>
              <a:t>In collaboration with 7 Thai fishing associations (100,000 fishermen), we collect plastic waste from the oceans.</a:t>
            </a:r>
          </a:p>
        </p:txBody>
      </p:sp>
      <p:sp>
        <p:nvSpPr>
          <p:cNvPr id="37" name="TextBox 37"/>
          <p:cNvSpPr txBox="1"/>
          <p:nvPr/>
        </p:nvSpPr>
        <p:spPr>
          <a:xfrm>
            <a:off x="1595020" y="5441918"/>
            <a:ext cx="5262818" cy="243656"/>
          </a:xfrm>
          <a:prstGeom prst="rect">
            <a:avLst/>
          </a:prstGeom>
        </p:spPr>
        <p:txBody>
          <a:bodyPr lIns="0" tIns="0" rIns="0" bIns="0" rtlCol="0" anchor="t">
            <a:spAutoFit/>
          </a:bodyPr>
          <a:lstStyle/>
          <a:p>
            <a:pPr>
              <a:lnSpc>
                <a:spcPts val="1880"/>
              </a:lnSpc>
            </a:pPr>
            <a:r>
              <a:rPr lang="en-US" sz="2000" b="1">
                <a:solidFill>
                  <a:srgbClr val="FFFDFD"/>
                </a:solidFill>
                <a:latin typeface="Montserrat 1 Bold"/>
                <a:ea typeface="Montserrat 1 Bold"/>
                <a:cs typeface="Montserrat 1 Bold"/>
                <a:sym typeface="Montserrat 1 Bold"/>
              </a:rPr>
              <a:t>TRASH 4 CASH</a:t>
            </a:r>
          </a:p>
        </p:txBody>
      </p:sp>
      <p:sp>
        <p:nvSpPr>
          <p:cNvPr id="38" name="TextBox 38"/>
          <p:cNvSpPr txBox="1"/>
          <p:nvPr/>
        </p:nvSpPr>
        <p:spPr>
          <a:xfrm>
            <a:off x="1595020" y="5661418"/>
            <a:ext cx="5669380" cy="621965"/>
          </a:xfrm>
          <a:prstGeom prst="rect">
            <a:avLst/>
          </a:prstGeom>
        </p:spPr>
        <p:txBody>
          <a:bodyPr wrap="square" lIns="0" tIns="0" rIns="0" bIns="0" rtlCol="0" anchor="t">
            <a:spAutoFit/>
          </a:bodyPr>
          <a:lstStyle/>
          <a:p>
            <a:pPr>
              <a:lnSpc>
                <a:spcPts val="2520"/>
              </a:lnSpc>
            </a:pPr>
            <a:r>
              <a:rPr lang="en-US" dirty="0">
                <a:solidFill>
                  <a:srgbClr val="FFFDFD"/>
                </a:solidFill>
                <a:latin typeface="Montserrat 1 Medium" panose="020B0604020202020204" charset="0"/>
                <a:ea typeface="Montserrat 1"/>
                <a:cs typeface="Montserrat 1 Medium" panose="020B0604020202020204" charset="0"/>
                <a:sym typeface="Montserrat 1"/>
              </a:rPr>
              <a:t>We donate money in exchange for plastic waste collected in the poorest areas of Thailand</a:t>
            </a:r>
          </a:p>
        </p:txBody>
      </p:sp>
      <p:grpSp>
        <p:nvGrpSpPr>
          <p:cNvPr id="39" name="Group 39"/>
          <p:cNvGrpSpPr/>
          <p:nvPr/>
        </p:nvGrpSpPr>
        <p:grpSpPr>
          <a:xfrm>
            <a:off x="769680" y="1826818"/>
            <a:ext cx="3538237" cy="31750"/>
            <a:chOff x="0" y="0"/>
            <a:chExt cx="1581882" cy="14195"/>
          </a:xfrm>
        </p:grpSpPr>
        <p:sp>
          <p:nvSpPr>
            <p:cNvPr id="40" name="Freeform 40"/>
            <p:cNvSpPr/>
            <p:nvPr/>
          </p:nvSpPr>
          <p:spPr>
            <a:xfrm>
              <a:off x="0" y="0"/>
              <a:ext cx="1581882" cy="14195"/>
            </a:xfrm>
            <a:custGeom>
              <a:avLst/>
              <a:gdLst/>
              <a:ahLst/>
              <a:cxnLst/>
              <a:rect l="l" t="t" r="r" b="b"/>
              <a:pathLst>
                <a:path w="1581882" h="14195">
                  <a:moveTo>
                    <a:pt x="0" y="0"/>
                  </a:moveTo>
                  <a:lnTo>
                    <a:pt x="1581882" y="0"/>
                  </a:lnTo>
                  <a:lnTo>
                    <a:pt x="1581882" y="14195"/>
                  </a:lnTo>
                  <a:lnTo>
                    <a:pt x="0" y="14195"/>
                  </a:lnTo>
                  <a:close/>
                </a:path>
              </a:pathLst>
            </a:custGeom>
            <a:gradFill rotWithShape="1">
              <a:gsLst>
                <a:gs pos="0">
                  <a:srgbClr val="1B3356">
                    <a:alpha val="100000"/>
                  </a:srgbClr>
                </a:gs>
                <a:gs pos="100000">
                  <a:srgbClr val="A59F8C">
                    <a:alpha val="100000"/>
                  </a:srgbClr>
                </a:gs>
              </a:gsLst>
              <a:lin ang="0"/>
            </a:gradFill>
          </p:spPr>
          <p:txBody>
            <a:bodyPr/>
            <a:lstStyle/>
            <a:p>
              <a:endParaRPr lang="it-IT" sz="1200"/>
            </a:p>
          </p:txBody>
        </p:sp>
        <p:sp>
          <p:nvSpPr>
            <p:cNvPr id="41" name="TextBox 41"/>
            <p:cNvSpPr txBox="1"/>
            <p:nvPr/>
          </p:nvSpPr>
          <p:spPr>
            <a:xfrm>
              <a:off x="0" y="-38100"/>
              <a:ext cx="1581882" cy="52295"/>
            </a:xfrm>
            <a:prstGeom prst="rect">
              <a:avLst/>
            </a:prstGeom>
          </p:spPr>
          <p:txBody>
            <a:bodyPr lIns="33867" tIns="33867" rIns="33867" bIns="33867" rtlCol="0" anchor="ctr"/>
            <a:lstStyle/>
            <a:p>
              <a:pPr algn="ctr">
                <a:lnSpc>
                  <a:spcPts val="1400"/>
                </a:lnSpc>
              </a:pPr>
              <a:endParaRPr sz="1200"/>
            </a:p>
          </p:txBody>
        </p:sp>
      </p:grpSp>
      <p:sp>
        <p:nvSpPr>
          <p:cNvPr id="42" name="TextBox 41">
            <a:extLst>
              <a:ext uri="{FF2B5EF4-FFF2-40B4-BE49-F238E27FC236}">
                <a16:creationId xmlns:a16="http://schemas.microsoft.com/office/drawing/2014/main" id="{FA76F53E-AB61-F659-4CA2-E4534C93132E}"/>
              </a:ext>
            </a:extLst>
          </p:cNvPr>
          <p:cNvSpPr txBox="1"/>
          <p:nvPr/>
        </p:nvSpPr>
        <p:spPr>
          <a:xfrm>
            <a:off x="9756597" y="298383"/>
            <a:ext cx="2389546" cy="584775"/>
          </a:xfrm>
          <a:prstGeom prst="rect">
            <a:avLst/>
          </a:prstGeom>
          <a:noFill/>
        </p:spPr>
        <p:txBody>
          <a:bodyPr wrap="square" rtlCol="0">
            <a:spAutoFit/>
          </a:bodyPr>
          <a:lstStyle/>
          <a:p>
            <a:r>
              <a:rPr lang="en-GB" sz="3200" dirty="0">
                <a:solidFill>
                  <a:schemeClr val="accent6">
                    <a:lumMod val="75000"/>
                  </a:schemeClr>
                </a:solidFill>
              </a:rPr>
              <a:t>INITIATIVES</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3" grpId="0"/>
      <p:bldP spid="34" grpId="0"/>
      <p:bldP spid="35" grpId="0"/>
      <p:bldP spid="36"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19"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sz="1200"/>
          </a:p>
        </p:txBody>
      </p:sp>
      <p:sp>
        <p:nvSpPr>
          <p:cNvPr id="3" name="TextBox 3"/>
          <p:cNvSpPr txBox="1"/>
          <p:nvPr/>
        </p:nvSpPr>
        <p:spPr>
          <a:xfrm>
            <a:off x="3161478" y="3085718"/>
            <a:ext cx="8669922" cy="2154436"/>
          </a:xfrm>
          <a:prstGeom prst="rect">
            <a:avLst/>
          </a:prstGeom>
        </p:spPr>
        <p:txBody>
          <a:bodyPr lIns="0" tIns="0" rIns="0" bIns="0" rtlCol="0" anchor="t">
            <a:spAutoFit/>
          </a:bodyPr>
          <a:lstStyle/>
          <a:p>
            <a:pPr algn="just">
              <a:lnSpc>
                <a:spcPts val="2400"/>
              </a:lnSpc>
            </a:pPr>
            <a:r>
              <a:rPr lang="en-US" sz="2000" dirty="0">
                <a:solidFill>
                  <a:srgbClr val="232323"/>
                </a:solidFill>
                <a:latin typeface="Montserrat 1 Medium" panose="020B0604020202020204" charset="0"/>
                <a:ea typeface="Montserrat 1"/>
                <a:cs typeface="Montserrat 1 Medium" panose="020B0604020202020204" charset="0"/>
                <a:sym typeface="Montserrat 1"/>
              </a:rPr>
              <a:t>They are a </a:t>
            </a:r>
            <a:r>
              <a:rPr lang="en-US" sz="2000" b="1" dirty="0">
                <a:solidFill>
                  <a:srgbClr val="232323"/>
                </a:solidFill>
                <a:latin typeface="Montserrat SemiBold" pitchFamily="2" charset="77"/>
                <a:ea typeface="Montserrat 1"/>
                <a:cs typeface="Montserrat 1"/>
                <a:sym typeface="Montserrat 1"/>
              </a:rPr>
              <a:t>digital receipt - </a:t>
            </a:r>
            <a:r>
              <a:rPr lang="en-US" sz="2000" dirty="0">
                <a:solidFill>
                  <a:srgbClr val="232323"/>
                </a:solidFill>
                <a:latin typeface="Montserrat 1 Medium" panose="020B0604020202020204" charset="0"/>
                <a:ea typeface="Montserrat 1"/>
                <a:cs typeface="Montserrat 1 Medium" panose="020B0604020202020204" charset="0"/>
                <a:sym typeface="Montserrat 1"/>
              </a:rPr>
              <a:t>recognized worldwide -</a:t>
            </a:r>
          </a:p>
          <a:p>
            <a:pPr algn="just">
              <a:lnSpc>
                <a:spcPts val="2400"/>
              </a:lnSpc>
            </a:pPr>
            <a:r>
              <a:rPr lang="en-US" sz="2000" dirty="0">
                <a:solidFill>
                  <a:srgbClr val="232323"/>
                </a:solidFill>
                <a:latin typeface="Montserrat 1 Medium" panose="020B0604020202020204" charset="0"/>
                <a:ea typeface="Montserrat 1"/>
                <a:cs typeface="Montserrat 1 Medium" panose="020B0604020202020204" charset="0"/>
                <a:sym typeface="Montserrat 1"/>
              </a:rPr>
              <a:t>that</a:t>
            </a:r>
            <a:r>
              <a:rPr lang="en-US" sz="2000" dirty="0">
                <a:solidFill>
                  <a:srgbClr val="232323"/>
                </a:solidFill>
                <a:latin typeface="Montserrat Light" pitchFamily="2" charset="77"/>
                <a:ea typeface="Montserrat 1"/>
                <a:cs typeface="Montserrat 1"/>
                <a:sym typeface="Montserrat 1"/>
              </a:rPr>
              <a:t> </a:t>
            </a:r>
            <a:r>
              <a:rPr lang="en-US" sz="2000" b="1" u="sng" dirty="0">
                <a:solidFill>
                  <a:srgbClr val="232323"/>
                </a:solidFill>
                <a:latin typeface="Montserrat SemiBold" pitchFamily="2" charset="77"/>
                <a:ea typeface="Montserrat 1"/>
                <a:cs typeface="Montserrat 1"/>
                <a:sym typeface="Montserrat 1"/>
              </a:rPr>
              <a:t>certifies</a:t>
            </a:r>
            <a:r>
              <a:rPr lang="en-US" sz="2000" b="1" dirty="0">
                <a:solidFill>
                  <a:srgbClr val="232323"/>
                </a:solidFill>
                <a:latin typeface="Montserrat SemiBold" pitchFamily="2" charset="77"/>
                <a:ea typeface="Montserrat 1"/>
                <a:cs typeface="Montserrat 1"/>
                <a:sym typeface="Montserrat 1"/>
              </a:rPr>
              <a:t> the removal of plastic waste from the environment.</a:t>
            </a:r>
          </a:p>
          <a:p>
            <a:pPr algn="just">
              <a:lnSpc>
                <a:spcPts val="2400"/>
              </a:lnSpc>
            </a:pPr>
            <a:endParaRPr lang="en-US" sz="2000" dirty="0">
              <a:solidFill>
                <a:srgbClr val="232323"/>
              </a:solidFill>
              <a:latin typeface="Montserrat 1"/>
              <a:ea typeface="Montserrat 1"/>
              <a:cs typeface="Montserrat 1"/>
              <a:sym typeface="Montserrat 1"/>
            </a:endParaRPr>
          </a:p>
          <a:p>
            <a:pPr>
              <a:lnSpc>
                <a:spcPts val="2400"/>
              </a:lnSpc>
            </a:pPr>
            <a:r>
              <a:rPr lang="en-US" sz="2000" dirty="0">
                <a:solidFill>
                  <a:srgbClr val="232323"/>
                </a:solidFill>
                <a:latin typeface="Montserrat 1 Medium" panose="020B0604020202020204" charset="0"/>
                <a:ea typeface="Montserrat 1"/>
                <a:cs typeface="Montserrat 1 Medium" panose="020B0604020202020204" charset="0"/>
                <a:sym typeface="Montserrat 1"/>
              </a:rPr>
              <a:t>They operate on an open source, highly transparent and reliable database called blockchain</a:t>
            </a:r>
            <a:r>
              <a:rPr lang="en-US" sz="2000" dirty="0">
                <a:solidFill>
                  <a:srgbClr val="232323"/>
                </a:solidFill>
                <a:latin typeface="Montserrat Light" pitchFamily="2" charset="77"/>
                <a:ea typeface="Montserrat 1"/>
                <a:cs typeface="Montserrat 1"/>
                <a:sym typeface="Montserrat 1"/>
              </a:rPr>
              <a:t>.</a:t>
            </a:r>
          </a:p>
          <a:p>
            <a:pPr>
              <a:lnSpc>
                <a:spcPts val="2400"/>
              </a:lnSpc>
            </a:pPr>
            <a:endParaRPr lang="en-US" sz="2000" dirty="0">
              <a:solidFill>
                <a:srgbClr val="232323"/>
              </a:solidFill>
              <a:latin typeface="Montserrat 1"/>
              <a:ea typeface="Montserrat 1"/>
              <a:cs typeface="Montserrat 1"/>
              <a:sym typeface="Montserrat 1"/>
            </a:endParaRPr>
          </a:p>
          <a:p>
            <a:pPr>
              <a:lnSpc>
                <a:spcPts val="2400"/>
              </a:lnSpc>
            </a:pPr>
            <a:r>
              <a:rPr lang="en-US" sz="2000" b="1" dirty="0">
                <a:solidFill>
                  <a:srgbClr val="232323"/>
                </a:solidFill>
                <a:latin typeface="Montserrat 1 Bold"/>
                <a:ea typeface="Montserrat 1 Bold"/>
                <a:cs typeface="Montserrat 1 Bold"/>
                <a:sym typeface="Montserrat 1 Bold"/>
              </a:rPr>
              <a:t>Every CSR and every transaction is publicly </a:t>
            </a:r>
            <a:r>
              <a:rPr lang="en-US" sz="2000" dirty="0">
                <a:solidFill>
                  <a:srgbClr val="232323"/>
                </a:solidFill>
                <a:latin typeface="Montserrat 1 Medium" panose="020B0604020202020204" charset="0"/>
                <a:ea typeface="Montserrat 1 Bold"/>
                <a:cs typeface="Montserrat 1 Medium" panose="020B0604020202020204" charset="0"/>
                <a:sym typeface="Montserrat 1 Bold"/>
              </a:rPr>
              <a:t>recorded and can be viewed by anyone.</a:t>
            </a:r>
            <a:endParaRPr lang="en-US" sz="2000" dirty="0">
              <a:solidFill>
                <a:srgbClr val="232323"/>
              </a:solidFill>
              <a:latin typeface="Montserrat 1 Medium" panose="020B0604020202020204" charset="0"/>
              <a:ea typeface="Montserrat 1"/>
              <a:cs typeface="Montserrat 1 Medium" panose="020B0604020202020204" charset="0"/>
              <a:sym typeface="Montserrat 1"/>
            </a:endParaRPr>
          </a:p>
        </p:txBody>
      </p:sp>
      <p:sp>
        <p:nvSpPr>
          <p:cNvPr id="4" name="Freeform 4"/>
          <p:cNvSpPr/>
          <p:nvPr/>
        </p:nvSpPr>
        <p:spPr>
          <a:xfrm>
            <a:off x="-1673184" y="1358597"/>
            <a:ext cx="4099711" cy="4236127"/>
          </a:xfrm>
          <a:custGeom>
            <a:avLst/>
            <a:gdLst/>
            <a:ahLst/>
            <a:cxnLst/>
            <a:rect l="l" t="t" r="r" b="b"/>
            <a:pathLst>
              <a:path w="6149566" h="6354191">
                <a:moveTo>
                  <a:pt x="0" y="0"/>
                </a:moveTo>
                <a:lnTo>
                  <a:pt x="6149567" y="0"/>
                </a:lnTo>
                <a:lnTo>
                  <a:pt x="6149567" y="6354191"/>
                </a:lnTo>
                <a:lnTo>
                  <a:pt x="0" y="6354191"/>
                </a:lnTo>
                <a:lnTo>
                  <a:pt x="0" y="0"/>
                </a:lnTo>
                <a:close/>
              </a:path>
            </a:pathLst>
          </a:custGeom>
          <a:blipFill>
            <a:blip r:embed="rId4"/>
            <a:stretch>
              <a:fillRect r="-228023"/>
            </a:stretch>
          </a:blipFill>
        </p:spPr>
        <p:txBody>
          <a:bodyPr/>
          <a:lstStyle/>
          <a:p>
            <a:endParaRPr lang="en-GB" sz="1200"/>
          </a:p>
        </p:txBody>
      </p:sp>
      <p:grpSp>
        <p:nvGrpSpPr>
          <p:cNvPr id="5" name="Group 5"/>
          <p:cNvGrpSpPr/>
          <p:nvPr/>
        </p:nvGrpSpPr>
        <p:grpSpPr>
          <a:xfrm>
            <a:off x="3161478" y="2663315"/>
            <a:ext cx="3816639" cy="31750"/>
            <a:chOff x="0" y="0"/>
            <a:chExt cx="1706351" cy="14195"/>
          </a:xfrm>
        </p:grpSpPr>
        <p:sp>
          <p:nvSpPr>
            <p:cNvPr id="6" name="Freeform 6"/>
            <p:cNvSpPr/>
            <p:nvPr/>
          </p:nvSpPr>
          <p:spPr>
            <a:xfrm>
              <a:off x="0" y="0"/>
              <a:ext cx="1706350" cy="14195"/>
            </a:xfrm>
            <a:custGeom>
              <a:avLst/>
              <a:gdLst/>
              <a:ahLst/>
              <a:cxnLst/>
              <a:rect l="l" t="t" r="r" b="b"/>
              <a:pathLst>
                <a:path w="1706350" h="14195">
                  <a:moveTo>
                    <a:pt x="0" y="0"/>
                  </a:moveTo>
                  <a:lnTo>
                    <a:pt x="1706350" y="0"/>
                  </a:lnTo>
                  <a:lnTo>
                    <a:pt x="1706350" y="14195"/>
                  </a:lnTo>
                  <a:lnTo>
                    <a:pt x="0" y="14195"/>
                  </a:lnTo>
                  <a:close/>
                </a:path>
              </a:pathLst>
            </a:custGeom>
            <a:gradFill rotWithShape="1">
              <a:gsLst>
                <a:gs pos="0">
                  <a:srgbClr val="D34743">
                    <a:alpha val="100000"/>
                  </a:srgbClr>
                </a:gs>
                <a:gs pos="100000">
                  <a:srgbClr val="8C52FF">
                    <a:alpha val="100000"/>
                  </a:srgbClr>
                </a:gs>
              </a:gsLst>
              <a:lin ang="0"/>
            </a:gradFill>
          </p:spPr>
          <p:txBody>
            <a:bodyPr/>
            <a:lstStyle/>
            <a:p>
              <a:endParaRPr lang="en-GB" sz="1200"/>
            </a:p>
          </p:txBody>
        </p:sp>
        <p:sp>
          <p:nvSpPr>
            <p:cNvPr id="7" name="TextBox 7"/>
            <p:cNvSpPr txBox="1"/>
            <p:nvPr/>
          </p:nvSpPr>
          <p:spPr>
            <a:xfrm>
              <a:off x="0" y="-38100"/>
              <a:ext cx="1706351" cy="52295"/>
            </a:xfrm>
            <a:prstGeom prst="rect">
              <a:avLst/>
            </a:prstGeom>
          </p:spPr>
          <p:txBody>
            <a:bodyPr lIns="33867" tIns="33867" rIns="33867" bIns="33867" rtlCol="0" anchor="ctr"/>
            <a:lstStyle/>
            <a:p>
              <a:pPr algn="ctr">
                <a:lnSpc>
                  <a:spcPts val="1400"/>
                </a:lnSpc>
              </a:pPr>
              <a:endParaRPr sz="1200"/>
            </a:p>
          </p:txBody>
        </p:sp>
      </p:grpSp>
      <p:sp>
        <p:nvSpPr>
          <p:cNvPr id="8" name="TextBox 8"/>
          <p:cNvSpPr txBox="1"/>
          <p:nvPr/>
        </p:nvSpPr>
        <p:spPr>
          <a:xfrm>
            <a:off x="3102891" y="1527756"/>
            <a:ext cx="6950695" cy="938783"/>
          </a:xfrm>
          <a:prstGeom prst="rect">
            <a:avLst/>
          </a:prstGeom>
        </p:spPr>
        <p:txBody>
          <a:bodyPr lIns="0" tIns="0" rIns="0" bIns="0" rtlCol="0" anchor="t">
            <a:spAutoFit/>
          </a:bodyPr>
          <a:lstStyle/>
          <a:p>
            <a:pPr>
              <a:lnSpc>
                <a:spcPts val="3634"/>
              </a:lnSpc>
            </a:pPr>
            <a:r>
              <a:rPr lang="en-US" sz="3866" b="1" i="1" dirty="0">
                <a:solidFill>
                  <a:srgbClr val="000000"/>
                </a:solidFill>
                <a:latin typeface="Montserrat 1 Bold Italics"/>
                <a:ea typeface="Montserrat 1 Bold Italics"/>
                <a:cs typeface="Montserrat 1 Bold Italics"/>
                <a:sym typeface="Montserrat 1 Bold Italics"/>
              </a:rPr>
              <a:t>What are</a:t>
            </a:r>
          </a:p>
          <a:p>
            <a:pPr>
              <a:lnSpc>
                <a:spcPts val="3634"/>
              </a:lnSpc>
            </a:pPr>
            <a:r>
              <a:rPr lang="en-US" sz="3866" b="1" i="1" dirty="0">
                <a:solidFill>
                  <a:srgbClr val="D34743"/>
                </a:solidFill>
                <a:latin typeface="Montserrat 1 Bold Italics"/>
                <a:ea typeface="Montserrat 1 Bold Italics"/>
                <a:cs typeface="Montserrat 1 Bold Italics"/>
                <a:sym typeface="Montserrat 1 Bold Italics"/>
              </a:rPr>
              <a:t>CSR PLASTIC CREDITS?</a:t>
            </a:r>
          </a:p>
        </p:txBody>
      </p:sp>
      <p:sp>
        <p:nvSpPr>
          <p:cNvPr id="9" name="Freeform 9"/>
          <p:cNvSpPr/>
          <p:nvPr/>
        </p:nvSpPr>
        <p:spPr>
          <a:xfrm>
            <a:off x="10667325" y="237350"/>
            <a:ext cx="1253770" cy="695609"/>
          </a:xfrm>
          <a:custGeom>
            <a:avLst/>
            <a:gdLst/>
            <a:ahLst/>
            <a:cxnLst/>
            <a:rect l="l" t="t" r="r" b="b"/>
            <a:pathLst>
              <a:path w="1880655" h="1043414">
                <a:moveTo>
                  <a:pt x="0" y="0"/>
                </a:moveTo>
                <a:lnTo>
                  <a:pt x="1880655" y="0"/>
                </a:lnTo>
                <a:lnTo>
                  <a:pt x="1880655" y="1043415"/>
                </a:lnTo>
                <a:lnTo>
                  <a:pt x="0" y="1043415"/>
                </a:lnTo>
                <a:lnTo>
                  <a:pt x="0" y="0"/>
                </a:lnTo>
                <a:close/>
              </a:path>
            </a:pathLst>
          </a:custGeom>
          <a:blipFill>
            <a:blip r:embed="rId5"/>
            <a:stretch>
              <a:fillRect/>
            </a:stretch>
          </a:blipFill>
        </p:spPr>
        <p:txBody>
          <a:bodyPr/>
          <a:lstStyle/>
          <a:p>
            <a:endParaRPr lang="en-GB" sz="1200"/>
          </a:p>
        </p:txBody>
      </p:sp>
    </p:spTree>
    <p:extLst>
      <p:ext uri="{BB962C8B-B14F-4D97-AF65-F5344CB8AC3E}">
        <p14:creationId xmlns:p14="http://schemas.microsoft.com/office/powerpoint/2010/main" val="34101092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7C62-40A9-1571-B300-4CC87F5A41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07D6F1-7506-B9DC-AD85-6F3E1D8F320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GB" sz="1200"/>
          </a:p>
        </p:txBody>
      </p:sp>
      <p:sp>
        <p:nvSpPr>
          <p:cNvPr id="4" name="Freeform 4">
            <a:extLst>
              <a:ext uri="{FF2B5EF4-FFF2-40B4-BE49-F238E27FC236}">
                <a16:creationId xmlns:a16="http://schemas.microsoft.com/office/drawing/2014/main" id="{71871770-E524-775D-5931-771C6A006619}"/>
              </a:ext>
            </a:extLst>
          </p:cNvPr>
          <p:cNvSpPr/>
          <p:nvPr/>
        </p:nvSpPr>
        <p:spPr>
          <a:xfrm>
            <a:off x="10144565" y="1400638"/>
            <a:ext cx="4099711" cy="4236127"/>
          </a:xfrm>
          <a:custGeom>
            <a:avLst/>
            <a:gdLst/>
            <a:ahLst/>
            <a:cxnLst/>
            <a:rect l="l" t="t" r="r" b="b"/>
            <a:pathLst>
              <a:path w="6149566" h="6354191">
                <a:moveTo>
                  <a:pt x="0" y="0"/>
                </a:moveTo>
                <a:lnTo>
                  <a:pt x="6149567" y="0"/>
                </a:lnTo>
                <a:lnTo>
                  <a:pt x="6149567" y="6354191"/>
                </a:lnTo>
                <a:lnTo>
                  <a:pt x="0" y="6354191"/>
                </a:lnTo>
                <a:lnTo>
                  <a:pt x="0" y="0"/>
                </a:lnTo>
                <a:close/>
              </a:path>
            </a:pathLst>
          </a:custGeom>
          <a:blipFill>
            <a:blip r:embed="rId4"/>
            <a:stretch>
              <a:fillRect r="-228023"/>
            </a:stretch>
          </a:blipFill>
        </p:spPr>
        <p:txBody>
          <a:bodyPr/>
          <a:lstStyle/>
          <a:p>
            <a:endParaRPr lang="en-GB" sz="1200"/>
          </a:p>
        </p:txBody>
      </p:sp>
      <p:grpSp>
        <p:nvGrpSpPr>
          <p:cNvPr id="5" name="Group 5">
            <a:extLst>
              <a:ext uri="{FF2B5EF4-FFF2-40B4-BE49-F238E27FC236}">
                <a16:creationId xmlns:a16="http://schemas.microsoft.com/office/drawing/2014/main" id="{42B7C14F-453B-E20F-D660-7A800D19A91C}"/>
              </a:ext>
            </a:extLst>
          </p:cNvPr>
          <p:cNvGrpSpPr/>
          <p:nvPr/>
        </p:nvGrpSpPr>
        <p:grpSpPr>
          <a:xfrm>
            <a:off x="989887" y="2043491"/>
            <a:ext cx="3816639" cy="31750"/>
            <a:chOff x="0" y="0"/>
            <a:chExt cx="1706351" cy="14195"/>
          </a:xfrm>
        </p:grpSpPr>
        <p:sp>
          <p:nvSpPr>
            <p:cNvPr id="6" name="Freeform 6">
              <a:extLst>
                <a:ext uri="{FF2B5EF4-FFF2-40B4-BE49-F238E27FC236}">
                  <a16:creationId xmlns:a16="http://schemas.microsoft.com/office/drawing/2014/main" id="{C17A61DB-647F-D4EB-DA25-BB112E864494}"/>
                </a:ext>
              </a:extLst>
            </p:cNvPr>
            <p:cNvSpPr/>
            <p:nvPr/>
          </p:nvSpPr>
          <p:spPr>
            <a:xfrm>
              <a:off x="0" y="0"/>
              <a:ext cx="1706350" cy="14195"/>
            </a:xfrm>
            <a:custGeom>
              <a:avLst/>
              <a:gdLst/>
              <a:ahLst/>
              <a:cxnLst/>
              <a:rect l="l" t="t" r="r" b="b"/>
              <a:pathLst>
                <a:path w="1706350" h="14195">
                  <a:moveTo>
                    <a:pt x="0" y="0"/>
                  </a:moveTo>
                  <a:lnTo>
                    <a:pt x="1706350" y="0"/>
                  </a:lnTo>
                  <a:lnTo>
                    <a:pt x="1706350" y="14195"/>
                  </a:lnTo>
                  <a:lnTo>
                    <a:pt x="0" y="14195"/>
                  </a:lnTo>
                  <a:close/>
                </a:path>
              </a:pathLst>
            </a:custGeom>
            <a:gradFill rotWithShape="1">
              <a:gsLst>
                <a:gs pos="0">
                  <a:srgbClr val="D34743">
                    <a:alpha val="100000"/>
                  </a:srgbClr>
                </a:gs>
                <a:gs pos="100000">
                  <a:srgbClr val="8C52FF">
                    <a:alpha val="100000"/>
                  </a:srgbClr>
                </a:gs>
              </a:gsLst>
              <a:lin ang="0"/>
            </a:gradFill>
          </p:spPr>
          <p:txBody>
            <a:bodyPr/>
            <a:lstStyle/>
            <a:p>
              <a:endParaRPr lang="en-GB" sz="1200"/>
            </a:p>
          </p:txBody>
        </p:sp>
        <p:sp>
          <p:nvSpPr>
            <p:cNvPr id="7" name="TextBox 7">
              <a:extLst>
                <a:ext uri="{FF2B5EF4-FFF2-40B4-BE49-F238E27FC236}">
                  <a16:creationId xmlns:a16="http://schemas.microsoft.com/office/drawing/2014/main" id="{DEEFBCB8-AE68-8BF8-854D-56234E9CF3FD}"/>
                </a:ext>
              </a:extLst>
            </p:cNvPr>
            <p:cNvSpPr txBox="1"/>
            <p:nvPr/>
          </p:nvSpPr>
          <p:spPr>
            <a:xfrm>
              <a:off x="0" y="-38100"/>
              <a:ext cx="1706351" cy="52295"/>
            </a:xfrm>
            <a:prstGeom prst="rect">
              <a:avLst/>
            </a:prstGeom>
          </p:spPr>
          <p:txBody>
            <a:bodyPr lIns="33867" tIns="33867" rIns="33867" bIns="33867" rtlCol="0" anchor="ctr"/>
            <a:lstStyle/>
            <a:p>
              <a:pPr algn="ctr">
                <a:lnSpc>
                  <a:spcPts val="1400"/>
                </a:lnSpc>
              </a:pPr>
              <a:endParaRPr sz="1200"/>
            </a:p>
          </p:txBody>
        </p:sp>
      </p:grpSp>
      <p:sp>
        <p:nvSpPr>
          <p:cNvPr id="8" name="TextBox 8">
            <a:extLst>
              <a:ext uri="{FF2B5EF4-FFF2-40B4-BE49-F238E27FC236}">
                <a16:creationId xmlns:a16="http://schemas.microsoft.com/office/drawing/2014/main" id="{727E9C04-B54C-E452-A209-9BFE9E5DF6AD}"/>
              </a:ext>
            </a:extLst>
          </p:cNvPr>
          <p:cNvSpPr txBox="1"/>
          <p:nvPr/>
        </p:nvSpPr>
        <p:spPr>
          <a:xfrm>
            <a:off x="948270" y="1273818"/>
            <a:ext cx="6950695" cy="477118"/>
          </a:xfrm>
          <a:prstGeom prst="rect">
            <a:avLst/>
          </a:prstGeom>
        </p:spPr>
        <p:txBody>
          <a:bodyPr lIns="0" tIns="0" rIns="0" bIns="0" rtlCol="0" anchor="t">
            <a:spAutoFit/>
          </a:bodyPr>
          <a:lstStyle/>
          <a:p>
            <a:pPr>
              <a:lnSpc>
                <a:spcPts val="3634"/>
              </a:lnSpc>
            </a:pPr>
            <a:r>
              <a:rPr lang="en-US" sz="3866" b="1" i="1" dirty="0">
                <a:solidFill>
                  <a:srgbClr val="000000"/>
                </a:solidFill>
                <a:latin typeface="Montserrat 1 Bold Italics"/>
                <a:ea typeface="Montserrat 1 Bold Italics"/>
                <a:cs typeface="Montserrat 1 Bold Italics"/>
                <a:sym typeface="Montserrat 1 Bold Italics"/>
              </a:rPr>
              <a:t>What are they ‘worth’?</a:t>
            </a:r>
          </a:p>
        </p:txBody>
      </p:sp>
      <p:sp>
        <p:nvSpPr>
          <p:cNvPr id="9" name="Freeform 9">
            <a:extLst>
              <a:ext uri="{FF2B5EF4-FFF2-40B4-BE49-F238E27FC236}">
                <a16:creationId xmlns:a16="http://schemas.microsoft.com/office/drawing/2014/main" id="{1B0FE8F9-4A06-CEC1-156E-09722B7F2405}"/>
              </a:ext>
            </a:extLst>
          </p:cNvPr>
          <p:cNvSpPr/>
          <p:nvPr/>
        </p:nvSpPr>
        <p:spPr>
          <a:xfrm>
            <a:off x="10667325" y="237350"/>
            <a:ext cx="1253770" cy="695609"/>
          </a:xfrm>
          <a:custGeom>
            <a:avLst/>
            <a:gdLst/>
            <a:ahLst/>
            <a:cxnLst/>
            <a:rect l="l" t="t" r="r" b="b"/>
            <a:pathLst>
              <a:path w="1880655" h="1043414">
                <a:moveTo>
                  <a:pt x="0" y="0"/>
                </a:moveTo>
                <a:lnTo>
                  <a:pt x="1880655" y="0"/>
                </a:lnTo>
                <a:lnTo>
                  <a:pt x="1880655" y="1043415"/>
                </a:lnTo>
                <a:lnTo>
                  <a:pt x="0" y="1043415"/>
                </a:lnTo>
                <a:lnTo>
                  <a:pt x="0" y="0"/>
                </a:lnTo>
                <a:close/>
              </a:path>
            </a:pathLst>
          </a:custGeom>
          <a:blipFill>
            <a:blip r:embed="rId5"/>
            <a:stretch>
              <a:fillRect/>
            </a:stretch>
          </a:blipFill>
        </p:spPr>
        <p:txBody>
          <a:bodyPr/>
          <a:lstStyle/>
          <a:p>
            <a:endParaRPr lang="en-GB" sz="1200"/>
          </a:p>
        </p:txBody>
      </p:sp>
      <p:sp>
        <p:nvSpPr>
          <p:cNvPr id="10" name="TextBox 3">
            <a:extLst>
              <a:ext uri="{FF2B5EF4-FFF2-40B4-BE49-F238E27FC236}">
                <a16:creationId xmlns:a16="http://schemas.microsoft.com/office/drawing/2014/main" id="{DB24A65B-17A5-D36A-1AFC-5128A9E99256}"/>
              </a:ext>
            </a:extLst>
          </p:cNvPr>
          <p:cNvSpPr txBox="1"/>
          <p:nvPr/>
        </p:nvSpPr>
        <p:spPr>
          <a:xfrm>
            <a:off x="989887" y="2447396"/>
            <a:ext cx="8669922" cy="3389839"/>
          </a:xfrm>
          <a:prstGeom prst="rect">
            <a:avLst/>
          </a:prstGeom>
        </p:spPr>
        <p:txBody>
          <a:bodyPr lIns="0" tIns="0" rIns="0" bIns="0" rtlCol="0" anchor="t">
            <a:spAutoFit/>
          </a:bodyPr>
          <a:lstStyle/>
          <a:p>
            <a:pPr algn="just">
              <a:lnSpc>
                <a:spcPts val="2400"/>
              </a:lnSpc>
            </a:pPr>
            <a:r>
              <a:rPr lang="en-US" sz="2400" dirty="0">
                <a:solidFill>
                  <a:srgbClr val="232323"/>
                </a:solidFill>
                <a:latin typeface="Montserrat 1 Medium" panose="020B0604020202020204"/>
                <a:ea typeface="Montserrat 1"/>
                <a:cs typeface="Montserrat 1 Medium" panose="020B0604020202020204" charset="0"/>
                <a:sym typeface="Montserrat 1"/>
              </a:rPr>
              <a:t>Today’s standard price for a CSR25 plastic credit is </a:t>
            </a:r>
            <a:r>
              <a:rPr lang="en-US" sz="2400" b="1" dirty="0">
                <a:solidFill>
                  <a:srgbClr val="232323"/>
                </a:solidFill>
                <a:latin typeface="Montserrat 1 Medium" panose="020B0604020202020204"/>
                <a:ea typeface="Montserrat 1"/>
                <a:cs typeface="Montserrat 1 Medium" panose="020B0604020202020204" charset="0"/>
                <a:sym typeface="Montserrat 1"/>
              </a:rPr>
              <a:t>$0.046</a:t>
            </a:r>
            <a:endParaRPr lang="en-US" sz="2400" b="1" dirty="0">
              <a:solidFill>
                <a:srgbClr val="232323"/>
              </a:solidFill>
              <a:latin typeface="Montserrat 1 Medium" panose="020B0604020202020204"/>
              <a:ea typeface="Montserrat 1"/>
              <a:cs typeface="Montserrat 1"/>
              <a:sym typeface="Montserrat 1"/>
            </a:endParaRPr>
          </a:p>
          <a:p>
            <a:pPr>
              <a:lnSpc>
                <a:spcPts val="2400"/>
              </a:lnSpc>
            </a:pPr>
            <a:endParaRPr lang="en-US" sz="2400" dirty="0">
              <a:solidFill>
                <a:srgbClr val="232323"/>
              </a:solidFill>
              <a:latin typeface="Montserrat 1 Medium" panose="020B0604020202020204"/>
              <a:ea typeface="Montserrat 1"/>
              <a:cs typeface="Montserrat 1"/>
              <a:sym typeface="Montserrat 1"/>
            </a:endParaRPr>
          </a:p>
          <a:p>
            <a:pPr>
              <a:lnSpc>
                <a:spcPts val="2400"/>
              </a:lnSpc>
            </a:pPr>
            <a:r>
              <a:rPr lang="en-US" sz="2400" dirty="0">
                <a:solidFill>
                  <a:srgbClr val="232323"/>
                </a:solidFill>
                <a:latin typeface="Montserrat 1 Medium" panose="020B0604020202020204"/>
                <a:ea typeface="Montserrat 1"/>
                <a:cs typeface="Montserrat 1"/>
                <a:sym typeface="Montserrat 1"/>
              </a:rPr>
              <a:t>To officially achieve plastic neutrality a person or company holding these credits has to ‘retire’ them thus removing them from the market</a:t>
            </a:r>
          </a:p>
          <a:p>
            <a:pPr>
              <a:lnSpc>
                <a:spcPts val="2400"/>
              </a:lnSpc>
            </a:pPr>
            <a:endParaRPr lang="en-US" sz="2400" dirty="0">
              <a:solidFill>
                <a:srgbClr val="232323"/>
              </a:solidFill>
              <a:latin typeface="Montserrat 1 Medium" panose="020B0604020202020204"/>
              <a:ea typeface="Montserrat 1"/>
              <a:cs typeface="Montserrat 1"/>
              <a:sym typeface="Montserrat 1"/>
            </a:endParaRPr>
          </a:p>
          <a:p>
            <a:pPr>
              <a:lnSpc>
                <a:spcPts val="2400"/>
              </a:lnSpc>
            </a:pPr>
            <a:r>
              <a:rPr lang="en-US" sz="2400" dirty="0">
                <a:solidFill>
                  <a:srgbClr val="232323"/>
                </a:solidFill>
                <a:latin typeface="Montserrat 1 Medium" panose="020B0604020202020204"/>
                <a:ea typeface="Montserrat 1"/>
                <a:cs typeface="Montserrat 1"/>
                <a:sym typeface="Montserrat 1"/>
              </a:rPr>
              <a:t>Whenever this happens the value of the remaining tokens increases </a:t>
            </a:r>
          </a:p>
          <a:p>
            <a:pPr>
              <a:lnSpc>
                <a:spcPts val="2400"/>
              </a:lnSpc>
            </a:pPr>
            <a:endParaRPr lang="en-US" sz="2400" dirty="0">
              <a:solidFill>
                <a:srgbClr val="232323"/>
              </a:solidFill>
              <a:latin typeface="Montserrat 1 Medium" panose="020B0604020202020204"/>
              <a:ea typeface="Montserrat 1"/>
              <a:cs typeface="Montserrat 1"/>
              <a:sym typeface="Montserrat 1"/>
            </a:endParaRPr>
          </a:p>
          <a:p>
            <a:pPr>
              <a:lnSpc>
                <a:spcPts val="2400"/>
              </a:lnSpc>
            </a:pPr>
            <a:r>
              <a:rPr lang="en-US" sz="2400" dirty="0">
                <a:solidFill>
                  <a:srgbClr val="232323"/>
                </a:solidFill>
                <a:latin typeface="Montserrat 1 Medium" panose="020B0604020202020204"/>
                <a:ea typeface="Montserrat 1"/>
                <a:cs typeface="Montserrat 1"/>
                <a:sym typeface="Montserrat 1"/>
              </a:rPr>
              <a:t>If you hold more CSR25s than you need to be certified neutral the surplus credits can be sold on the open market </a:t>
            </a:r>
            <a:r>
              <a:rPr lang="en-US" sz="2400" i="1" dirty="0">
                <a:solidFill>
                  <a:srgbClr val="232323"/>
                </a:solidFill>
                <a:latin typeface="Montserrat 1 Medium" panose="020B0604020202020204"/>
                <a:ea typeface="Montserrat 1"/>
                <a:cs typeface="Montserrat 1"/>
                <a:sym typeface="Montserrat 1"/>
              </a:rPr>
              <a:t>at a higher rate than that at which they were purchased </a:t>
            </a:r>
            <a:r>
              <a:rPr lang="en-US" sz="2400" dirty="0">
                <a:solidFill>
                  <a:srgbClr val="232323"/>
                </a:solidFill>
                <a:latin typeface="Montserrat 1 Medium" panose="020B0604020202020204"/>
                <a:ea typeface="Montserrat 1"/>
                <a:cs typeface="Montserrat 1"/>
                <a:sym typeface="Montserrat 1"/>
              </a:rPr>
              <a:t>due to ever increasing demand</a:t>
            </a:r>
          </a:p>
        </p:txBody>
      </p:sp>
    </p:spTree>
    <p:extLst>
      <p:ext uri="{BB962C8B-B14F-4D97-AF65-F5344CB8AC3E}">
        <p14:creationId xmlns:p14="http://schemas.microsoft.com/office/powerpoint/2010/main" val="39410026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83949" y="-516052"/>
            <a:ext cx="10616103" cy="7374052"/>
          </a:xfrm>
          <a:custGeom>
            <a:avLst/>
            <a:gdLst/>
            <a:ahLst/>
            <a:cxnLst/>
            <a:rect l="l" t="t" r="r" b="b"/>
            <a:pathLst>
              <a:path w="15924155" h="11061078">
                <a:moveTo>
                  <a:pt x="0" y="0"/>
                </a:moveTo>
                <a:lnTo>
                  <a:pt x="15924154" y="0"/>
                </a:lnTo>
                <a:lnTo>
                  <a:pt x="15924154" y="11061078"/>
                </a:lnTo>
                <a:lnTo>
                  <a:pt x="0" y="11061078"/>
                </a:lnTo>
                <a:lnTo>
                  <a:pt x="0" y="0"/>
                </a:lnTo>
                <a:close/>
              </a:path>
            </a:pathLst>
          </a:custGeom>
          <a:blipFill>
            <a:blip r:embed="rId3"/>
            <a:stretch>
              <a:fillRect r="-8532"/>
            </a:stretch>
          </a:blipFill>
        </p:spPr>
        <p:txBody>
          <a:bodyPr/>
          <a:lstStyle/>
          <a:p>
            <a:endParaRPr lang="it-IT" sz="1200"/>
          </a:p>
        </p:txBody>
      </p:sp>
      <p:sp>
        <p:nvSpPr>
          <p:cNvPr id="3" name="Freeform 3"/>
          <p:cNvSpPr/>
          <p:nvPr/>
        </p:nvSpPr>
        <p:spPr>
          <a:xfrm>
            <a:off x="-901333" y="0"/>
            <a:ext cx="10556429" cy="6858000"/>
          </a:xfrm>
          <a:custGeom>
            <a:avLst/>
            <a:gdLst/>
            <a:ahLst/>
            <a:cxnLst/>
            <a:rect l="l" t="t" r="r" b="b"/>
            <a:pathLst>
              <a:path w="15834644" h="10287000">
                <a:moveTo>
                  <a:pt x="0" y="0"/>
                </a:moveTo>
                <a:lnTo>
                  <a:pt x="15834644" y="0"/>
                </a:lnTo>
                <a:lnTo>
                  <a:pt x="15834644" y="10287000"/>
                </a:lnTo>
                <a:lnTo>
                  <a:pt x="0" y="10287000"/>
                </a:lnTo>
                <a:lnTo>
                  <a:pt x="0" y="0"/>
                </a:lnTo>
                <a:close/>
              </a:path>
            </a:pathLst>
          </a:custGeom>
          <a:blipFill>
            <a:blip r:embed="rId4"/>
            <a:stretch>
              <a:fillRect t="-20593" b="-24217"/>
            </a:stretch>
          </a:blipFill>
        </p:spPr>
        <p:txBody>
          <a:bodyPr/>
          <a:lstStyle/>
          <a:p>
            <a:endParaRPr lang="it-IT" sz="1200"/>
          </a:p>
        </p:txBody>
      </p:sp>
      <p:grpSp>
        <p:nvGrpSpPr>
          <p:cNvPr id="5" name="Group 5"/>
          <p:cNvGrpSpPr/>
          <p:nvPr/>
        </p:nvGrpSpPr>
        <p:grpSpPr>
          <a:xfrm>
            <a:off x="685800" y="2203542"/>
            <a:ext cx="3816639" cy="31750"/>
            <a:chOff x="0" y="0"/>
            <a:chExt cx="1706351" cy="14195"/>
          </a:xfrm>
        </p:grpSpPr>
        <p:sp>
          <p:nvSpPr>
            <p:cNvPr id="6" name="Freeform 6"/>
            <p:cNvSpPr/>
            <p:nvPr/>
          </p:nvSpPr>
          <p:spPr>
            <a:xfrm>
              <a:off x="0" y="0"/>
              <a:ext cx="1706350" cy="14195"/>
            </a:xfrm>
            <a:custGeom>
              <a:avLst/>
              <a:gdLst/>
              <a:ahLst/>
              <a:cxnLst/>
              <a:rect l="l" t="t" r="r" b="b"/>
              <a:pathLst>
                <a:path w="1706350" h="14195">
                  <a:moveTo>
                    <a:pt x="0" y="0"/>
                  </a:moveTo>
                  <a:lnTo>
                    <a:pt x="1706350" y="0"/>
                  </a:lnTo>
                  <a:lnTo>
                    <a:pt x="1706350" y="14195"/>
                  </a:lnTo>
                  <a:lnTo>
                    <a:pt x="0" y="14195"/>
                  </a:lnTo>
                  <a:close/>
                </a:path>
              </a:pathLst>
            </a:custGeom>
            <a:gradFill rotWithShape="1">
              <a:gsLst>
                <a:gs pos="0">
                  <a:srgbClr val="D34743">
                    <a:alpha val="100000"/>
                  </a:srgbClr>
                </a:gs>
                <a:gs pos="100000">
                  <a:srgbClr val="8C52FF">
                    <a:alpha val="100000"/>
                  </a:srgbClr>
                </a:gs>
              </a:gsLst>
              <a:lin ang="0"/>
            </a:gradFill>
          </p:spPr>
          <p:txBody>
            <a:bodyPr/>
            <a:lstStyle/>
            <a:p>
              <a:endParaRPr lang="it-IT" sz="1200"/>
            </a:p>
          </p:txBody>
        </p:sp>
        <p:sp>
          <p:nvSpPr>
            <p:cNvPr id="7" name="TextBox 7"/>
            <p:cNvSpPr txBox="1"/>
            <p:nvPr/>
          </p:nvSpPr>
          <p:spPr>
            <a:xfrm>
              <a:off x="0" y="-38100"/>
              <a:ext cx="1706351" cy="52295"/>
            </a:xfrm>
            <a:prstGeom prst="rect">
              <a:avLst/>
            </a:prstGeom>
          </p:spPr>
          <p:txBody>
            <a:bodyPr lIns="33867" tIns="33867" rIns="33867" bIns="33867" rtlCol="0" anchor="ctr"/>
            <a:lstStyle/>
            <a:p>
              <a:pPr algn="ctr">
                <a:lnSpc>
                  <a:spcPts val="1400"/>
                </a:lnSpc>
              </a:pPr>
              <a:endParaRPr sz="1200"/>
            </a:p>
          </p:txBody>
        </p:sp>
      </p:grpSp>
      <p:sp>
        <p:nvSpPr>
          <p:cNvPr id="8" name="TextBox 8"/>
          <p:cNvSpPr txBox="1"/>
          <p:nvPr/>
        </p:nvSpPr>
        <p:spPr>
          <a:xfrm>
            <a:off x="685800" y="1001980"/>
            <a:ext cx="6636619" cy="948978"/>
          </a:xfrm>
          <a:prstGeom prst="rect">
            <a:avLst/>
          </a:prstGeom>
        </p:spPr>
        <p:txBody>
          <a:bodyPr lIns="0" tIns="0" rIns="0" bIns="0" rtlCol="0" anchor="t">
            <a:spAutoFit/>
          </a:bodyPr>
          <a:lstStyle/>
          <a:p>
            <a:pPr>
              <a:lnSpc>
                <a:spcPts val="3746"/>
              </a:lnSpc>
            </a:pPr>
            <a:r>
              <a:rPr lang="en-US" sz="3986" b="1" i="1" dirty="0">
                <a:solidFill>
                  <a:srgbClr val="232323"/>
                </a:solidFill>
                <a:latin typeface="Montserrat 1 Heavy Italics"/>
                <a:ea typeface="Montserrat 1 Heavy Italics"/>
                <a:cs typeface="Montserrat 1 Heavy Italics"/>
                <a:sym typeface="Montserrat 1 Heavy Italics"/>
              </a:rPr>
              <a:t>WHAT YOU CAN DO</a:t>
            </a:r>
          </a:p>
          <a:p>
            <a:pPr>
              <a:lnSpc>
                <a:spcPts val="3746"/>
              </a:lnSpc>
            </a:pPr>
            <a:r>
              <a:rPr lang="en-US" sz="3986" b="1" i="1" dirty="0">
                <a:solidFill>
                  <a:srgbClr val="D34743"/>
                </a:solidFill>
                <a:latin typeface="Montserrat 1 Heavy Italics"/>
                <a:ea typeface="Montserrat 1 Heavy Italics"/>
                <a:cs typeface="Montserrat 1 Heavy Italics"/>
                <a:sym typeface="Montserrat 1 Heavy Italics"/>
              </a:rPr>
              <a:t>FOR THE PLANET</a:t>
            </a:r>
          </a:p>
        </p:txBody>
      </p:sp>
      <p:sp>
        <p:nvSpPr>
          <p:cNvPr id="9" name="TextBox 9"/>
          <p:cNvSpPr txBox="1"/>
          <p:nvPr/>
        </p:nvSpPr>
        <p:spPr>
          <a:xfrm>
            <a:off x="685800" y="2596493"/>
            <a:ext cx="5868538" cy="2466509"/>
          </a:xfrm>
          <a:prstGeom prst="rect">
            <a:avLst/>
          </a:prstGeom>
        </p:spPr>
        <p:txBody>
          <a:bodyPr lIns="0" tIns="0" rIns="0" bIns="0" rtlCol="0" anchor="t">
            <a:spAutoFit/>
          </a:bodyPr>
          <a:lstStyle/>
          <a:p>
            <a:pPr>
              <a:lnSpc>
                <a:spcPts val="2400"/>
              </a:lnSpc>
            </a:pPr>
            <a:r>
              <a:rPr lang="en-US" sz="2400" dirty="0">
                <a:solidFill>
                  <a:srgbClr val="232323"/>
                </a:solidFill>
                <a:latin typeface="Montserrat 1 Medium" panose="020B0604020202020204"/>
                <a:ea typeface="Montserrat 1"/>
                <a:cs typeface="Montserrat 1 Medium" panose="020B0604020202020204" charset="0"/>
                <a:sym typeface="Montserrat 1"/>
              </a:rPr>
              <a:t>Today, thanks to </a:t>
            </a:r>
            <a:r>
              <a:rPr lang="en-US" sz="2400" dirty="0">
                <a:solidFill>
                  <a:srgbClr val="232323"/>
                </a:solidFill>
                <a:latin typeface="Montserrat 1 Medium" panose="020B0604020202020204"/>
                <a:ea typeface="Montserrat 1"/>
                <a:cs typeface="Montserrat 1"/>
                <a:sym typeface="Montserrat 1"/>
              </a:rPr>
              <a:t>CORSAIR Group International, </a:t>
            </a:r>
            <a:r>
              <a:rPr lang="en-US" sz="2400" b="1" dirty="0">
                <a:solidFill>
                  <a:srgbClr val="232323"/>
                </a:solidFill>
                <a:latin typeface="Montserrat 1 Medium" panose="020B0604020202020204"/>
                <a:ea typeface="Montserrat 1"/>
                <a:cs typeface="Montserrat 1"/>
                <a:sym typeface="Montserrat 1"/>
              </a:rPr>
              <a:t>individuals and companies </a:t>
            </a:r>
            <a:r>
              <a:rPr lang="en-US" sz="2400" b="1" dirty="0">
                <a:solidFill>
                  <a:srgbClr val="232323"/>
                </a:solidFill>
                <a:latin typeface="Montserrat 1 Medium" panose="020B0604020202020204"/>
                <a:ea typeface="Montserrat 1"/>
                <a:cs typeface="Montserrat 1 Medium" panose="020B0604020202020204" charset="0"/>
                <a:sym typeface="Montserrat 1"/>
              </a:rPr>
              <a:t>can offset their plastic pollution.</a:t>
            </a:r>
          </a:p>
          <a:p>
            <a:pPr>
              <a:lnSpc>
                <a:spcPts val="2400"/>
              </a:lnSpc>
            </a:pPr>
            <a:endParaRPr lang="en-US" sz="2400" b="1" dirty="0">
              <a:solidFill>
                <a:srgbClr val="232323"/>
              </a:solidFill>
              <a:latin typeface="Montserrat 1 Medium" panose="020B0604020202020204"/>
              <a:ea typeface="Montserrat 1 Bold"/>
              <a:cs typeface="Montserrat 1 Medium" panose="020B0604020202020204" charset="0"/>
              <a:sym typeface="Montserrat 1"/>
            </a:endParaRPr>
          </a:p>
          <a:p>
            <a:pPr>
              <a:lnSpc>
                <a:spcPts val="2400"/>
              </a:lnSpc>
            </a:pPr>
            <a:r>
              <a:rPr lang="en-US" sz="2400" b="1" dirty="0">
                <a:solidFill>
                  <a:srgbClr val="232323"/>
                </a:solidFill>
                <a:latin typeface="Montserrat 1 Medium" panose="020B0604020202020204"/>
                <a:ea typeface="Montserrat 1 Bold"/>
                <a:cs typeface="Montserrat 1 Medium" panose="020B0604020202020204" charset="0"/>
                <a:sym typeface="Montserrat 1"/>
              </a:rPr>
              <a:t>For purchasing </a:t>
            </a:r>
            <a:r>
              <a:rPr lang="en-US" sz="2400" dirty="0">
                <a:solidFill>
                  <a:srgbClr val="232323"/>
                </a:solidFill>
                <a:latin typeface="Montserrat 1 Medium" panose="020B0604020202020204"/>
                <a:ea typeface="Montserrat 1 Bold"/>
                <a:cs typeface="Montserrat 1 Medium" panose="020B0604020202020204" charset="0"/>
                <a:sym typeface="Montserrat 1"/>
              </a:rPr>
              <a:t>a ‘Plastic Waste Removal Package’ (also known as a Plastic Neutrality Package – PNP) from CORSAIR </a:t>
            </a:r>
            <a:r>
              <a:rPr lang="en-US" sz="2400" b="1" dirty="0">
                <a:solidFill>
                  <a:srgbClr val="232323"/>
                </a:solidFill>
                <a:latin typeface="Montserrat 1 Medium" panose="020B0604020202020204"/>
                <a:ea typeface="Montserrat 1 Bold"/>
                <a:cs typeface="Montserrat 1 Medium" panose="020B0604020202020204" charset="0"/>
                <a:sym typeface="Montserrat 1"/>
              </a:rPr>
              <a:t>you receive CSR25 Plastic Credits in return</a:t>
            </a:r>
            <a:endParaRPr lang="en-US" sz="2400" b="1" dirty="0">
              <a:solidFill>
                <a:srgbClr val="232323"/>
              </a:solidFill>
              <a:latin typeface="Montserrat 1 Medium" panose="020B0604020202020204"/>
              <a:ea typeface="Montserrat 1 Bold"/>
              <a:cs typeface="Montserrat 1 Medium" panose="020B0604020202020204" charset="0"/>
              <a:sym typeface="Montserrat 1 Bold"/>
            </a:endParaRPr>
          </a:p>
        </p:txBody>
      </p:sp>
      <p:grpSp>
        <p:nvGrpSpPr>
          <p:cNvPr id="13" name="Gruppo 12">
            <a:extLst>
              <a:ext uri="{FF2B5EF4-FFF2-40B4-BE49-F238E27FC236}">
                <a16:creationId xmlns:a16="http://schemas.microsoft.com/office/drawing/2014/main" id="{18263B48-D87F-2841-A001-902AF6B13D9A}"/>
              </a:ext>
            </a:extLst>
          </p:cNvPr>
          <p:cNvGrpSpPr/>
          <p:nvPr/>
        </p:nvGrpSpPr>
        <p:grpSpPr>
          <a:xfrm>
            <a:off x="7322419" y="2209800"/>
            <a:ext cx="2541129" cy="2541129"/>
            <a:chOff x="5607735" y="4076246"/>
            <a:chExt cx="2209800" cy="2209800"/>
          </a:xfrm>
        </p:grpSpPr>
        <p:sp>
          <p:nvSpPr>
            <p:cNvPr id="14" name="Esagono orizzontale 13">
              <a:extLst>
                <a:ext uri="{FF2B5EF4-FFF2-40B4-BE49-F238E27FC236}">
                  <a16:creationId xmlns:a16="http://schemas.microsoft.com/office/drawing/2014/main" id="{C80F54D0-0B8A-0148-BA76-659B4EFAC501}"/>
                </a:ext>
              </a:extLst>
            </p:cNvPr>
            <p:cNvSpPr/>
            <p:nvPr/>
          </p:nvSpPr>
          <p:spPr>
            <a:xfrm rot="1938155">
              <a:off x="5961573" y="4528559"/>
              <a:ext cx="1502126" cy="130517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p>
          </p:txBody>
        </p:sp>
        <p:pic>
          <p:nvPicPr>
            <p:cNvPr id="15" name="Immagine 14">
              <a:extLst>
                <a:ext uri="{FF2B5EF4-FFF2-40B4-BE49-F238E27FC236}">
                  <a16:creationId xmlns:a16="http://schemas.microsoft.com/office/drawing/2014/main" id="{8F70E50C-9901-ED4A-A31D-01D1750588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7735" y="4076246"/>
              <a:ext cx="2209800" cy="22098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it-IT" sz="1200"/>
          </a:p>
        </p:txBody>
      </p:sp>
      <p:sp>
        <p:nvSpPr>
          <p:cNvPr id="3" name="Freeform 3"/>
          <p:cNvSpPr/>
          <p:nvPr/>
        </p:nvSpPr>
        <p:spPr>
          <a:xfrm flipH="1">
            <a:off x="3264449" y="-516052"/>
            <a:ext cx="10616103" cy="7374052"/>
          </a:xfrm>
          <a:custGeom>
            <a:avLst/>
            <a:gdLst/>
            <a:ahLst/>
            <a:cxnLst/>
            <a:rect l="l" t="t" r="r" b="b"/>
            <a:pathLst>
              <a:path w="15924155" h="11061078">
                <a:moveTo>
                  <a:pt x="15924154" y="0"/>
                </a:moveTo>
                <a:lnTo>
                  <a:pt x="0" y="0"/>
                </a:lnTo>
                <a:lnTo>
                  <a:pt x="0" y="11061078"/>
                </a:lnTo>
                <a:lnTo>
                  <a:pt x="15924154" y="11061078"/>
                </a:lnTo>
                <a:lnTo>
                  <a:pt x="15924154" y="0"/>
                </a:lnTo>
                <a:close/>
              </a:path>
            </a:pathLst>
          </a:custGeom>
          <a:blipFill>
            <a:blip r:embed="rId4"/>
            <a:stretch>
              <a:fillRect l="-4061"/>
            </a:stretch>
          </a:blipFill>
        </p:spPr>
        <p:txBody>
          <a:bodyPr/>
          <a:lstStyle/>
          <a:p>
            <a:endParaRPr lang="it-IT" sz="1200"/>
          </a:p>
        </p:txBody>
      </p:sp>
      <p:sp>
        <p:nvSpPr>
          <p:cNvPr id="4" name="Freeform 4"/>
          <p:cNvSpPr/>
          <p:nvPr/>
        </p:nvSpPr>
        <p:spPr>
          <a:xfrm>
            <a:off x="-920997" y="0"/>
            <a:ext cx="10632629" cy="6858000"/>
          </a:xfrm>
          <a:custGeom>
            <a:avLst/>
            <a:gdLst/>
            <a:ahLst/>
            <a:cxnLst/>
            <a:rect l="l" t="t" r="r" b="b"/>
            <a:pathLst>
              <a:path w="15948944" h="10287000">
                <a:moveTo>
                  <a:pt x="0" y="0"/>
                </a:moveTo>
                <a:lnTo>
                  <a:pt x="15948944" y="0"/>
                </a:lnTo>
                <a:lnTo>
                  <a:pt x="15948944" y="10287000"/>
                </a:lnTo>
                <a:lnTo>
                  <a:pt x="0" y="10287000"/>
                </a:lnTo>
                <a:lnTo>
                  <a:pt x="0" y="0"/>
                </a:lnTo>
                <a:close/>
              </a:path>
            </a:pathLst>
          </a:custGeom>
          <a:blipFill>
            <a:blip r:embed="rId5"/>
            <a:stretch>
              <a:fillRect t="-21103" b="-24752"/>
            </a:stretch>
          </a:blipFill>
        </p:spPr>
        <p:txBody>
          <a:bodyPr/>
          <a:lstStyle/>
          <a:p>
            <a:endParaRPr lang="it-IT" sz="1200"/>
          </a:p>
        </p:txBody>
      </p:sp>
      <p:grpSp>
        <p:nvGrpSpPr>
          <p:cNvPr id="5" name="Group 5"/>
          <p:cNvGrpSpPr/>
          <p:nvPr/>
        </p:nvGrpSpPr>
        <p:grpSpPr>
          <a:xfrm>
            <a:off x="685800" y="1996875"/>
            <a:ext cx="3816639" cy="31750"/>
            <a:chOff x="0" y="0"/>
            <a:chExt cx="1706351" cy="14195"/>
          </a:xfrm>
        </p:grpSpPr>
        <p:sp>
          <p:nvSpPr>
            <p:cNvPr id="6" name="Freeform 6"/>
            <p:cNvSpPr/>
            <p:nvPr/>
          </p:nvSpPr>
          <p:spPr>
            <a:xfrm>
              <a:off x="0" y="0"/>
              <a:ext cx="1706350" cy="14195"/>
            </a:xfrm>
            <a:custGeom>
              <a:avLst/>
              <a:gdLst/>
              <a:ahLst/>
              <a:cxnLst/>
              <a:rect l="l" t="t" r="r" b="b"/>
              <a:pathLst>
                <a:path w="1706350" h="14195">
                  <a:moveTo>
                    <a:pt x="0" y="0"/>
                  </a:moveTo>
                  <a:lnTo>
                    <a:pt x="1706350" y="0"/>
                  </a:lnTo>
                  <a:lnTo>
                    <a:pt x="1706350" y="14195"/>
                  </a:lnTo>
                  <a:lnTo>
                    <a:pt x="0" y="14195"/>
                  </a:lnTo>
                  <a:close/>
                </a:path>
              </a:pathLst>
            </a:custGeom>
            <a:gradFill rotWithShape="1">
              <a:gsLst>
                <a:gs pos="0">
                  <a:srgbClr val="D34743">
                    <a:alpha val="100000"/>
                  </a:srgbClr>
                </a:gs>
                <a:gs pos="100000">
                  <a:srgbClr val="8C52FF">
                    <a:alpha val="100000"/>
                  </a:srgbClr>
                </a:gs>
              </a:gsLst>
              <a:lin ang="0"/>
            </a:gradFill>
          </p:spPr>
          <p:txBody>
            <a:bodyPr/>
            <a:lstStyle/>
            <a:p>
              <a:endParaRPr lang="it-IT" sz="1200"/>
            </a:p>
          </p:txBody>
        </p:sp>
        <p:sp>
          <p:nvSpPr>
            <p:cNvPr id="7" name="TextBox 7"/>
            <p:cNvSpPr txBox="1"/>
            <p:nvPr/>
          </p:nvSpPr>
          <p:spPr>
            <a:xfrm>
              <a:off x="0" y="-38100"/>
              <a:ext cx="1706351" cy="52295"/>
            </a:xfrm>
            <a:prstGeom prst="rect">
              <a:avLst/>
            </a:prstGeom>
          </p:spPr>
          <p:txBody>
            <a:bodyPr lIns="33867" tIns="33867" rIns="33867" bIns="33867" rtlCol="0" anchor="ctr"/>
            <a:lstStyle/>
            <a:p>
              <a:pPr algn="ctr">
                <a:lnSpc>
                  <a:spcPts val="1400"/>
                </a:lnSpc>
              </a:pPr>
              <a:endParaRPr sz="1200"/>
            </a:p>
          </p:txBody>
        </p:sp>
      </p:grpSp>
      <p:sp>
        <p:nvSpPr>
          <p:cNvPr id="8" name="TextBox 8"/>
          <p:cNvSpPr txBox="1"/>
          <p:nvPr/>
        </p:nvSpPr>
        <p:spPr>
          <a:xfrm>
            <a:off x="685800" y="781050"/>
            <a:ext cx="6636619" cy="965264"/>
          </a:xfrm>
          <a:prstGeom prst="rect">
            <a:avLst/>
          </a:prstGeom>
        </p:spPr>
        <p:txBody>
          <a:bodyPr lIns="0" tIns="0" rIns="0" bIns="0" rtlCol="0" anchor="t">
            <a:spAutoFit/>
          </a:bodyPr>
          <a:lstStyle/>
          <a:p>
            <a:pPr>
              <a:lnSpc>
                <a:spcPts val="3746"/>
              </a:lnSpc>
            </a:pPr>
            <a:r>
              <a:rPr lang="en-US" sz="3986" b="1" i="1" dirty="0">
                <a:solidFill>
                  <a:srgbClr val="000000"/>
                </a:solidFill>
                <a:latin typeface="Montserrat 1 Heavy Italics"/>
                <a:ea typeface="Montserrat 1 Heavy Italics"/>
                <a:cs typeface="Montserrat 1 Heavy Italics"/>
                <a:sym typeface="Montserrat 1 Heavy Italics"/>
              </a:rPr>
              <a:t>HOW YOU CAN BECOME</a:t>
            </a:r>
          </a:p>
          <a:p>
            <a:pPr>
              <a:lnSpc>
                <a:spcPts val="3746"/>
              </a:lnSpc>
            </a:pPr>
            <a:r>
              <a:rPr lang="en-US" sz="3986" b="1" i="1" dirty="0">
                <a:solidFill>
                  <a:srgbClr val="D34743"/>
                </a:solidFill>
                <a:latin typeface="Montserrat 1 Heavy Italics"/>
                <a:ea typeface="Montserrat 1 Heavy Italics"/>
                <a:cs typeface="Montserrat 1 Heavy Italics"/>
                <a:sym typeface="Montserrat 1 Heavy Italics"/>
              </a:rPr>
              <a:t>PLASTIC NEUTRAL</a:t>
            </a:r>
          </a:p>
        </p:txBody>
      </p:sp>
      <p:sp>
        <p:nvSpPr>
          <p:cNvPr id="9" name="TextBox 9"/>
          <p:cNvSpPr txBox="1"/>
          <p:nvPr/>
        </p:nvSpPr>
        <p:spPr>
          <a:xfrm>
            <a:off x="1480206" y="2661802"/>
            <a:ext cx="6044465" cy="619850"/>
          </a:xfrm>
          <a:prstGeom prst="rect">
            <a:avLst/>
          </a:prstGeom>
        </p:spPr>
        <p:txBody>
          <a:bodyPr lIns="0" tIns="0" rIns="0" bIns="0" rtlCol="0" anchor="t">
            <a:spAutoFit/>
          </a:bodyPr>
          <a:lstStyle/>
          <a:p>
            <a:pPr>
              <a:lnSpc>
                <a:spcPts val="2400"/>
              </a:lnSpc>
            </a:pPr>
            <a:r>
              <a:rPr lang="en-US" sz="2400" b="1" dirty="0">
                <a:solidFill>
                  <a:srgbClr val="232323"/>
                </a:solidFill>
                <a:latin typeface="Montserrat 1 Bold"/>
                <a:ea typeface="Montserrat 1 Bold"/>
                <a:cs typeface="Montserrat 1 Bold"/>
                <a:sym typeface="Montserrat 1 Bold"/>
              </a:rPr>
              <a:t>CORSAIR recycles plastic waste </a:t>
            </a:r>
            <a:r>
              <a:rPr lang="en-US" sz="2400" dirty="0">
                <a:solidFill>
                  <a:srgbClr val="232323"/>
                </a:solidFill>
                <a:latin typeface="Montserrat 1 Medium" panose="020B0604020202020204" charset="0"/>
                <a:ea typeface="Montserrat 1"/>
                <a:cs typeface="Montserrat 1 Medium" panose="020B0604020202020204" charset="0"/>
                <a:sym typeface="Montserrat 1"/>
              </a:rPr>
              <a:t>worldwide through certified supply chains</a:t>
            </a:r>
          </a:p>
        </p:txBody>
      </p:sp>
      <p:sp>
        <p:nvSpPr>
          <p:cNvPr id="10" name="TextBox 10"/>
          <p:cNvSpPr txBox="1"/>
          <p:nvPr/>
        </p:nvSpPr>
        <p:spPr>
          <a:xfrm>
            <a:off x="685800" y="3903129"/>
            <a:ext cx="886952" cy="735714"/>
          </a:xfrm>
          <a:prstGeom prst="rect">
            <a:avLst/>
          </a:prstGeom>
        </p:spPr>
        <p:txBody>
          <a:bodyPr lIns="0" tIns="0" rIns="0" bIns="0" rtlCol="0" anchor="t">
            <a:spAutoFit/>
          </a:bodyPr>
          <a:lstStyle/>
          <a:p>
            <a:pPr>
              <a:lnSpc>
                <a:spcPts val="5496"/>
              </a:lnSpc>
            </a:pPr>
            <a:r>
              <a:rPr lang="en-US" sz="6106" b="1" i="1" spc="-482" dirty="0">
                <a:solidFill>
                  <a:srgbClr val="232323"/>
                </a:solidFill>
                <a:latin typeface="Montserrat 1 Ultra-Bold Italics"/>
                <a:ea typeface="Montserrat 1 Ultra-Bold Italics"/>
                <a:cs typeface="Montserrat 1 Ultra-Bold Italics"/>
                <a:sym typeface="Montserrat 1 Ultra-Bold Italics"/>
              </a:rPr>
              <a:t>2</a:t>
            </a:r>
            <a:r>
              <a:rPr lang="en-US" sz="6106" b="1" i="1" spc="-482" dirty="0">
                <a:solidFill>
                  <a:srgbClr val="D34743"/>
                </a:solidFill>
                <a:latin typeface="Montserrat 1 Medium Italics"/>
                <a:ea typeface="Montserrat 1 Medium Italics"/>
                <a:cs typeface="Montserrat 1 Medium Italics"/>
                <a:sym typeface="Montserrat 1 Medium Italics"/>
              </a:rPr>
              <a:t>.</a:t>
            </a:r>
          </a:p>
        </p:txBody>
      </p:sp>
      <p:sp>
        <p:nvSpPr>
          <p:cNvPr id="11" name="TextBox 11"/>
          <p:cNvSpPr txBox="1"/>
          <p:nvPr/>
        </p:nvSpPr>
        <p:spPr>
          <a:xfrm>
            <a:off x="1480206" y="3889278"/>
            <a:ext cx="7098565" cy="633379"/>
          </a:xfrm>
          <a:prstGeom prst="rect">
            <a:avLst/>
          </a:prstGeom>
        </p:spPr>
        <p:txBody>
          <a:bodyPr lIns="0" tIns="0" rIns="0" bIns="0" rtlCol="0" anchor="t">
            <a:spAutoFit/>
          </a:bodyPr>
          <a:lstStyle/>
          <a:p>
            <a:pPr>
              <a:lnSpc>
                <a:spcPts val="2400"/>
              </a:lnSpc>
            </a:pPr>
            <a:r>
              <a:rPr lang="en-US" sz="2400" b="1" dirty="0">
                <a:solidFill>
                  <a:srgbClr val="232323"/>
                </a:solidFill>
                <a:latin typeface="Montserrat 1 Bold"/>
                <a:ea typeface="Montserrat 1 Bold"/>
                <a:cs typeface="Montserrat 1 Bold"/>
                <a:sym typeface="Montserrat 1 Bold"/>
              </a:rPr>
              <a:t>For every KG </a:t>
            </a:r>
            <a:r>
              <a:rPr lang="en-US" sz="2400" dirty="0">
                <a:solidFill>
                  <a:srgbClr val="232323"/>
                </a:solidFill>
                <a:latin typeface="Montserrat 1 Medium" panose="020B0604020202020204" charset="0"/>
                <a:ea typeface="Montserrat 1"/>
                <a:cs typeface="Montserrat 1 Medium" panose="020B0604020202020204" charset="0"/>
                <a:sym typeface="Montserrat 1"/>
              </a:rPr>
              <a:t>of recycled plastic, Corsair releases </a:t>
            </a:r>
            <a:r>
              <a:rPr lang="en-US" sz="2400" b="1" dirty="0">
                <a:solidFill>
                  <a:srgbClr val="232323"/>
                </a:solidFill>
                <a:latin typeface="Montserrat 1 Bold"/>
                <a:ea typeface="Montserrat 1 Bold"/>
                <a:cs typeface="Montserrat 1 Bold"/>
                <a:sym typeface="Montserrat 1 Bold"/>
              </a:rPr>
              <a:t>10 CSR25 Plastic Credits </a:t>
            </a:r>
            <a:r>
              <a:rPr lang="en-US" sz="2400" dirty="0">
                <a:solidFill>
                  <a:srgbClr val="232323"/>
                </a:solidFill>
                <a:latin typeface="Montserrat 1 Bold"/>
                <a:ea typeface="Montserrat 1 Bold"/>
                <a:cs typeface="Montserrat 1 Bold"/>
                <a:sym typeface="Montserrat 1 Bold"/>
              </a:rPr>
              <a:t>into the market.</a:t>
            </a:r>
          </a:p>
        </p:txBody>
      </p:sp>
      <p:sp>
        <p:nvSpPr>
          <p:cNvPr id="12" name="TextBox 12"/>
          <p:cNvSpPr txBox="1"/>
          <p:nvPr/>
        </p:nvSpPr>
        <p:spPr>
          <a:xfrm>
            <a:off x="1480206" y="5147872"/>
            <a:ext cx="7098565" cy="927626"/>
          </a:xfrm>
          <a:prstGeom prst="rect">
            <a:avLst/>
          </a:prstGeom>
        </p:spPr>
        <p:txBody>
          <a:bodyPr lIns="0" tIns="0" rIns="0" bIns="0" rtlCol="0" anchor="t">
            <a:spAutoFit/>
          </a:bodyPr>
          <a:lstStyle/>
          <a:p>
            <a:pPr>
              <a:lnSpc>
                <a:spcPts val="2400"/>
              </a:lnSpc>
            </a:pPr>
            <a:r>
              <a:rPr lang="en-US" sz="2400" dirty="0">
                <a:solidFill>
                  <a:srgbClr val="232323"/>
                </a:solidFill>
                <a:latin typeface="Montserrat 1 Medium" panose="020B0604020202020204"/>
                <a:ea typeface="Montserrat 1"/>
                <a:cs typeface="Montserrat 1 Medium" panose="020B0604020202020204" charset="0"/>
                <a:sym typeface="Montserrat 1"/>
              </a:rPr>
              <a:t>Individuals and companies </a:t>
            </a:r>
            <a:r>
              <a:rPr lang="en-US" sz="2400" b="1" dirty="0">
                <a:solidFill>
                  <a:srgbClr val="232323"/>
                </a:solidFill>
                <a:latin typeface="Montserrat 1 Medium" panose="020B0604020202020204"/>
                <a:ea typeface="Montserrat 1"/>
                <a:cs typeface="Montserrat 1"/>
                <a:sym typeface="Montserrat 1"/>
              </a:rPr>
              <a:t>purchase </a:t>
            </a:r>
            <a:r>
              <a:rPr lang="en-US" sz="2400" dirty="0">
                <a:solidFill>
                  <a:srgbClr val="232323"/>
                </a:solidFill>
                <a:latin typeface="Montserrat 1 Medium" panose="020B0604020202020204"/>
                <a:ea typeface="Montserrat 1"/>
                <a:cs typeface="Montserrat 1"/>
                <a:sym typeface="Montserrat 1"/>
              </a:rPr>
              <a:t>the </a:t>
            </a:r>
            <a:r>
              <a:rPr lang="en-US" sz="2400" b="1" dirty="0">
                <a:solidFill>
                  <a:srgbClr val="232323"/>
                </a:solidFill>
                <a:latin typeface="Montserrat 1 Medium" panose="020B0604020202020204"/>
                <a:ea typeface="Montserrat 1"/>
                <a:cs typeface="Montserrat 1"/>
                <a:sym typeface="Montserrat 1"/>
              </a:rPr>
              <a:t>plastic waste removal service</a:t>
            </a:r>
            <a:r>
              <a:rPr lang="en-US" sz="2400" dirty="0">
                <a:solidFill>
                  <a:srgbClr val="232323"/>
                </a:solidFill>
                <a:latin typeface="Montserrat 1 Medium" panose="020B0604020202020204"/>
                <a:ea typeface="Montserrat 1"/>
                <a:cs typeface="Montserrat 1"/>
                <a:sym typeface="Montserrat 1"/>
              </a:rPr>
              <a:t> </a:t>
            </a:r>
            <a:r>
              <a:rPr lang="en-US" sz="2400" dirty="0">
                <a:solidFill>
                  <a:srgbClr val="232323"/>
                </a:solidFill>
                <a:latin typeface="Montserrat 1 Medium" panose="020B0604020202020204"/>
                <a:ea typeface="Montserrat 1"/>
                <a:cs typeface="Montserrat 1 Medium" panose="020B0604020202020204" charset="0"/>
                <a:sym typeface="Montserrat 1"/>
              </a:rPr>
              <a:t>to </a:t>
            </a:r>
            <a:r>
              <a:rPr lang="en-US" sz="2400" i="1" dirty="0">
                <a:solidFill>
                  <a:srgbClr val="232323"/>
                </a:solidFill>
                <a:latin typeface="Montserrat 1 Medium" panose="020B0604020202020204"/>
                <a:ea typeface="Montserrat 1"/>
                <a:cs typeface="Montserrat 1 Medium" panose="020B0604020202020204" charset="0"/>
                <a:sym typeface="Montserrat 1"/>
              </a:rPr>
              <a:t>offset</a:t>
            </a:r>
            <a:r>
              <a:rPr lang="en-US" sz="2400" dirty="0">
                <a:solidFill>
                  <a:srgbClr val="232323"/>
                </a:solidFill>
                <a:latin typeface="Montserrat 1 Medium" panose="020B0604020202020204"/>
                <a:ea typeface="Montserrat 1"/>
                <a:cs typeface="Montserrat 1 Medium" panose="020B0604020202020204" charset="0"/>
                <a:sym typeface="Montserrat 1"/>
              </a:rPr>
              <a:t> their own plastic pollution.</a:t>
            </a:r>
          </a:p>
          <a:p>
            <a:pPr>
              <a:lnSpc>
                <a:spcPts val="2400"/>
              </a:lnSpc>
            </a:pPr>
            <a:r>
              <a:rPr lang="en-US" sz="2400" b="1" dirty="0">
                <a:solidFill>
                  <a:srgbClr val="232323"/>
                </a:solidFill>
                <a:latin typeface="Montserrat 1 Bold"/>
                <a:ea typeface="Montserrat 1 Bold"/>
                <a:cs typeface="Montserrat 1 Bold"/>
                <a:sym typeface="Montserrat 1 Bold"/>
              </a:rPr>
              <a:t>Example: 1.000 Kg = 10.000 CSR25</a:t>
            </a:r>
          </a:p>
        </p:txBody>
      </p:sp>
      <p:sp>
        <p:nvSpPr>
          <p:cNvPr id="13" name="TextBox 13"/>
          <p:cNvSpPr txBox="1"/>
          <p:nvPr/>
        </p:nvSpPr>
        <p:spPr>
          <a:xfrm>
            <a:off x="685800" y="2675654"/>
            <a:ext cx="886952" cy="735714"/>
          </a:xfrm>
          <a:prstGeom prst="rect">
            <a:avLst/>
          </a:prstGeom>
        </p:spPr>
        <p:txBody>
          <a:bodyPr lIns="0" tIns="0" rIns="0" bIns="0" rtlCol="0" anchor="t">
            <a:spAutoFit/>
          </a:bodyPr>
          <a:lstStyle/>
          <a:p>
            <a:pPr>
              <a:lnSpc>
                <a:spcPts val="5496"/>
              </a:lnSpc>
            </a:pPr>
            <a:r>
              <a:rPr lang="en-US" sz="6106" b="1" i="1" spc="-482">
                <a:solidFill>
                  <a:srgbClr val="232323"/>
                </a:solidFill>
                <a:latin typeface="Montserrat 1 Ultra-Bold Italics"/>
                <a:ea typeface="Montserrat 1 Ultra-Bold Italics"/>
                <a:cs typeface="Montserrat 1 Ultra-Bold Italics"/>
                <a:sym typeface="Montserrat 1 Ultra-Bold Italics"/>
              </a:rPr>
              <a:t>1</a:t>
            </a:r>
            <a:r>
              <a:rPr lang="en-US" sz="6106" b="1" i="1" spc="-482">
                <a:solidFill>
                  <a:srgbClr val="D34743"/>
                </a:solidFill>
                <a:latin typeface="Montserrat 1 Medium Italics"/>
                <a:ea typeface="Montserrat 1 Medium Italics"/>
                <a:cs typeface="Montserrat 1 Medium Italics"/>
                <a:sym typeface="Montserrat 1 Medium Italics"/>
              </a:rPr>
              <a:t>.</a:t>
            </a:r>
          </a:p>
        </p:txBody>
      </p:sp>
      <p:sp>
        <p:nvSpPr>
          <p:cNvPr id="14" name="TextBox 14"/>
          <p:cNvSpPr txBox="1"/>
          <p:nvPr/>
        </p:nvSpPr>
        <p:spPr>
          <a:xfrm>
            <a:off x="685800" y="5319321"/>
            <a:ext cx="886952" cy="735714"/>
          </a:xfrm>
          <a:prstGeom prst="rect">
            <a:avLst/>
          </a:prstGeom>
        </p:spPr>
        <p:txBody>
          <a:bodyPr lIns="0" tIns="0" rIns="0" bIns="0" rtlCol="0" anchor="t">
            <a:spAutoFit/>
          </a:bodyPr>
          <a:lstStyle/>
          <a:p>
            <a:pPr>
              <a:lnSpc>
                <a:spcPts val="5496"/>
              </a:lnSpc>
            </a:pPr>
            <a:r>
              <a:rPr lang="en-US" sz="6106" b="1" i="1" spc="-482">
                <a:solidFill>
                  <a:srgbClr val="232323"/>
                </a:solidFill>
                <a:latin typeface="Montserrat 1 Ultra-Bold Italics"/>
                <a:ea typeface="Montserrat 1 Ultra-Bold Italics"/>
                <a:cs typeface="Montserrat 1 Ultra-Bold Italics"/>
                <a:sym typeface="Montserrat 1 Ultra-Bold Italics"/>
              </a:rPr>
              <a:t>3</a:t>
            </a:r>
            <a:r>
              <a:rPr lang="en-US" sz="6106" b="1" i="1" spc="-482">
                <a:solidFill>
                  <a:srgbClr val="D34743"/>
                </a:solidFill>
                <a:latin typeface="Montserrat 1 Medium Italics"/>
                <a:ea typeface="Montserrat 1 Medium Italics"/>
                <a:cs typeface="Montserrat 1 Medium Italics"/>
                <a:sym typeface="Montserrat 1 Medium Italics"/>
              </a:rPr>
              <a:t>.</a:t>
            </a:r>
          </a:p>
        </p:txBody>
      </p:sp>
      <p:grpSp>
        <p:nvGrpSpPr>
          <p:cNvPr id="18" name="Gruppo 17">
            <a:extLst>
              <a:ext uri="{FF2B5EF4-FFF2-40B4-BE49-F238E27FC236}">
                <a16:creationId xmlns:a16="http://schemas.microsoft.com/office/drawing/2014/main" id="{25F4B982-AD15-F546-98DE-3B70125CE373}"/>
              </a:ext>
            </a:extLst>
          </p:cNvPr>
          <p:cNvGrpSpPr/>
          <p:nvPr/>
        </p:nvGrpSpPr>
        <p:grpSpPr>
          <a:xfrm>
            <a:off x="7700960" y="2027569"/>
            <a:ext cx="1834383" cy="1834383"/>
            <a:chOff x="5607735" y="4076246"/>
            <a:chExt cx="2209800" cy="2209800"/>
          </a:xfrm>
        </p:grpSpPr>
        <p:sp>
          <p:nvSpPr>
            <p:cNvPr id="19" name="Esagono orizzontale 18">
              <a:extLst>
                <a:ext uri="{FF2B5EF4-FFF2-40B4-BE49-F238E27FC236}">
                  <a16:creationId xmlns:a16="http://schemas.microsoft.com/office/drawing/2014/main" id="{E297071F-8745-5F4C-960F-936BA2B82C22}"/>
                </a:ext>
              </a:extLst>
            </p:cNvPr>
            <p:cNvSpPr/>
            <p:nvPr/>
          </p:nvSpPr>
          <p:spPr>
            <a:xfrm rot="1938155">
              <a:off x="5961573" y="4528559"/>
              <a:ext cx="1502126" cy="130517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p>
          </p:txBody>
        </p:sp>
        <p:pic>
          <p:nvPicPr>
            <p:cNvPr id="20" name="Immagine 19">
              <a:extLst>
                <a:ext uri="{FF2B5EF4-FFF2-40B4-BE49-F238E27FC236}">
                  <a16:creationId xmlns:a16="http://schemas.microsoft.com/office/drawing/2014/main" id="{77B12D69-34B0-0443-A4B6-255852E6AD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35" y="4076246"/>
              <a:ext cx="2209800" cy="22098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3E05E-E35F-7297-E7CE-3DB0318C8B8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106F400-D623-C19D-5F83-762568140B2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it-IT" sz="1200"/>
          </a:p>
        </p:txBody>
      </p:sp>
      <p:sp>
        <p:nvSpPr>
          <p:cNvPr id="3" name="Freeform 3">
            <a:extLst>
              <a:ext uri="{FF2B5EF4-FFF2-40B4-BE49-F238E27FC236}">
                <a16:creationId xmlns:a16="http://schemas.microsoft.com/office/drawing/2014/main" id="{A8B33422-9F02-E80E-63F2-9AA11D35279C}"/>
              </a:ext>
            </a:extLst>
          </p:cNvPr>
          <p:cNvSpPr/>
          <p:nvPr/>
        </p:nvSpPr>
        <p:spPr>
          <a:xfrm flipH="1">
            <a:off x="3264449" y="-516052"/>
            <a:ext cx="10616103" cy="7374052"/>
          </a:xfrm>
          <a:custGeom>
            <a:avLst/>
            <a:gdLst/>
            <a:ahLst/>
            <a:cxnLst/>
            <a:rect l="l" t="t" r="r" b="b"/>
            <a:pathLst>
              <a:path w="15924155" h="11061078">
                <a:moveTo>
                  <a:pt x="15924154" y="0"/>
                </a:moveTo>
                <a:lnTo>
                  <a:pt x="0" y="0"/>
                </a:lnTo>
                <a:lnTo>
                  <a:pt x="0" y="11061078"/>
                </a:lnTo>
                <a:lnTo>
                  <a:pt x="15924154" y="11061078"/>
                </a:lnTo>
                <a:lnTo>
                  <a:pt x="15924154" y="0"/>
                </a:lnTo>
                <a:close/>
              </a:path>
            </a:pathLst>
          </a:custGeom>
          <a:blipFill>
            <a:blip r:embed="rId4"/>
            <a:stretch>
              <a:fillRect l="-4061"/>
            </a:stretch>
          </a:blipFill>
        </p:spPr>
        <p:txBody>
          <a:bodyPr/>
          <a:lstStyle/>
          <a:p>
            <a:endParaRPr lang="it-IT" sz="1200"/>
          </a:p>
        </p:txBody>
      </p:sp>
      <p:sp>
        <p:nvSpPr>
          <p:cNvPr id="4" name="Freeform 4">
            <a:extLst>
              <a:ext uri="{FF2B5EF4-FFF2-40B4-BE49-F238E27FC236}">
                <a16:creationId xmlns:a16="http://schemas.microsoft.com/office/drawing/2014/main" id="{5CE0157C-4B09-2610-05D7-F557F261FF51}"/>
              </a:ext>
            </a:extLst>
          </p:cNvPr>
          <p:cNvSpPr/>
          <p:nvPr/>
        </p:nvSpPr>
        <p:spPr>
          <a:xfrm>
            <a:off x="-920997" y="0"/>
            <a:ext cx="10632629" cy="6858000"/>
          </a:xfrm>
          <a:custGeom>
            <a:avLst/>
            <a:gdLst/>
            <a:ahLst/>
            <a:cxnLst/>
            <a:rect l="l" t="t" r="r" b="b"/>
            <a:pathLst>
              <a:path w="15948944" h="10287000">
                <a:moveTo>
                  <a:pt x="0" y="0"/>
                </a:moveTo>
                <a:lnTo>
                  <a:pt x="15948944" y="0"/>
                </a:lnTo>
                <a:lnTo>
                  <a:pt x="15948944" y="10287000"/>
                </a:lnTo>
                <a:lnTo>
                  <a:pt x="0" y="10287000"/>
                </a:lnTo>
                <a:lnTo>
                  <a:pt x="0" y="0"/>
                </a:lnTo>
                <a:close/>
              </a:path>
            </a:pathLst>
          </a:custGeom>
          <a:blipFill>
            <a:blip r:embed="rId5"/>
            <a:stretch>
              <a:fillRect t="-21103" b="-24752"/>
            </a:stretch>
          </a:blipFill>
        </p:spPr>
        <p:txBody>
          <a:bodyPr/>
          <a:lstStyle/>
          <a:p>
            <a:endParaRPr lang="it-IT" sz="1200"/>
          </a:p>
        </p:txBody>
      </p:sp>
      <p:grpSp>
        <p:nvGrpSpPr>
          <p:cNvPr id="5" name="Group 5">
            <a:extLst>
              <a:ext uri="{FF2B5EF4-FFF2-40B4-BE49-F238E27FC236}">
                <a16:creationId xmlns:a16="http://schemas.microsoft.com/office/drawing/2014/main" id="{E472EED6-CF41-2782-3F15-5D36005CDACC}"/>
              </a:ext>
            </a:extLst>
          </p:cNvPr>
          <p:cNvGrpSpPr/>
          <p:nvPr/>
        </p:nvGrpSpPr>
        <p:grpSpPr>
          <a:xfrm>
            <a:off x="685795" y="1618318"/>
            <a:ext cx="3816639" cy="31750"/>
            <a:chOff x="0" y="0"/>
            <a:chExt cx="1706351" cy="14195"/>
          </a:xfrm>
        </p:grpSpPr>
        <p:sp>
          <p:nvSpPr>
            <p:cNvPr id="6" name="Freeform 6">
              <a:extLst>
                <a:ext uri="{FF2B5EF4-FFF2-40B4-BE49-F238E27FC236}">
                  <a16:creationId xmlns:a16="http://schemas.microsoft.com/office/drawing/2014/main" id="{A85FDC1C-1EDB-90C3-4822-014E2F3AC1B7}"/>
                </a:ext>
              </a:extLst>
            </p:cNvPr>
            <p:cNvSpPr/>
            <p:nvPr/>
          </p:nvSpPr>
          <p:spPr>
            <a:xfrm>
              <a:off x="0" y="0"/>
              <a:ext cx="1706350" cy="14195"/>
            </a:xfrm>
            <a:custGeom>
              <a:avLst/>
              <a:gdLst/>
              <a:ahLst/>
              <a:cxnLst/>
              <a:rect l="l" t="t" r="r" b="b"/>
              <a:pathLst>
                <a:path w="1706350" h="14195">
                  <a:moveTo>
                    <a:pt x="0" y="0"/>
                  </a:moveTo>
                  <a:lnTo>
                    <a:pt x="1706350" y="0"/>
                  </a:lnTo>
                  <a:lnTo>
                    <a:pt x="1706350" y="14195"/>
                  </a:lnTo>
                  <a:lnTo>
                    <a:pt x="0" y="14195"/>
                  </a:lnTo>
                  <a:close/>
                </a:path>
              </a:pathLst>
            </a:custGeom>
            <a:gradFill rotWithShape="1">
              <a:gsLst>
                <a:gs pos="0">
                  <a:srgbClr val="D34743">
                    <a:alpha val="100000"/>
                  </a:srgbClr>
                </a:gs>
                <a:gs pos="100000">
                  <a:srgbClr val="8C52FF">
                    <a:alpha val="100000"/>
                  </a:srgbClr>
                </a:gs>
              </a:gsLst>
              <a:lin ang="0"/>
            </a:gradFill>
          </p:spPr>
          <p:txBody>
            <a:bodyPr/>
            <a:lstStyle/>
            <a:p>
              <a:endParaRPr lang="it-IT" sz="1200"/>
            </a:p>
          </p:txBody>
        </p:sp>
        <p:sp>
          <p:nvSpPr>
            <p:cNvPr id="7" name="TextBox 7">
              <a:extLst>
                <a:ext uri="{FF2B5EF4-FFF2-40B4-BE49-F238E27FC236}">
                  <a16:creationId xmlns:a16="http://schemas.microsoft.com/office/drawing/2014/main" id="{5158974B-0F91-45E8-0412-94AB97A2FDDC}"/>
                </a:ext>
              </a:extLst>
            </p:cNvPr>
            <p:cNvSpPr txBox="1"/>
            <p:nvPr/>
          </p:nvSpPr>
          <p:spPr>
            <a:xfrm>
              <a:off x="0" y="-38100"/>
              <a:ext cx="1706351" cy="52295"/>
            </a:xfrm>
            <a:prstGeom prst="rect">
              <a:avLst/>
            </a:prstGeom>
          </p:spPr>
          <p:txBody>
            <a:bodyPr lIns="33867" tIns="33867" rIns="33867" bIns="33867" rtlCol="0" anchor="ctr"/>
            <a:lstStyle/>
            <a:p>
              <a:pPr algn="ctr">
                <a:lnSpc>
                  <a:spcPts val="1400"/>
                </a:lnSpc>
              </a:pPr>
              <a:endParaRPr sz="1200"/>
            </a:p>
          </p:txBody>
        </p:sp>
      </p:grpSp>
      <p:sp>
        <p:nvSpPr>
          <p:cNvPr id="8" name="TextBox 8">
            <a:extLst>
              <a:ext uri="{FF2B5EF4-FFF2-40B4-BE49-F238E27FC236}">
                <a16:creationId xmlns:a16="http://schemas.microsoft.com/office/drawing/2014/main" id="{F82B3583-9556-204B-5FBF-E95A9BDB141F}"/>
              </a:ext>
            </a:extLst>
          </p:cNvPr>
          <p:cNvSpPr txBox="1"/>
          <p:nvPr/>
        </p:nvSpPr>
        <p:spPr>
          <a:xfrm>
            <a:off x="600980" y="485966"/>
            <a:ext cx="6636619" cy="965264"/>
          </a:xfrm>
          <a:prstGeom prst="rect">
            <a:avLst/>
          </a:prstGeom>
        </p:spPr>
        <p:txBody>
          <a:bodyPr lIns="0" tIns="0" rIns="0" bIns="0" rtlCol="0" anchor="t">
            <a:spAutoFit/>
          </a:bodyPr>
          <a:lstStyle/>
          <a:p>
            <a:pPr>
              <a:lnSpc>
                <a:spcPts val="3746"/>
              </a:lnSpc>
            </a:pPr>
            <a:r>
              <a:rPr lang="en-US" sz="3986" b="1" i="1" dirty="0">
                <a:solidFill>
                  <a:srgbClr val="000000"/>
                </a:solidFill>
                <a:latin typeface="Montserrat 1 Heavy Italics"/>
                <a:ea typeface="Montserrat 1 Heavy Italics"/>
                <a:cs typeface="Montserrat 1 Heavy Italics"/>
                <a:sym typeface="Montserrat 1 Heavy Italics"/>
              </a:rPr>
              <a:t>WHAT’S </a:t>
            </a:r>
            <a:r>
              <a:rPr lang="en-US" sz="3986" b="1" i="1" dirty="0">
                <a:solidFill>
                  <a:schemeClr val="accent6">
                    <a:lumMod val="75000"/>
                  </a:schemeClr>
                </a:solidFill>
                <a:latin typeface="Montserrat ExtraBold" panose="00000900000000000000" pitchFamily="2" charset="0"/>
                <a:ea typeface="Montserrat 1 Heavy Italics"/>
                <a:cs typeface="Montserrat 1 Heavy Italics"/>
                <a:sym typeface="Montserrat 1 Heavy Italics"/>
              </a:rPr>
              <a:t>YOUR</a:t>
            </a:r>
          </a:p>
          <a:p>
            <a:pPr>
              <a:lnSpc>
                <a:spcPts val="3746"/>
              </a:lnSpc>
            </a:pPr>
            <a:r>
              <a:rPr lang="en-US" sz="3986" b="1" i="1" dirty="0">
                <a:solidFill>
                  <a:srgbClr val="D34743"/>
                </a:solidFill>
                <a:latin typeface="Montserrat 1 Heavy Italics"/>
                <a:ea typeface="Montserrat 1 Heavy Italics"/>
                <a:cs typeface="Montserrat 1 Heavy Italics"/>
                <a:sym typeface="Montserrat 1 Heavy Italics"/>
              </a:rPr>
              <a:t>PLASTIC FOOTPRINT?</a:t>
            </a:r>
          </a:p>
        </p:txBody>
      </p:sp>
      <p:sp>
        <p:nvSpPr>
          <p:cNvPr id="9" name="TextBox 9">
            <a:extLst>
              <a:ext uri="{FF2B5EF4-FFF2-40B4-BE49-F238E27FC236}">
                <a16:creationId xmlns:a16="http://schemas.microsoft.com/office/drawing/2014/main" id="{7AD6FB78-A396-0C24-3DC2-3971C7795D5E}"/>
              </a:ext>
            </a:extLst>
          </p:cNvPr>
          <p:cNvSpPr txBox="1"/>
          <p:nvPr/>
        </p:nvSpPr>
        <p:spPr>
          <a:xfrm>
            <a:off x="685793" y="1904436"/>
            <a:ext cx="6044465" cy="615553"/>
          </a:xfrm>
          <a:prstGeom prst="rect">
            <a:avLst/>
          </a:prstGeom>
        </p:spPr>
        <p:txBody>
          <a:bodyPr lIns="0" tIns="0" rIns="0" bIns="0" rtlCol="0" anchor="t">
            <a:spAutoFit/>
          </a:bodyPr>
          <a:lstStyle/>
          <a:p>
            <a:pPr>
              <a:lnSpc>
                <a:spcPts val="2400"/>
              </a:lnSpc>
            </a:pPr>
            <a:r>
              <a:rPr lang="en-US" sz="2400" dirty="0">
                <a:solidFill>
                  <a:srgbClr val="232323"/>
                </a:solidFill>
                <a:latin typeface="Montserrat 1 Bold"/>
                <a:ea typeface="Montserrat 1 Bold"/>
                <a:cs typeface="Montserrat 1 Bold"/>
                <a:sym typeface="Montserrat 1 Bold"/>
              </a:rPr>
              <a:t>Every Individual (on average) is ‘responsible’ for at least 50KG of </a:t>
            </a:r>
            <a:r>
              <a:rPr lang="en-US" sz="2400" b="1" dirty="0">
                <a:solidFill>
                  <a:srgbClr val="232323"/>
                </a:solidFill>
                <a:latin typeface="Montserrat 1 Bold"/>
                <a:ea typeface="Montserrat 1 Bold"/>
                <a:cs typeface="Montserrat 1 Bold"/>
                <a:sym typeface="Montserrat 1 Bold"/>
              </a:rPr>
              <a:t>waste </a:t>
            </a:r>
            <a:r>
              <a:rPr lang="en-US" sz="2400" dirty="0">
                <a:solidFill>
                  <a:srgbClr val="232323"/>
                </a:solidFill>
                <a:latin typeface="Montserrat 1 Bold"/>
                <a:ea typeface="Montserrat 1 Bold"/>
                <a:cs typeface="Montserrat 1 Bold"/>
                <a:sym typeface="Montserrat 1 Bold"/>
              </a:rPr>
              <a:t>plastic per year</a:t>
            </a:r>
            <a:endParaRPr lang="en-US" sz="2400" dirty="0">
              <a:solidFill>
                <a:srgbClr val="232323"/>
              </a:solidFill>
              <a:latin typeface="Montserrat 1 Medium" panose="020B0604020202020204" charset="0"/>
              <a:ea typeface="Montserrat 1"/>
              <a:cs typeface="Montserrat 1 Medium" panose="020B0604020202020204" charset="0"/>
              <a:sym typeface="Montserrat 1"/>
            </a:endParaRPr>
          </a:p>
        </p:txBody>
      </p:sp>
      <p:grpSp>
        <p:nvGrpSpPr>
          <p:cNvPr id="18" name="Gruppo 17">
            <a:extLst>
              <a:ext uri="{FF2B5EF4-FFF2-40B4-BE49-F238E27FC236}">
                <a16:creationId xmlns:a16="http://schemas.microsoft.com/office/drawing/2014/main" id="{58E65BC9-CCD7-CF13-86E8-EEACEFBB1BFE}"/>
              </a:ext>
            </a:extLst>
          </p:cNvPr>
          <p:cNvGrpSpPr/>
          <p:nvPr/>
        </p:nvGrpSpPr>
        <p:grpSpPr>
          <a:xfrm>
            <a:off x="7700960" y="2027569"/>
            <a:ext cx="1834383" cy="1834383"/>
            <a:chOff x="5607735" y="4076246"/>
            <a:chExt cx="2209800" cy="2209800"/>
          </a:xfrm>
        </p:grpSpPr>
        <p:sp>
          <p:nvSpPr>
            <p:cNvPr id="19" name="Esagono orizzontale 18">
              <a:extLst>
                <a:ext uri="{FF2B5EF4-FFF2-40B4-BE49-F238E27FC236}">
                  <a16:creationId xmlns:a16="http://schemas.microsoft.com/office/drawing/2014/main" id="{967E5599-B818-FCBD-9B1A-96461A92D1CC}"/>
                </a:ext>
              </a:extLst>
            </p:cNvPr>
            <p:cNvSpPr/>
            <p:nvPr/>
          </p:nvSpPr>
          <p:spPr>
            <a:xfrm rot="1938155">
              <a:off x="5961573" y="4528559"/>
              <a:ext cx="1502126" cy="130517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p>
          </p:txBody>
        </p:sp>
        <p:pic>
          <p:nvPicPr>
            <p:cNvPr id="20" name="Immagine 19">
              <a:extLst>
                <a:ext uri="{FF2B5EF4-FFF2-40B4-BE49-F238E27FC236}">
                  <a16:creationId xmlns:a16="http://schemas.microsoft.com/office/drawing/2014/main" id="{F6ADE425-4A09-1336-E53D-2CB54375D6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35" y="4076246"/>
              <a:ext cx="2209800" cy="2209800"/>
            </a:xfrm>
            <a:prstGeom prst="rect">
              <a:avLst/>
            </a:prstGeom>
          </p:spPr>
        </p:pic>
      </p:grpSp>
      <p:sp>
        <p:nvSpPr>
          <p:cNvPr id="15" name="TextBox 9">
            <a:extLst>
              <a:ext uri="{FF2B5EF4-FFF2-40B4-BE49-F238E27FC236}">
                <a16:creationId xmlns:a16="http://schemas.microsoft.com/office/drawing/2014/main" id="{42254AB0-71A2-2587-0341-842E73B49F64}"/>
              </a:ext>
            </a:extLst>
          </p:cNvPr>
          <p:cNvSpPr txBox="1"/>
          <p:nvPr/>
        </p:nvSpPr>
        <p:spPr>
          <a:xfrm>
            <a:off x="685792" y="2726116"/>
            <a:ext cx="6044465" cy="619850"/>
          </a:xfrm>
          <a:prstGeom prst="rect">
            <a:avLst/>
          </a:prstGeom>
        </p:spPr>
        <p:txBody>
          <a:bodyPr lIns="0" tIns="0" rIns="0" bIns="0" rtlCol="0" anchor="t">
            <a:spAutoFit/>
          </a:bodyPr>
          <a:lstStyle/>
          <a:p>
            <a:pPr>
              <a:lnSpc>
                <a:spcPts val="2400"/>
              </a:lnSpc>
            </a:pPr>
            <a:r>
              <a:rPr lang="en-US" sz="2400" dirty="0">
                <a:solidFill>
                  <a:srgbClr val="232323"/>
                </a:solidFill>
                <a:latin typeface="Montserrat 1 Bold"/>
                <a:ea typeface="Montserrat 1 Bold"/>
                <a:cs typeface="Montserrat 1 Bold"/>
                <a:sym typeface="Montserrat 1 Bold"/>
              </a:rPr>
              <a:t>That’s </a:t>
            </a:r>
            <a:r>
              <a:rPr lang="en-US" sz="2400" b="1" dirty="0">
                <a:solidFill>
                  <a:srgbClr val="232323"/>
                </a:solidFill>
                <a:latin typeface="Montserrat 1 Bold"/>
                <a:ea typeface="Montserrat 1 Bold"/>
                <a:cs typeface="Montserrat 1 Bold"/>
                <a:sym typeface="Montserrat 1 Bold"/>
              </a:rPr>
              <a:t>1KG per week </a:t>
            </a:r>
            <a:r>
              <a:rPr lang="en-US" sz="2400" dirty="0">
                <a:solidFill>
                  <a:srgbClr val="232323"/>
                </a:solidFill>
                <a:latin typeface="Montserrat 1 Bold"/>
                <a:ea typeface="Montserrat 1 Bold"/>
                <a:cs typeface="Montserrat 1 Bold"/>
                <a:sym typeface="Montserrat 1 Bold"/>
              </a:rPr>
              <a:t>or more for every adult and child</a:t>
            </a:r>
            <a:endParaRPr lang="en-US" sz="2400" dirty="0">
              <a:solidFill>
                <a:srgbClr val="232323"/>
              </a:solidFill>
              <a:latin typeface="Montserrat 1 Medium" panose="020B0604020202020204" charset="0"/>
              <a:ea typeface="Montserrat 1"/>
              <a:cs typeface="Montserrat 1 Medium" panose="020B0604020202020204" charset="0"/>
              <a:sym typeface="Montserrat 1"/>
            </a:endParaRPr>
          </a:p>
        </p:txBody>
      </p:sp>
      <p:sp>
        <p:nvSpPr>
          <p:cNvPr id="16" name="TextBox 9">
            <a:extLst>
              <a:ext uri="{FF2B5EF4-FFF2-40B4-BE49-F238E27FC236}">
                <a16:creationId xmlns:a16="http://schemas.microsoft.com/office/drawing/2014/main" id="{3D87C2AE-3D19-4A51-395E-EB1CE13348B4}"/>
              </a:ext>
            </a:extLst>
          </p:cNvPr>
          <p:cNvSpPr txBox="1"/>
          <p:nvPr/>
        </p:nvSpPr>
        <p:spPr>
          <a:xfrm>
            <a:off x="685791" y="3525485"/>
            <a:ext cx="6044465" cy="927626"/>
          </a:xfrm>
          <a:prstGeom prst="rect">
            <a:avLst/>
          </a:prstGeom>
        </p:spPr>
        <p:txBody>
          <a:bodyPr lIns="0" tIns="0" rIns="0" bIns="0" rtlCol="0" anchor="t">
            <a:spAutoFit/>
          </a:bodyPr>
          <a:lstStyle/>
          <a:p>
            <a:pPr>
              <a:lnSpc>
                <a:spcPts val="2400"/>
              </a:lnSpc>
            </a:pPr>
            <a:r>
              <a:rPr lang="en-US" sz="2400" dirty="0">
                <a:solidFill>
                  <a:srgbClr val="232323"/>
                </a:solidFill>
                <a:latin typeface="Montserrat 1 Bold"/>
                <a:ea typeface="Montserrat 1 Bold"/>
                <a:cs typeface="Montserrat 1 Bold"/>
                <a:sym typeface="Montserrat 1 Bold"/>
              </a:rPr>
              <a:t>This is just the plastic you ‘throw away’ – look around you and see how much plastic you ‘keep’ – greatly increasing your plastic footprint</a:t>
            </a:r>
            <a:endParaRPr lang="en-US" sz="2400" dirty="0">
              <a:solidFill>
                <a:srgbClr val="232323"/>
              </a:solidFill>
              <a:latin typeface="Montserrat 1 Medium" panose="020B0604020202020204" charset="0"/>
              <a:ea typeface="Montserrat 1"/>
              <a:cs typeface="Montserrat 1 Medium" panose="020B0604020202020204" charset="0"/>
              <a:sym typeface="Montserrat 1"/>
            </a:endParaRPr>
          </a:p>
        </p:txBody>
      </p:sp>
      <p:sp>
        <p:nvSpPr>
          <p:cNvPr id="17" name="TextBox 9">
            <a:extLst>
              <a:ext uri="{FF2B5EF4-FFF2-40B4-BE49-F238E27FC236}">
                <a16:creationId xmlns:a16="http://schemas.microsoft.com/office/drawing/2014/main" id="{2036679F-DE21-AA71-7A1B-4FF92A400619}"/>
              </a:ext>
            </a:extLst>
          </p:cNvPr>
          <p:cNvSpPr txBox="1"/>
          <p:nvPr/>
        </p:nvSpPr>
        <p:spPr>
          <a:xfrm>
            <a:off x="685791" y="4727929"/>
            <a:ext cx="6044465" cy="1235403"/>
          </a:xfrm>
          <a:prstGeom prst="rect">
            <a:avLst/>
          </a:prstGeom>
        </p:spPr>
        <p:txBody>
          <a:bodyPr lIns="0" tIns="0" rIns="0" bIns="0" rtlCol="0" anchor="t">
            <a:spAutoFit/>
          </a:bodyPr>
          <a:lstStyle/>
          <a:p>
            <a:pPr>
              <a:lnSpc>
                <a:spcPts val="2400"/>
              </a:lnSpc>
            </a:pPr>
            <a:r>
              <a:rPr lang="en-US" sz="2400" dirty="0">
                <a:solidFill>
                  <a:srgbClr val="232323"/>
                </a:solidFill>
                <a:latin typeface="Montserrat 1 Bold"/>
                <a:ea typeface="Montserrat 1 Bold"/>
                <a:cs typeface="Montserrat 1 Bold"/>
                <a:sym typeface="Montserrat 1 Bold"/>
              </a:rPr>
              <a:t>Remember, this dates back to around 1960 – </a:t>
            </a:r>
            <a:r>
              <a:rPr lang="en-US" sz="2400" i="1" dirty="0">
                <a:solidFill>
                  <a:srgbClr val="232323"/>
                </a:solidFill>
                <a:latin typeface="Montserrat 1 Bold"/>
                <a:ea typeface="Montserrat 1 Bold"/>
                <a:cs typeface="Montserrat 1 Bold"/>
                <a:sym typeface="Montserrat 1 Bold"/>
              </a:rPr>
              <a:t>how much plastic waste have you been responsible for </a:t>
            </a:r>
            <a:r>
              <a:rPr lang="en-US" sz="2400" dirty="0">
                <a:solidFill>
                  <a:srgbClr val="232323"/>
                </a:solidFill>
                <a:latin typeface="Montserrat 1 Bold"/>
                <a:ea typeface="Montserrat 1 Bold"/>
                <a:cs typeface="Montserrat 1 Bold"/>
                <a:sym typeface="Montserrat 1 Bold"/>
              </a:rPr>
              <a:t>since then? If you are 40 years of age its </a:t>
            </a:r>
            <a:r>
              <a:rPr lang="en-US" sz="2400" b="1" dirty="0">
                <a:solidFill>
                  <a:srgbClr val="232323"/>
                </a:solidFill>
                <a:latin typeface="Montserrat 1 Bold"/>
                <a:ea typeface="Montserrat 1 Bold"/>
                <a:cs typeface="Montserrat 1 Bold"/>
                <a:sym typeface="Montserrat 1 Bold"/>
              </a:rPr>
              <a:t>2000KG</a:t>
            </a:r>
            <a:r>
              <a:rPr lang="en-US" sz="2400" dirty="0">
                <a:solidFill>
                  <a:srgbClr val="232323"/>
                </a:solidFill>
                <a:latin typeface="Montserrat 1 Bold"/>
                <a:ea typeface="Montserrat 1 Bold"/>
                <a:cs typeface="Montserrat 1 Bold"/>
                <a:sym typeface="Montserrat 1 Bold"/>
              </a:rPr>
              <a:t>!</a:t>
            </a:r>
            <a:endParaRPr lang="en-US" sz="2400" dirty="0">
              <a:solidFill>
                <a:srgbClr val="232323"/>
              </a:solidFill>
              <a:latin typeface="Montserrat 1 Medium" panose="020B0604020202020204" charset="0"/>
              <a:ea typeface="Montserrat 1"/>
              <a:cs typeface="Montserrat 1 Medium" panose="020B0604020202020204" charset="0"/>
              <a:sym typeface="Montserrat 1"/>
            </a:endParaRPr>
          </a:p>
        </p:txBody>
      </p:sp>
    </p:spTree>
    <p:extLst>
      <p:ext uri="{BB962C8B-B14F-4D97-AF65-F5344CB8AC3E}">
        <p14:creationId xmlns:p14="http://schemas.microsoft.com/office/powerpoint/2010/main" val="21836274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it-IT" sz="1200"/>
          </a:p>
        </p:txBody>
      </p:sp>
      <p:grpSp>
        <p:nvGrpSpPr>
          <p:cNvPr id="3" name="Group 3"/>
          <p:cNvGrpSpPr/>
          <p:nvPr/>
        </p:nvGrpSpPr>
        <p:grpSpPr>
          <a:xfrm>
            <a:off x="-302202" y="767567"/>
            <a:ext cx="7084454" cy="422203"/>
            <a:chOff x="0" y="0"/>
            <a:chExt cx="4566381" cy="272136"/>
          </a:xfrm>
        </p:grpSpPr>
        <p:sp>
          <p:nvSpPr>
            <p:cNvPr id="4" name="Freeform 4"/>
            <p:cNvSpPr/>
            <p:nvPr/>
          </p:nvSpPr>
          <p:spPr>
            <a:xfrm>
              <a:off x="0" y="0"/>
              <a:ext cx="4566381" cy="272136"/>
            </a:xfrm>
            <a:custGeom>
              <a:avLst/>
              <a:gdLst/>
              <a:ahLst/>
              <a:cxnLst/>
              <a:rect l="l" t="t" r="r" b="b"/>
              <a:pathLst>
                <a:path w="4566381" h="272136">
                  <a:moveTo>
                    <a:pt x="37155" y="0"/>
                  </a:moveTo>
                  <a:lnTo>
                    <a:pt x="4529225" y="0"/>
                  </a:lnTo>
                  <a:cubicBezTo>
                    <a:pt x="4549746" y="0"/>
                    <a:pt x="4566381" y="16635"/>
                    <a:pt x="4566381" y="37155"/>
                  </a:cubicBezTo>
                  <a:lnTo>
                    <a:pt x="4566381" y="234981"/>
                  </a:lnTo>
                  <a:cubicBezTo>
                    <a:pt x="4566381" y="244835"/>
                    <a:pt x="4562466" y="254286"/>
                    <a:pt x="4555498" y="261254"/>
                  </a:cubicBezTo>
                  <a:cubicBezTo>
                    <a:pt x="4548531" y="268222"/>
                    <a:pt x="4539080" y="272136"/>
                    <a:pt x="4529225" y="272136"/>
                  </a:cubicBezTo>
                  <a:lnTo>
                    <a:pt x="37155" y="272136"/>
                  </a:lnTo>
                  <a:cubicBezTo>
                    <a:pt x="27301" y="272136"/>
                    <a:pt x="17851" y="268222"/>
                    <a:pt x="10883" y="261254"/>
                  </a:cubicBezTo>
                  <a:cubicBezTo>
                    <a:pt x="3915" y="254286"/>
                    <a:pt x="0" y="244835"/>
                    <a:pt x="0" y="234981"/>
                  </a:cubicBezTo>
                  <a:lnTo>
                    <a:pt x="0" y="37155"/>
                  </a:lnTo>
                  <a:cubicBezTo>
                    <a:pt x="0" y="27301"/>
                    <a:pt x="3915" y="17851"/>
                    <a:pt x="10883" y="10883"/>
                  </a:cubicBezTo>
                  <a:cubicBezTo>
                    <a:pt x="17851" y="3915"/>
                    <a:pt x="27301" y="0"/>
                    <a:pt x="37155" y="0"/>
                  </a:cubicBezTo>
                  <a:close/>
                </a:path>
              </a:pathLst>
            </a:custGeom>
            <a:gradFill rotWithShape="1">
              <a:gsLst>
                <a:gs pos="0">
                  <a:srgbClr val="D34743">
                    <a:alpha val="100000"/>
                  </a:srgbClr>
                </a:gs>
                <a:gs pos="100000">
                  <a:srgbClr val="8C52FF">
                    <a:alpha val="100000"/>
                  </a:srgbClr>
                </a:gs>
              </a:gsLst>
              <a:lin ang="0"/>
            </a:gradFill>
          </p:spPr>
          <p:txBody>
            <a:bodyPr/>
            <a:lstStyle/>
            <a:p>
              <a:endParaRPr lang="it-IT" sz="1200"/>
            </a:p>
          </p:txBody>
        </p:sp>
        <p:sp>
          <p:nvSpPr>
            <p:cNvPr id="5" name="TextBox 5"/>
            <p:cNvSpPr txBox="1"/>
            <p:nvPr/>
          </p:nvSpPr>
          <p:spPr>
            <a:xfrm>
              <a:off x="0" y="-38100"/>
              <a:ext cx="4566381" cy="310236"/>
            </a:xfrm>
            <a:prstGeom prst="rect">
              <a:avLst/>
            </a:prstGeom>
          </p:spPr>
          <p:txBody>
            <a:bodyPr lIns="33867" tIns="33867" rIns="33867" bIns="33867" rtlCol="0" anchor="ctr"/>
            <a:lstStyle/>
            <a:p>
              <a:pPr algn="ctr">
                <a:lnSpc>
                  <a:spcPts val="1400"/>
                </a:lnSpc>
              </a:pPr>
              <a:endParaRPr sz="1200"/>
            </a:p>
          </p:txBody>
        </p:sp>
      </p:grpSp>
      <p:sp>
        <p:nvSpPr>
          <p:cNvPr id="6" name="Freeform 6"/>
          <p:cNvSpPr/>
          <p:nvPr/>
        </p:nvSpPr>
        <p:spPr>
          <a:xfrm>
            <a:off x="6096000" y="1189770"/>
            <a:ext cx="5917528" cy="3592978"/>
          </a:xfrm>
          <a:custGeom>
            <a:avLst/>
            <a:gdLst/>
            <a:ahLst/>
            <a:cxnLst/>
            <a:rect l="l" t="t" r="r" b="b"/>
            <a:pathLst>
              <a:path w="8876292" h="5389467">
                <a:moveTo>
                  <a:pt x="0" y="0"/>
                </a:moveTo>
                <a:lnTo>
                  <a:pt x="8876292" y="0"/>
                </a:lnTo>
                <a:lnTo>
                  <a:pt x="8876292" y="5389468"/>
                </a:lnTo>
                <a:lnTo>
                  <a:pt x="0" y="5389468"/>
                </a:lnTo>
                <a:lnTo>
                  <a:pt x="0" y="0"/>
                </a:lnTo>
                <a:close/>
              </a:path>
            </a:pathLst>
          </a:custGeom>
          <a:blipFill>
            <a:blip r:embed="rId4"/>
            <a:stretch>
              <a:fillRect l="-21311" t="-41590" r="-26304" b="-28593"/>
            </a:stretch>
          </a:blipFill>
        </p:spPr>
        <p:txBody>
          <a:bodyPr/>
          <a:lstStyle/>
          <a:p>
            <a:endParaRPr lang="it-IT" sz="1200"/>
          </a:p>
        </p:txBody>
      </p:sp>
      <p:grpSp>
        <p:nvGrpSpPr>
          <p:cNvPr id="8" name="Group 8"/>
          <p:cNvGrpSpPr/>
          <p:nvPr/>
        </p:nvGrpSpPr>
        <p:grpSpPr>
          <a:xfrm>
            <a:off x="328302" y="2399150"/>
            <a:ext cx="3816639" cy="31750"/>
            <a:chOff x="0" y="0"/>
            <a:chExt cx="1706351" cy="14195"/>
          </a:xfrm>
        </p:grpSpPr>
        <p:sp>
          <p:nvSpPr>
            <p:cNvPr id="9" name="Freeform 9"/>
            <p:cNvSpPr/>
            <p:nvPr/>
          </p:nvSpPr>
          <p:spPr>
            <a:xfrm>
              <a:off x="0" y="0"/>
              <a:ext cx="1706350" cy="14195"/>
            </a:xfrm>
            <a:custGeom>
              <a:avLst/>
              <a:gdLst/>
              <a:ahLst/>
              <a:cxnLst/>
              <a:rect l="l" t="t" r="r" b="b"/>
              <a:pathLst>
                <a:path w="1706350" h="14195">
                  <a:moveTo>
                    <a:pt x="0" y="0"/>
                  </a:moveTo>
                  <a:lnTo>
                    <a:pt x="1706350" y="0"/>
                  </a:lnTo>
                  <a:lnTo>
                    <a:pt x="1706350" y="14195"/>
                  </a:lnTo>
                  <a:lnTo>
                    <a:pt x="0" y="14195"/>
                  </a:lnTo>
                  <a:close/>
                </a:path>
              </a:pathLst>
            </a:custGeom>
            <a:gradFill rotWithShape="1">
              <a:gsLst>
                <a:gs pos="0">
                  <a:srgbClr val="D34743">
                    <a:alpha val="100000"/>
                  </a:srgbClr>
                </a:gs>
                <a:gs pos="100000">
                  <a:srgbClr val="8C52FF">
                    <a:alpha val="100000"/>
                  </a:srgbClr>
                </a:gs>
              </a:gsLst>
              <a:lin ang="0"/>
            </a:gradFill>
          </p:spPr>
          <p:txBody>
            <a:bodyPr/>
            <a:lstStyle/>
            <a:p>
              <a:endParaRPr lang="it-IT" sz="1200"/>
            </a:p>
          </p:txBody>
        </p:sp>
        <p:sp>
          <p:nvSpPr>
            <p:cNvPr id="10" name="TextBox 10"/>
            <p:cNvSpPr txBox="1"/>
            <p:nvPr/>
          </p:nvSpPr>
          <p:spPr>
            <a:xfrm>
              <a:off x="0" y="-38100"/>
              <a:ext cx="1706351" cy="52295"/>
            </a:xfrm>
            <a:prstGeom prst="rect">
              <a:avLst/>
            </a:prstGeom>
          </p:spPr>
          <p:txBody>
            <a:bodyPr lIns="33867" tIns="33867" rIns="33867" bIns="33867" rtlCol="0" anchor="ctr"/>
            <a:lstStyle/>
            <a:p>
              <a:pPr algn="ctr">
                <a:lnSpc>
                  <a:spcPts val="1400"/>
                </a:lnSpc>
              </a:pPr>
              <a:endParaRPr sz="1200"/>
            </a:p>
          </p:txBody>
        </p:sp>
      </p:grpSp>
      <p:grpSp>
        <p:nvGrpSpPr>
          <p:cNvPr id="11" name="Group 11"/>
          <p:cNvGrpSpPr/>
          <p:nvPr/>
        </p:nvGrpSpPr>
        <p:grpSpPr>
          <a:xfrm>
            <a:off x="-302202" y="3633746"/>
            <a:ext cx="5077402" cy="422203"/>
            <a:chOff x="0" y="0"/>
            <a:chExt cx="2607054" cy="272136"/>
          </a:xfrm>
        </p:grpSpPr>
        <p:sp>
          <p:nvSpPr>
            <p:cNvPr id="12" name="Freeform 12"/>
            <p:cNvSpPr/>
            <p:nvPr/>
          </p:nvSpPr>
          <p:spPr>
            <a:xfrm>
              <a:off x="0" y="0"/>
              <a:ext cx="2607054" cy="272136"/>
            </a:xfrm>
            <a:custGeom>
              <a:avLst/>
              <a:gdLst/>
              <a:ahLst/>
              <a:cxnLst/>
              <a:rect l="l" t="t" r="r" b="b"/>
              <a:pathLst>
                <a:path w="2607054" h="272136">
                  <a:moveTo>
                    <a:pt x="65079" y="0"/>
                  </a:moveTo>
                  <a:lnTo>
                    <a:pt x="2541974" y="0"/>
                  </a:lnTo>
                  <a:cubicBezTo>
                    <a:pt x="2577917" y="0"/>
                    <a:pt x="2607054" y="29137"/>
                    <a:pt x="2607054" y="65079"/>
                  </a:cubicBezTo>
                  <a:lnTo>
                    <a:pt x="2607054" y="207057"/>
                  </a:lnTo>
                  <a:cubicBezTo>
                    <a:pt x="2607054" y="224317"/>
                    <a:pt x="2600197" y="240870"/>
                    <a:pt x="2587993" y="253075"/>
                  </a:cubicBezTo>
                  <a:cubicBezTo>
                    <a:pt x="2575788" y="265280"/>
                    <a:pt x="2559235" y="272136"/>
                    <a:pt x="2541974" y="272136"/>
                  </a:cubicBezTo>
                  <a:lnTo>
                    <a:pt x="65079" y="272136"/>
                  </a:lnTo>
                  <a:cubicBezTo>
                    <a:pt x="47819" y="272136"/>
                    <a:pt x="31266" y="265280"/>
                    <a:pt x="19061" y="253075"/>
                  </a:cubicBezTo>
                  <a:cubicBezTo>
                    <a:pt x="6857" y="240870"/>
                    <a:pt x="0" y="224317"/>
                    <a:pt x="0" y="207057"/>
                  </a:cubicBezTo>
                  <a:lnTo>
                    <a:pt x="0" y="65079"/>
                  </a:lnTo>
                  <a:cubicBezTo>
                    <a:pt x="0" y="47819"/>
                    <a:pt x="6857" y="31266"/>
                    <a:pt x="19061" y="19061"/>
                  </a:cubicBezTo>
                  <a:cubicBezTo>
                    <a:pt x="31266" y="6857"/>
                    <a:pt x="47819" y="0"/>
                    <a:pt x="65079" y="0"/>
                  </a:cubicBezTo>
                  <a:close/>
                </a:path>
              </a:pathLst>
            </a:custGeom>
            <a:gradFill rotWithShape="1">
              <a:gsLst>
                <a:gs pos="0">
                  <a:srgbClr val="D34743">
                    <a:alpha val="100000"/>
                  </a:srgbClr>
                </a:gs>
                <a:gs pos="100000">
                  <a:srgbClr val="8C52FF">
                    <a:alpha val="100000"/>
                  </a:srgbClr>
                </a:gs>
              </a:gsLst>
              <a:lin ang="0"/>
            </a:gradFill>
          </p:spPr>
          <p:txBody>
            <a:bodyPr/>
            <a:lstStyle/>
            <a:p>
              <a:endParaRPr lang="it-IT" sz="1200"/>
            </a:p>
          </p:txBody>
        </p:sp>
        <p:sp>
          <p:nvSpPr>
            <p:cNvPr id="13" name="TextBox 13"/>
            <p:cNvSpPr txBox="1"/>
            <p:nvPr/>
          </p:nvSpPr>
          <p:spPr>
            <a:xfrm>
              <a:off x="0" y="-38100"/>
              <a:ext cx="2607054" cy="310236"/>
            </a:xfrm>
            <a:prstGeom prst="rect">
              <a:avLst/>
            </a:prstGeom>
          </p:spPr>
          <p:txBody>
            <a:bodyPr lIns="33867" tIns="33867" rIns="33867" bIns="33867" rtlCol="0" anchor="ctr"/>
            <a:lstStyle/>
            <a:p>
              <a:pPr algn="ctr">
                <a:lnSpc>
                  <a:spcPts val="1400"/>
                </a:lnSpc>
              </a:pPr>
              <a:endParaRPr sz="1200"/>
            </a:p>
          </p:txBody>
        </p:sp>
      </p:grpSp>
      <p:grpSp>
        <p:nvGrpSpPr>
          <p:cNvPr id="14" name="Group 14"/>
          <p:cNvGrpSpPr/>
          <p:nvPr/>
        </p:nvGrpSpPr>
        <p:grpSpPr>
          <a:xfrm>
            <a:off x="328302" y="5233178"/>
            <a:ext cx="3816639" cy="31750"/>
            <a:chOff x="0" y="0"/>
            <a:chExt cx="1706351" cy="14195"/>
          </a:xfrm>
        </p:grpSpPr>
        <p:sp>
          <p:nvSpPr>
            <p:cNvPr id="15" name="Freeform 15"/>
            <p:cNvSpPr/>
            <p:nvPr/>
          </p:nvSpPr>
          <p:spPr>
            <a:xfrm>
              <a:off x="0" y="0"/>
              <a:ext cx="1706350" cy="14195"/>
            </a:xfrm>
            <a:custGeom>
              <a:avLst/>
              <a:gdLst/>
              <a:ahLst/>
              <a:cxnLst/>
              <a:rect l="l" t="t" r="r" b="b"/>
              <a:pathLst>
                <a:path w="1706350" h="14195">
                  <a:moveTo>
                    <a:pt x="0" y="0"/>
                  </a:moveTo>
                  <a:lnTo>
                    <a:pt x="1706350" y="0"/>
                  </a:lnTo>
                  <a:lnTo>
                    <a:pt x="1706350" y="14195"/>
                  </a:lnTo>
                  <a:lnTo>
                    <a:pt x="0" y="14195"/>
                  </a:lnTo>
                  <a:close/>
                </a:path>
              </a:pathLst>
            </a:custGeom>
            <a:gradFill rotWithShape="1">
              <a:gsLst>
                <a:gs pos="0">
                  <a:srgbClr val="D34743">
                    <a:alpha val="100000"/>
                  </a:srgbClr>
                </a:gs>
                <a:gs pos="100000">
                  <a:srgbClr val="8C52FF">
                    <a:alpha val="100000"/>
                  </a:srgbClr>
                </a:gs>
              </a:gsLst>
              <a:lin ang="0"/>
            </a:gradFill>
          </p:spPr>
          <p:txBody>
            <a:bodyPr/>
            <a:lstStyle/>
            <a:p>
              <a:endParaRPr lang="it-IT" sz="1200"/>
            </a:p>
          </p:txBody>
        </p:sp>
        <p:sp>
          <p:nvSpPr>
            <p:cNvPr id="16" name="TextBox 16"/>
            <p:cNvSpPr txBox="1"/>
            <p:nvPr/>
          </p:nvSpPr>
          <p:spPr>
            <a:xfrm>
              <a:off x="0" y="-38100"/>
              <a:ext cx="1706351" cy="52295"/>
            </a:xfrm>
            <a:prstGeom prst="rect">
              <a:avLst/>
            </a:prstGeom>
          </p:spPr>
          <p:txBody>
            <a:bodyPr lIns="33867" tIns="33867" rIns="33867" bIns="33867" rtlCol="0" anchor="ctr"/>
            <a:lstStyle/>
            <a:p>
              <a:pPr algn="ctr">
                <a:lnSpc>
                  <a:spcPts val="1400"/>
                </a:lnSpc>
              </a:pPr>
              <a:endParaRPr sz="1200"/>
            </a:p>
          </p:txBody>
        </p:sp>
      </p:grpSp>
      <p:sp>
        <p:nvSpPr>
          <p:cNvPr id="17" name="TextBox 17"/>
          <p:cNvSpPr txBox="1"/>
          <p:nvPr/>
        </p:nvSpPr>
        <p:spPr>
          <a:xfrm>
            <a:off x="328302" y="879726"/>
            <a:ext cx="5767698" cy="249492"/>
          </a:xfrm>
          <a:prstGeom prst="rect">
            <a:avLst/>
          </a:prstGeom>
        </p:spPr>
        <p:txBody>
          <a:bodyPr wrap="square" lIns="0" tIns="0" rIns="0" bIns="0" rtlCol="0" anchor="t">
            <a:spAutoFit/>
          </a:bodyPr>
          <a:lstStyle/>
          <a:p>
            <a:pPr>
              <a:lnSpc>
                <a:spcPts val="1853"/>
              </a:lnSpc>
            </a:pPr>
            <a:r>
              <a:rPr lang="en-US" sz="1971" b="1" i="1" dirty="0">
                <a:solidFill>
                  <a:srgbClr val="FFFFFF"/>
                </a:solidFill>
                <a:latin typeface="Montserrat 1 Heavy Italics"/>
                <a:ea typeface="Montserrat 1 Heavy Italics"/>
                <a:cs typeface="Montserrat 1 Heavy Italics"/>
                <a:sym typeface="Montserrat 1 Heavy Italics"/>
              </a:rPr>
              <a:t>HOW TO OBTAIN CSR25 PLASTIC CREDITS - 1 </a:t>
            </a:r>
          </a:p>
        </p:txBody>
      </p:sp>
      <p:sp>
        <p:nvSpPr>
          <p:cNvPr id="18" name="TextBox 18"/>
          <p:cNvSpPr txBox="1"/>
          <p:nvPr/>
        </p:nvSpPr>
        <p:spPr>
          <a:xfrm>
            <a:off x="328302" y="1572891"/>
            <a:ext cx="6021698" cy="615553"/>
          </a:xfrm>
          <a:prstGeom prst="rect">
            <a:avLst/>
          </a:prstGeom>
        </p:spPr>
        <p:txBody>
          <a:bodyPr wrap="square" lIns="0" tIns="0" rIns="0" bIns="0" rtlCol="0" anchor="t">
            <a:spAutoFit/>
          </a:bodyPr>
          <a:lstStyle/>
          <a:p>
            <a:pPr>
              <a:lnSpc>
                <a:spcPts val="2400"/>
              </a:lnSpc>
            </a:pPr>
            <a:r>
              <a:rPr lang="en-US" sz="2000" dirty="0">
                <a:solidFill>
                  <a:srgbClr val="232323"/>
                </a:solidFill>
                <a:latin typeface="Montserrat 1 Bold"/>
                <a:ea typeface="Montserrat 1 Bold"/>
                <a:cs typeface="Montserrat 1 Bold"/>
                <a:sym typeface="Montserrat 1 Bold"/>
              </a:rPr>
              <a:t>From the </a:t>
            </a:r>
            <a:r>
              <a:rPr lang="en-US" sz="2000" b="1" dirty="0">
                <a:solidFill>
                  <a:srgbClr val="232323"/>
                </a:solidFill>
                <a:latin typeface="Montserrat 1 Bold"/>
                <a:ea typeface="Montserrat 1 Bold"/>
                <a:cs typeface="Montserrat 1 Bold"/>
                <a:sym typeface="Montserrat 1 Bold"/>
              </a:rPr>
              <a:t>AMPLIVO NETWORK </a:t>
            </a:r>
            <a:r>
              <a:rPr lang="en-US" sz="2000" dirty="0">
                <a:solidFill>
                  <a:srgbClr val="232323"/>
                </a:solidFill>
                <a:latin typeface="Montserrat 1 Bold"/>
                <a:ea typeface="Montserrat 1 Bold"/>
                <a:cs typeface="Montserrat 1 Bold"/>
                <a:sym typeface="Montserrat 1 Bold"/>
              </a:rPr>
              <a:t>through</a:t>
            </a:r>
            <a:r>
              <a:rPr lang="en-US" sz="2000" b="1" dirty="0">
                <a:solidFill>
                  <a:srgbClr val="232323"/>
                </a:solidFill>
                <a:latin typeface="Montserrat 1 Bold"/>
                <a:ea typeface="Montserrat 1 Bold"/>
                <a:cs typeface="Montserrat 1 Bold"/>
                <a:sym typeface="Montserrat 1 Bold"/>
              </a:rPr>
              <a:t> Plastic Neutrality Packages (PNP) </a:t>
            </a:r>
            <a:r>
              <a:rPr lang="en-US" sz="2000" dirty="0">
                <a:solidFill>
                  <a:srgbClr val="232323"/>
                </a:solidFill>
                <a:latin typeface="Montserrat 1 Medium" panose="020B0604020202020204" charset="0"/>
                <a:ea typeface="Montserrat 1"/>
                <a:cs typeface="Montserrat 1 Medium" panose="020B0604020202020204" charset="0"/>
                <a:sym typeface="Montserrat 1"/>
              </a:rPr>
              <a:t>“Plastic waste removal service”</a:t>
            </a:r>
          </a:p>
        </p:txBody>
      </p:sp>
      <p:sp>
        <p:nvSpPr>
          <p:cNvPr id="19" name="TextBox 19"/>
          <p:cNvSpPr txBox="1"/>
          <p:nvPr/>
        </p:nvSpPr>
        <p:spPr>
          <a:xfrm>
            <a:off x="328302" y="2632314"/>
            <a:ext cx="5917528" cy="307777"/>
          </a:xfrm>
          <a:prstGeom prst="rect">
            <a:avLst/>
          </a:prstGeom>
        </p:spPr>
        <p:txBody>
          <a:bodyPr wrap="square" lIns="0" tIns="0" rIns="0" bIns="0" rtlCol="0" anchor="t">
            <a:spAutoFit/>
          </a:bodyPr>
          <a:lstStyle/>
          <a:p>
            <a:pPr>
              <a:lnSpc>
                <a:spcPts val="2400"/>
              </a:lnSpc>
            </a:pPr>
            <a:r>
              <a:rPr lang="en-US" sz="2000" dirty="0">
                <a:solidFill>
                  <a:srgbClr val="232323"/>
                </a:solidFill>
                <a:latin typeface="Montserrat 1 Medium" panose="020B0604020202020204" charset="0"/>
                <a:ea typeface="Montserrat 1"/>
                <a:cs typeface="Montserrat 1 Medium" panose="020B0604020202020204" charset="0"/>
                <a:sym typeface="Montserrat 1"/>
              </a:rPr>
              <a:t>(Always at a </a:t>
            </a:r>
            <a:r>
              <a:rPr lang="en-US" sz="2000" b="1" dirty="0">
                <a:solidFill>
                  <a:srgbClr val="232323"/>
                </a:solidFill>
                <a:latin typeface="Montserrat 1 Bold"/>
                <a:ea typeface="Montserrat 1 Bold"/>
                <a:cs typeface="Montserrat 1 Bold"/>
                <a:sym typeface="Montserrat 1 Bold"/>
              </a:rPr>
              <a:t>lower </a:t>
            </a:r>
            <a:r>
              <a:rPr lang="en-US" sz="2000" dirty="0">
                <a:solidFill>
                  <a:srgbClr val="232323"/>
                </a:solidFill>
                <a:latin typeface="Montserrat 1 Medium" panose="020B0604020202020204" charset="0"/>
                <a:ea typeface="Montserrat 1 Bold"/>
                <a:cs typeface="Montserrat 1 Medium" panose="020B0604020202020204" charset="0"/>
                <a:sym typeface="Montserrat 1 Bold"/>
              </a:rPr>
              <a:t>price </a:t>
            </a:r>
            <a:r>
              <a:rPr lang="en-US" sz="2000" dirty="0">
                <a:solidFill>
                  <a:srgbClr val="232323"/>
                </a:solidFill>
                <a:latin typeface="Montserrat 1 Medium" panose="020B0604020202020204" charset="0"/>
                <a:ea typeface="Montserrat 1"/>
                <a:cs typeface="Montserrat 1 Medium" panose="020B0604020202020204" charset="0"/>
                <a:sym typeface="Montserrat 1"/>
              </a:rPr>
              <a:t>than the open market)</a:t>
            </a:r>
          </a:p>
        </p:txBody>
      </p:sp>
      <p:sp>
        <p:nvSpPr>
          <p:cNvPr id="20" name="TextBox 20"/>
          <p:cNvSpPr txBox="1"/>
          <p:nvPr/>
        </p:nvSpPr>
        <p:spPr>
          <a:xfrm>
            <a:off x="328302" y="3745904"/>
            <a:ext cx="5407693" cy="249492"/>
          </a:xfrm>
          <a:prstGeom prst="rect">
            <a:avLst/>
          </a:prstGeom>
        </p:spPr>
        <p:txBody>
          <a:bodyPr lIns="0" tIns="0" rIns="0" bIns="0" rtlCol="0" anchor="t">
            <a:spAutoFit/>
          </a:bodyPr>
          <a:lstStyle/>
          <a:p>
            <a:pPr>
              <a:lnSpc>
                <a:spcPts val="1853"/>
              </a:lnSpc>
            </a:pPr>
            <a:r>
              <a:rPr lang="en-US" sz="1971" b="1" i="1" dirty="0">
                <a:solidFill>
                  <a:srgbClr val="FFFFFF"/>
                </a:solidFill>
                <a:latin typeface="Montserrat 1 Heavy Italics"/>
                <a:ea typeface="Montserrat 1 Heavy Italics"/>
                <a:cs typeface="Montserrat 1 Heavy Italics"/>
                <a:sym typeface="Montserrat 1 Heavy Italics"/>
              </a:rPr>
              <a:t>WHEN and HOW ARE THEY DISTRIBUTED?</a:t>
            </a:r>
          </a:p>
        </p:txBody>
      </p:sp>
      <p:sp>
        <p:nvSpPr>
          <p:cNvPr id="21" name="TextBox 21"/>
          <p:cNvSpPr txBox="1"/>
          <p:nvPr/>
        </p:nvSpPr>
        <p:spPr>
          <a:xfrm>
            <a:off x="328302" y="4407678"/>
            <a:ext cx="5589226" cy="615553"/>
          </a:xfrm>
          <a:prstGeom prst="rect">
            <a:avLst/>
          </a:prstGeom>
        </p:spPr>
        <p:txBody>
          <a:bodyPr wrap="square" lIns="0" tIns="0" rIns="0" bIns="0" rtlCol="0" anchor="t">
            <a:spAutoFit/>
          </a:bodyPr>
          <a:lstStyle/>
          <a:p>
            <a:pPr>
              <a:lnSpc>
                <a:spcPts val="2400"/>
              </a:lnSpc>
            </a:pPr>
            <a:r>
              <a:rPr lang="en-US" sz="2000" b="1" dirty="0">
                <a:solidFill>
                  <a:srgbClr val="232323"/>
                </a:solidFill>
                <a:latin typeface="Montserrat 1 Medium" panose="020B0604020202020204"/>
                <a:ea typeface="Montserrat 1 Bold"/>
                <a:cs typeface="Montserrat 1 Bold"/>
                <a:sym typeface="Montserrat 1 Bold"/>
              </a:rPr>
              <a:t>In 20 months CORSAIR will recycle the plastic </a:t>
            </a:r>
            <a:r>
              <a:rPr lang="en-US" sz="2000" dirty="0">
                <a:solidFill>
                  <a:srgbClr val="232323"/>
                </a:solidFill>
                <a:latin typeface="Montserrat 1 Medium" panose="020B0604020202020204"/>
                <a:ea typeface="Montserrat 1 Bold"/>
                <a:cs typeface="Montserrat 1 Medium" panose="020B0604020202020204" charset="0"/>
                <a:sym typeface="Montserrat 1 Bold"/>
              </a:rPr>
              <a:t>specified in the chosen package.</a:t>
            </a:r>
            <a:endParaRPr lang="en-US" sz="2000" dirty="0">
              <a:solidFill>
                <a:srgbClr val="232323"/>
              </a:solidFill>
              <a:latin typeface="Montserrat 1 Medium" panose="020B0604020202020204"/>
              <a:ea typeface="Montserrat 1"/>
              <a:cs typeface="Montserrat 1 Medium" panose="020B0604020202020204" charset="0"/>
              <a:sym typeface="Montserrat 1"/>
            </a:endParaRPr>
          </a:p>
        </p:txBody>
      </p:sp>
      <p:sp>
        <p:nvSpPr>
          <p:cNvPr id="22" name="TextBox 22"/>
          <p:cNvSpPr txBox="1"/>
          <p:nvPr/>
        </p:nvSpPr>
        <p:spPr>
          <a:xfrm>
            <a:off x="328303" y="5466342"/>
            <a:ext cx="6233387" cy="307777"/>
          </a:xfrm>
          <a:prstGeom prst="rect">
            <a:avLst/>
          </a:prstGeom>
        </p:spPr>
        <p:txBody>
          <a:bodyPr lIns="0" tIns="0" rIns="0" bIns="0" rtlCol="0" anchor="t">
            <a:spAutoFit/>
          </a:bodyPr>
          <a:lstStyle/>
          <a:p>
            <a:pPr>
              <a:lnSpc>
                <a:spcPts val="2400"/>
              </a:lnSpc>
            </a:pPr>
            <a:r>
              <a:rPr lang="en-US" sz="2000" dirty="0">
                <a:solidFill>
                  <a:srgbClr val="232323"/>
                </a:solidFill>
                <a:latin typeface="Montserrat 1 Medium" panose="020B0604020202020204" charset="0"/>
                <a:ea typeface="Montserrat 1"/>
                <a:cs typeface="Montserrat 1 Medium" panose="020B0604020202020204" charset="0"/>
                <a:sym typeface="Montserrat 1"/>
              </a:rPr>
              <a:t>and will gradually deliver CSR25 Plastic Credits.</a:t>
            </a:r>
          </a:p>
        </p:txBody>
      </p:sp>
      <p:grpSp>
        <p:nvGrpSpPr>
          <p:cNvPr id="23" name="Gruppo 22">
            <a:extLst>
              <a:ext uri="{FF2B5EF4-FFF2-40B4-BE49-F238E27FC236}">
                <a16:creationId xmlns:a16="http://schemas.microsoft.com/office/drawing/2014/main" id="{DC68C5A0-06A0-A848-947D-8960C6065D95}"/>
              </a:ext>
            </a:extLst>
          </p:cNvPr>
          <p:cNvGrpSpPr/>
          <p:nvPr/>
        </p:nvGrpSpPr>
        <p:grpSpPr>
          <a:xfrm>
            <a:off x="10160000" y="5816600"/>
            <a:ext cx="1479096" cy="629716"/>
            <a:chOff x="6172200" y="4038600"/>
            <a:chExt cx="5190444" cy="2209800"/>
          </a:xfrm>
        </p:grpSpPr>
        <p:sp>
          <p:nvSpPr>
            <p:cNvPr id="24" name="Freeform 6">
              <a:extLst>
                <a:ext uri="{FF2B5EF4-FFF2-40B4-BE49-F238E27FC236}">
                  <a16:creationId xmlns:a16="http://schemas.microsoft.com/office/drawing/2014/main" id="{7E3BC8E5-33C8-1149-95AB-46A3941428BC}"/>
                </a:ext>
              </a:extLst>
            </p:cNvPr>
            <p:cNvSpPr/>
            <p:nvPr/>
          </p:nvSpPr>
          <p:spPr>
            <a:xfrm>
              <a:off x="8382000" y="4444627"/>
              <a:ext cx="2980644" cy="1397746"/>
            </a:xfrm>
            <a:custGeom>
              <a:avLst/>
              <a:gdLst/>
              <a:ahLst/>
              <a:cxnLst/>
              <a:rect l="l" t="t" r="r" b="b"/>
              <a:pathLst>
                <a:path w="4437288" h="1397746">
                  <a:moveTo>
                    <a:pt x="0" y="0"/>
                  </a:moveTo>
                  <a:lnTo>
                    <a:pt x="4437288" y="0"/>
                  </a:lnTo>
                  <a:lnTo>
                    <a:pt x="4437288" y="1397746"/>
                  </a:lnTo>
                  <a:lnTo>
                    <a:pt x="0" y="1397746"/>
                  </a:lnTo>
                  <a:lnTo>
                    <a:pt x="0" y="0"/>
                  </a:lnTo>
                  <a:close/>
                </a:path>
              </a:pathLst>
            </a:custGeom>
            <a:blipFill>
              <a:blip r:embed="rId5"/>
              <a:stretch>
                <a:fillRect l="-48870"/>
              </a:stretch>
            </a:blipFill>
          </p:spPr>
          <p:txBody>
            <a:bodyPr/>
            <a:lstStyle/>
            <a:p>
              <a:endParaRPr lang="it-IT" sz="1200" dirty="0"/>
            </a:p>
          </p:txBody>
        </p:sp>
        <p:grpSp>
          <p:nvGrpSpPr>
            <p:cNvPr id="25" name="Gruppo 24">
              <a:extLst>
                <a:ext uri="{FF2B5EF4-FFF2-40B4-BE49-F238E27FC236}">
                  <a16:creationId xmlns:a16="http://schemas.microsoft.com/office/drawing/2014/main" id="{3ADA5E8E-3140-9C48-B62F-0C7BC4D95433}"/>
                </a:ext>
              </a:extLst>
            </p:cNvPr>
            <p:cNvGrpSpPr/>
            <p:nvPr/>
          </p:nvGrpSpPr>
          <p:grpSpPr>
            <a:xfrm>
              <a:off x="6172200" y="4038600"/>
              <a:ext cx="2209800" cy="2209800"/>
              <a:chOff x="5562600" y="3938210"/>
              <a:chExt cx="2209800" cy="2209800"/>
            </a:xfrm>
          </p:grpSpPr>
          <p:sp>
            <p:nvSpPr>
              <p:cNvPr id="26" name="Esagono orizzontale 25">
                <a:extLst>
                  <a:ext uri="{FF2B5EF4-FFF2-40B4-BE49-F238E27FC236}">
                    <a16:creationId xmlns:a16="http://schemas.microsoft.com/office/drawing/2014/main" id="{36086626-515B-3E4E-80B3-1AAFA23B341B}"/>
                  </a:ext>
                </a:extLst>
              </p:cNvPr>
              <p:cNvSpPr/>
              <p:nvPr/>
            </p:nvSpPr>
            <p:spPr>
              <a:xfrm rot="1938155">
                <a:off x="5961573" y="4528559"/>
                <a:ext cx="1502126" cy="130517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dirty="0"/>
              </a:p>
            </p:txBody>
          </p:sp>
          <p:pic>
            <p:nvPicPr>
              <p:cNvPr id="27" name="Immagine 26">
                <a:extLst>
                  <a:ext uri="{FF2B5EF4-FFF2-40B4-BE49-F238E27FC236}">
                    <a16:creationId xmlns:a16="http://schemas.microsoft.com/office/drawing/2014/main" id="{91177D35-206E-CA45-8748-8DB0A16046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3938210"/>
                <a:ext cx="2209800" cy="2209800"/>
              </a:xfrm>
              <a:prstGeom prst="rect">
                <a:avLst/>
              </a:prstGeom>
            </p:spPr>
          </p:pic>
        </p:grpSp>
      </p:grpSp>
      <p:pic>
        <p:nvPicPr>
          <p:cNvPr id="7" name="Immagine 6">
            <a:extLst>
              <a:ext uri="{FF2B5EF4-FFF2-40B4-BE49-F238E27FC236}">
                <a16:creationId xmlns:a16="http://schemas.microsoft.com/office/drawing/2014/main" id="{F12E5E1B-003F-4C43-BE45-D1530DDE9953}"/>
              </a:ext>
            </a:extLst>
          </p:cNvPr>
          <p:cNvPicPr>
            <a:picLocks noChangeAspect="1"/>
          </p:cNvPicPr>
          <p:nvPr/>
        </p:nvPicPr>
        <p:blipFill>
          <a:blip r:embed="rId7"/>
          <a:stretch>
            <a:fillRect/>
          </a:stretch>
        </p:blipFill>
        <p:spPr>
          <a:xfrm>
            <a:off x="6149681" y="614037"/>
            <a:ext cx="770467" cy="115146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8486" y="2343053"/>
            <a:ext cx="8129272" cy="302455"/>
          </a:xfrm>
          <a:prstGeom prst="rect">
            <a:avLst/>
          </a:prstGeom>
        </p:spPr>
        <p:txBody>
          <a:bodyPr lIns="0" tIns="0" rIns="0" bIns="0" rtlCol="0" anchor="t">
            <a:spAutoFit/>
          </a:bodyPr>
          <a:lstStyle/>
          <a:p>
            <a:pPr marL="431822" lvl="1" indent="-215911">
              <a:lnSpc>
                <a:spcPts val="2279"/>
              </a:lnSpc>
              <a:buFont typeface="Arial"/>
              <a:buChar char="•"/>
            </a:pPr>
            <a:r>
              <a:rPr lang="en-US" sz="2400" dirty="0">
                <a:solidFill>
                  <a:srgbClr val="000000"/>
                </a:solidFill>
                <a:latin typeface="Montserrat 1 Medium" panose="020B0604020202020204"/>
                <a:ea typeface="Montserrat 1"/>
                <a:cs typeface="Montserrat 1 Medium" panose="020B0604020202020204" charset="0"/>
                <a:sym typeface="Montserrat 1"/>
              </a:rPr>
              <a:t>Help </a:t>
            </a:r>
            <a:r>
              <a:rPr lang="en-US" sz="2400" b="1" dirty="0">
                <a:solidFill>
                  <a:srgbClr val="000000"/>
                </a:solidFill>
                <a:latin typeface="Montserrat 1 Medium" panose="020B0604020202020204"/>
                <a:ea typeface="Montserrat 1 Bold"/>
                <a:cs typeface="Montserrat 1 Bold"/>
                <a:sym typeface="Montserrat 1 Bold"/>
              </a:rPr>
              <a:t>clean our planet from plastic</a:t>
            </a:r>
            <a:endParaRPr lang="en-US" sz="2400" b="1" dirty="0">
              <a:solidFill>
                <a:srgbClr val="000000"/>
              </a:solidFill>
              <a:latin typeface="Montserrat 1 Medium" panose="020B0604020202020204"/>
              <a:ea typeface="Montserrat 1"/>
              <a:cs typeface="Montserrat 1"/>
              <a:sym typeface="Montserrat 1"/>
            </a:endParaRPr>
          </a:p>
        </p:txBody>
      </p:sp>
      <p:sp>
        <p:nvSpPr>
          <p:cNvPr id="3" name="TextBox 3"/>
          <p:cNvSpPr txBox="1"/>
          <p:nvPr/>
        </p:nvSpPr>
        <p:spPr>
          <a:xfrm>
            <a:off x="308486" y="3117136"/>
            <a:ext cx="6580347" cy="302455"/>
          </a:xfrm>
          <a:prstGeom prst="rect">
            <a:avLst/>
          </a:prstGeom>
        </p:spPr>
        <p:txBody>
          <a:bodyPr lIns="0" tIns="0" rIns="0" bIns="0" rtlCol="0" anchor="t">
            <a:spAutoFit/>
          </a:bodyPr>
          <a:lstStyle/>
          <a:p>
            <a:pPr marL="431822" lvl="1" indent="-215911">
              <a:lnSpc>
                <a:spcPts val="2279"/>
              </a:lnSpc>
              <a:buFont typeface="Arial"/>
              <a:buChar char="•"/>
            </a:pPr>
            <a:r>
              <a:rPr lang="en-US" sz="2400" dirty="0">
                <a:solidFill>
                  <a:srgbClr val="000000"/>
                </a:solidFill>
                <a:latin typeface="Montserrat 1 Medium" panose="020B0604020202020204"/>
                <a:ea typeface="Montserrat 1"/>
                <a:cs typeface="Montserrat 1 Medium" panose="020B0604020202020204" charset="0"/>
                <a:sym typeface="Montserrat 1"/>
              </a:rPr>
              <a:t>Be part of this </a:t>
            </a:r>
            <a:r>
              <a:rPr lang="en-US" sz="2400" b="1" dirty="0">
                <a:solidFill>
                  <a:srgbClr val="000000"/>
                </a:solidFill>
                <a:latin typeface="Montserrat 1 Medium" panose="020B0604020202020204"/>
                <a:ea typeface="Montserrat 1"/>
                <a:cs typeface="Montserrat 1"/>
                <a:sym typeface="Montserrat 1"/>
              </a:rPr>
              <a:t>world-leading company</a:t>
            </a:r>
          </a:p>
        </p:txBody>
      </p:sp>
      <p:sp>
        <p:nvSpPr>
          <p:cNvPr id="4" name="TextBox 4"/>
          <p:cNvSpPr txBox="1"/>
          <p:nvPr/>
        </p:nvSpPr>
        <p:spPr>
          <a:xfrm>
            <a:off x="308486" y="3894376"/>
            <a:ext cx="7731309" cy="294953"/>
          </a:xfrm>
          <a:prstGeom prst="rect">
            <a:avLst/>
          </a:prstGeom>
        </p:spPr>
        <p:txBody>
          <a:bodyPr lIns="0" tIns="0" rIns="0" bIns="0" rtlCol="0" anchor="t">
            <a:spAutoFit/>
          </a:bodyPr>
          <a:lstStyle/>
          <a:p>
            <a:pPr marL="431822" lvl="1" indent="-215911">
              <a:lnSpc>
                <a:spcPts val="2279"/>
              </a:lnSpc>
              <a:buFont typeface="Arial"/>
              <a:buChar char="•"/>
            </a:pPr>
            <a:r>
              <a:rPr lang="en-US" sz="2000" dirty="0" err="1">
                <a:solidFill>
                  <a:srgbClr val="000000"/>
                </a:solidFill>
                <a:latin typeface="Montserrat 1 Medium" panose="020B0604020202020204" charset="0"/>
                <a:ea typeface="Montserrat 1"/>
                <a:cs typeface="Montserrat 1 Medium" panose="020B0604020202020204" charset="0"/>
                <a:sym typeface="Montserrat 1"/>
              </a:rPr>
              <a:t>Amplivo</a:t>
            </a:r>
            <a:r>
              <a:rPr lang="en-US" sz="2000" dirty="0">
                <a:solidFill>
                  <a:srgbClr val="000000"/>
                </a:solidFill>
                <a:latin typeface="Montserrat 1 Medium" panose="020B0604020202020204" charset="0"/>
                <a:ea typeface="Montserrat 1"/>
                <a:cs typeface="Montserrat 1 Medium" panose="020B0604020202020204" charset="0"/>
                <a:sym typeface="Montserrat 1"/>
              </a:rPr>
              <a:t> Associates are active in </a:t>
            </a:r>
            <a:r>
              <a:rPr lang="en-US" sz="2000" b="1" dirty="0">
                <a:solidFill>
                  <a:srgbClr val="000000"/>
                </a:solidFill>
                <a:latin typeface="Montserrat 1 Medium" panose="020B0604020202020204" charset="0"/>
                <a:ea typeface="Montserrat 1"/>
                <a:cs typeface="Montserrat 1 Medium" panose="020B0604020202020204" charset="0"/>
                <a:sym typeface="Montserrat 1"/>
              </a:rPr>
              <a:t>dozens of countries worldwide </a:t>
            </a:r>
            <a:endParaRPr lang="en-US" sz="2000" b="1" dirty="0">
              <a:solidFill>
                <a:srgbClr val="000000"/>
              </a:solidFill>
              <a:latin typeface="Montserrat 1 Medium" panose="020B0604020202020204" charset="0"/>
              <a:ea typeface="Montserrat 1 Bold"/>
              <a:cs typeface="Montserrat 1 Medium" panose="020B0604020202020204" charset="0"/>
              <a:sym typeface="Montserrat 1 Bold"/>
            </a:endParaRPr>
          </a:p>
        </p:txBody>
      </p:sp>
      <p:sp>
        <p:nvSpPr>
          <p:cNvPr id="5" name="TextBox 5"/>
          <p:cNvSpPr txBox="1"/>
          <p:nvPr/>
        </p:nvSpPr>
        <p:spPr>
          <a:xfrm>
            <a:off x="308486" y="4671616"/>
            <a:ext cx="7215171" cy="294953"/>
          </a:xfrm>
          <a:prstGeom prst="rect">
            <a:avLst/>
          </a:prstGeom>
        </p:spPr>
        <p:txBody>
          <a:bodyPr wrap="square" lIns="0" tIns="0" rIns="0" bIns="0" rtlCol="0" anchor="t">
            <a:spAutoFit/>
          </a:bodyPr>
          <a:lstStyle/>
          <a:p>
            <a:pPr marL="431822" lvl="1" indent="-215911">
              <a:lnSpc>
                <a:spcPts val="2279"/>
              </a:lnSpc>
              <a:buFont typeface="Arial"/>
              <a:buChar char="•"/>
            </a:pPr>
            <a:r>
              <a:rPr lang="en-US" sz="2000" dirty="0">
                <a:solidFill>
                  <a:srgbClr val="000000"/>
                </a:solidFill>
                <a:latin typeface="Montserrat 1 Medium" panose="020B0604020202020204" charset="0"/>
                <a:ea typeface="Montserrat 1"/>
                <a:cs typeface="Montserrat 1 Medium" panose="020B0604020202020204" charset="0"/>
                <a:sym typeface="Montserrat 1"/>
              </a:rPr>
              <a:t>An </a:t>
            </a:r>
            <a:r>
              <a:rPr lang="en-US" sz="2000" b="1" dirty="0">
                <a:solidFill>
                  <a:srgbClr val="000000"/>
                </a:solidFill>
                <a:latin typeface="Montserrat 1 Medium" panose="020B0604020202020204" charset="0"/>
                <a:ea typeface="Montserrat 1"/>
                <a:cs typeface="Montserrat 1 Medium" panose="020B0604020202020204" charset="0"/>
                <a:sym typeface="Montserrat 1"/>
              </a:rPr>
              <a:t>ethical and exclusive business</a:t>
            </a:r>
            <a:r>
              <a:rPr lang="en-US" sz="2000" dirty="0">
                <a:solidFill>
                  <a:srgbClr val="000000"/>
                </a:solidFill>
                <a:latin typeface="Montserrat 1 Medium" panose="020B0604020202020204" charset="0"/>
                <a:ea typeface="Montserrat 1"/>
                <a:cs typeface="Montserrat 1 Medium" panose="020B0604020202020204" charset="0"/>
                <a:sym typeface="Montserrat 1"/>
              </a:rPr>
              <a:t>, unique in the world</a:t>
            </a:r>
            <a:r>
              <a:rPr lang="en-US" sz="2000" dirty="0">
                <a:solidFill>
                  <a:srgbClr val="000000"/>
                </a:solidFill>
                <a:latin typeface="Montserrat Light" pitchFamily="2" charset="77"/>
                <a:ea typeface="Montserrat 1"/>
                <a:cs typeface="Montserrat 1"/>
                <a:sym typeface="Montserrat 1"/>
              </a:rPr>
              <a:t>.</a:t>
            </a:r>
            <a:endParaRPr lang="en-US" sz="2000" dirty="0">
              <a:solidFill>
                <a:srgbClr val="000000"/>
              </a:solidFill>
              <a:latin typeface="Montserrat Medium" pitchFamily="2" charset="77"/>
              <a:ea typeface="Montserrat 1"/>
              <a:cs typeface="Montserrat 1"/>
              <a:sym typeface="Montserrat 1"/>
            </a:endParaRPr>
          </a:p>
        </p:txBody>
      </p:sp>
      <p:sp>
        <p:nvSpPr>
          <p:cNvPr id="6" name="TextBox 6"/>
          <p:cNvSpPr txBox="1"/>
          <p:nvPr/>
        </p:nvSpPr>
        <p:spPr>
          <a:xfrm>
            <a:off x="517397" y="732691"/>
            <a:ext cx="5107868" cy="970522"/>
          </a:xfrm>
          <a:prstGeom prst="rect">
            <a:avLst/>
          </a:prstGeom>
        </p:spPr>
        <p:txBody>
          <a:bodyPr wrap="square" lIns="0" tIns="0" rIns="0" bIns="0" rtlCol="0" anchor="t">
            <a:spAutoFit/>
          </a:bodyPr>
          <a:lstStyle/>
          <a:p>
            <a:pPr>
              <a:lnSpc>
                <a:spcPts val="3698"/>
              </a:lnSpc>
            </a:pPr>
            <a:r>
              <a:rPr lang="en-US" sz="3934" b="1" i="1" dirty="0">
                <a:solidFill>
                  <a:srgbClr val="232323"/>
                </a:solidFill>
                <a:latin typeface="Montserrat 1 Heavy Italics"/>
                <a:ea typeface="Montserrat 1 Heavy Italics"/>
                <a:cs typeface="Montserrat 1 Heavy Italics"/>
                <a:sym typeface="Montserrat 1 Heavy Italics"/>
              </a:rPr>
              <a:t>JOIN THE </a:t>
            </a:r>
          </a:p>
          <a:p>
            <a:pPr>
              <a:lnSpc>
                <a:spcPts val="3698"/>
              </a:lnSpc>
            </a:pPr>
            <a:r>
              <a:rPr lang="en-US" sz="4800" b="1" i="1" dirty="0">
                <a:solidFill>
                  <a:srgbClr val="538000"/>
                </a:solidFill>
                <a:latin typeface="Montserrat 1 Heavy Italics"/>
                <a:ea typeface="Montserrat 1 Heavy Italics"/>
                <a:cs typeface="Montserrat 1 Heavy Italics"/>
                <a:sym typeface="Montserrat 1 Heavy Italics"/>
              </a:rPr>
              <a:t>MISSION!</a:t>
            </a:r>
          </a:p>
        </p:txBody>
      </p:sp>
      <p:sp>
        <p:nvSpPr>
          <p:cNvPr id="7" name="Freeform 7"/>
          <p:cNvSpPr/>
          <p:nvPr/>
        </p:nvSpPr>
        <p:spPr>
          <a:xfrm flipH="1">
            <a:off x="8048051" y="1577015"/>
            <a:ext cx="5875607" cy="6034000"/>
          </a:xfrm>
          <a:custGeom>
            <a:avLst/>
            <a:gdLst/>
            <a:ahLst/>
            <a:cxnLst/>
            <a:rect l="l" t="t" r="r" b="b"/>
            <a:pathLst>
              <a:path w="8813411" h="9051000">
                <a:moveTo>
                  <a:pt x="8813411" y="0"/>
                </a:moveTo>
                <a:lnTo>
                  <a:pt x="0" y="0"/>
                </a:lnTo>
                <a:lnTo>
                  <a:pt x="0" y="9051000"/>
                </a:lnTo>
                <a:lnTo>
                  <a:pt x="8813411" y="9051000"/>
                </a:lnTo>
                <a:lnTo>
                  <a:pt x="881341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sz="1200"/>
          </a:p>
        </p:txBody>
      </p:sp>
      <p:grpSp>
        <p:nvGrpSpPr>
          <p:cNvPr id="8" name="Group 8"/>
          <p:cNvGrpSpPr/>
          <p:nvPr/>
        </p:nvGrpSpPr>
        <p:grpSpPr>
          <a:xfrm rot="-1963629">
            <a:off x="9231773" y="2682234"/>
            <a:ext cx="4513425" cy="451342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BCB0A8">
                    <a:alpha val="100000"/>
                  </a:srgbClr>
                </a:gs>
                <a:gs pos="100000">
                  <a:srgbClr val="FFFFFF">
                    <a:alpha val="100000"/>
                  </a:srgbClr>
                </a:gs>
              </a:gsLst>
              <a:lin ang="0"/>
            </a:gradFill>
            <a:ln w="12700" cap="sq">
              <a:solidFill>
                <a:srgbClr val="000000"/>
              </a:solidFill>
              <a:prstDash val="solid"/>
              <a:miter/>
            </a:ln>
          </p:spPr>
          <p:txBody>
            <a:bodyPr/>
            <a:lstStyle/>
            <a:p>
              <a:endParaRPr lang="it-IT" sz="1200"/>
            </a:p>
          </p:txBody>
        </p:sp>
      </p:grpSp>
      <p:grpSp>
        <p:nvGrpSpPr>
          <p:cNvPr id="10" name="Group 10"/>
          <p:cNvGrpSpPr/>
          <p:nvPr/>
        </p:nvGrpSpPr>
        <p:grpSpPr>
          <a:xfrm>
            <a:off x="9483479" y="2933940"/>
            <a:ext cx="4010013" cy="40100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60615" r="-28957"/>
              </a:stretch>
            </a:blipFill>
            <a:ln cap="sq">
              <a:noFill/>
              <a:prstDash val="solid"/>
              <a:miter/>
            </a:ln>
          </p:spPr>
          <p:txBody>
            <a:bodyPr/>
            <a:lstStyle/>
            <a:p>
              <a:endParaRPr lang="it-IT" sz="1200"/>
            </a:p>
          </p:txBody>
        </p:sp>
      </p:grpSp>
      <p:grpSp>
        <p:nvGrpSpPr>
          <p:cNvPr id="12" name="Group 12"/>
          <p:cNvGrpSpPr/>
          <p:nvPr/>
        </p:nvGrpSpPr>
        <p:grpSpPr>
          <a:xfrm rot="-4148631">
            <a:off x="8632417" y="1751223"/>
            <a:ext cx="2593856" cy="259385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88B78">
                    <a:alpha val="100000"/>
                  </a:srgbClr>
                </a:gs>
                <a:gs pos="100000">
                  <a:srgbClr val="2D323B">
                    <a:alpha val="100000"/>
                  </a:srgbClr>
                </a:gs>
              </a:gsLst>
              <a:lin ang="0"/>
            </a:gradFill>
            <a:ln w="12700" cap="sq">
              <a:solidFill>
                <a:srgbClr val="000000"/>
              </a:solidFill>
              <a:prstDash val="solid"/>
              <a:miter/>
            </a:ln>
          </p:spPr>
          <p:txBody>
            <a:bodyPr/>
            <a:lstStyle/>
            <a:p>
              <a:endParaRPr lang="it-IT" sz="1200"/>
            </a:p>
          </p:txBody>
        </p:sp>
      </p:grpSp>
      <p:grpSp>
        <p:nvGrpSpPr>
          <p:cNvPr id="14" name="Group 14"/>
          <p:cNvGrpSpPr/>
          <p:nvPr/>
        </p:nvGrpSpPr>
        <p:grpSpPr>
          <a:xfrm>
            <a:off x="8811510" y="1930316"/>
            <a:ext cx="2235669" cy="223566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4211" r="-24211"/>
              </a:stretch>
            </a:blipFill>
            <a:ln cap="sq">
              <a:noFill/>
              <a:prstDash val="solid"/>
              <a:miter/>
            </a:ln>
          </p:spPr>
          <p:txBody>
            <a:bodyPr/>
            <a:lstStyle/>
            <a:p>
              <a:endParaRPr lang="it-IT" sz="1200"/>
            </a:p>
          </p:txBody>
        </p:sp>
      </p:grpSp>
      <p:grpSp>
        <p:nvGrpSpPr>
          <p:cNvPr id="16" name="Group 16"/>
          <p:cNvGrpSpPr/>
          <p:nvPr/>
        </p:nvGrpSpPr>
        <p:grpSpPr>
          <a:xfrm rot="-7318406">
            <a:off x="7896023" y="3349758"/>
            <a:ext cx="1990641" cy="199064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538000">
                    <a:alpha val="100000"/>
                  </a:srgbClr>
                </a:gs>
                <a:gs pos="100000">
                  <a:srgbClr val="0B621E">
                    <a:alpha val="100000"/>
                  </a:srgbClr>
                </a:gs>
              </a:gsLst>
              <a:lin ang="0"/>
            </a:gradFill>
            <a:ln w="12700" cap="sq">
              <a:solidFill>
                <a:srgbClr val="000000"/>
              </a:solidFill>
              <a:prstDash val="solid"/>
              <a:miter/>
            </a:ln>
          </p:spPr>
          <p:txBody>
            <a:bodyPr/>
            <a:lstStyle/>
            <a:p>
              <a:endParaRPr lang="it-IT" sz="1200"/>
            </a:p>
          </p:txBody>
        </p:sp>
      </p:grpSp>
      <p:grpSp>
        <p:nvGrpSpPr>
          <p:cNvPr id="18" name="Group 18"/>
          <p:cNvGrpSpPr/>
          <p:nvPr/>
        </p:nvGrpSpPr>
        <p:grpSpPr>
          <a:xfrm>
            <a:off x="8055240" y="3508975"/>
            <a:ext cx="1672209" cy="167220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5046" r="-25046"/>
              </a:stretch>
            </a:blipFill>
            <a:ln cap="sq">
              <a:noFill/>
              <a:prstDash val="solid"/>
              <a:miter/>
            </a:ln>
          </p:spPr>
          <p:txBody>
            <a:bodyPr/>
            <a:lstStyle/>
            <a:p>
              <a:endParaRPr lang="it-IT" sz="1200"/>
            </a:p>
          </p:txBody>
        </p:sp>
      </p:grpSp>
      <p:sp>
        <p:nvSpPr>
          <p:cNvPr id="20" name="Freeform 20"/>
          <p:cNvSpPr/>
          <p:nvPr/>
        </p:nvSpPr>
        <p:spPr>
          <a:xfrm rot="7692875" flipH="1" flipV="1">
            <a:off x="10872975" y="1073551"/>
            <a:ext cx="2140931" cy="1308644"/>
          </a:xfrm>
          <a:custGeom>
            <a:avLst/>
            <a:gdLst/>
            <a:ahLst/>
            <a:cxnLst/>
            <a:rect l="l" t="t" r="r" b="b"/>
            <a:pathLst>
              <a:path w="3211397" h="1962966">
                <a:moveTo>
                  <a:pt x="3211397" y="1962967"/>
                </a:moveTo>
                <a:lnTo>
                  <a:pt x="0" y="1962967"/>
                </a:lnTo>
                <a:lnTo>
                  <a:pt x="0" y="0"/>
                </a:lnTo>
                <a:lnTo>
                  <a:pt x="3211397" y="0"/>
                </a:lnTo>
                <a:lnTo>
                  <a:pt x="3211397" y="1962967"/>
                </a:lnTo>
                <a:close/>
              </a:path>
            </a:pathLst>
          </a:custGeom>
          <a:blipFill>
            <a:blip r:embed="rId8"/>
            <a:stretch>
              <a:fillRect/>
            </a:stretch>
          </a:blipFill>
        </p:spPr>
        <p:txBody>
          <a:bodyPr/>
          <a:lstStyle/>
          <a:p>
            <a:endParaRPr lang="it-IT" sz="1200"/>
          </a:p>
        </p:txBody>
      </p:sp>
      <p:sp>
        <p:nvSpPr>
          <p:cNvPr id="21" name="Freeform 21"/>
          <p:cNvSpPr/>
          <p:nvPr/>
        </p:nvSpPr>
        <p:spPr>
          <a:xfrm rot="-9337046" flipH="1" flipV="1">
            <a:off x="7288980" y="5499544"/>
            <a:ext cx="2028984" cy="1240217"/>
          </a:xfrm>
          <a:custGeom>
            <a:avLst/>
            <a:gdLst/>
            <a:ahLst/>
            <a:cxnLst/>
            <a:rect l="l" t="t" r="r" b="b"/>
            <a:pathLst>
              <a:path w="3043476" h="1860325">
                <a:moveTo>
                  <a:pt x="3043476" y="1860324"/>
                </a:moveTo>
                <a:lnTo>
                  <a:pt x="0" y="1860324"/>
                </a:lnTo>
                <a:lnTo>
                  <a:pt x="0" y="0"/>
                </a:lnTo>
                <a:lnTo>
                  <a:pt x="3043476" y="0"/>
                </a:lnTo>
                <a:lnTo>
                  <a:pt x="3043476" y="1860324"/>
                </a:lnTo>
                <a:close/>
              </a:path>
            </a:pathLst>
          </a:custGeom>
          <a:blipFill>
            <a:blip r:embed="rId8"/>
            <a:stretch>
              <a:fillRect/>
            </a:stretch>
          </a:blipFill>
        </p:spPr>
        <p:txBody>
          <a:bodyPr/>
          <a:lstStyle/>
          <a:p>
            <a:endParaRPr lang="it-IT" sz="1200"/>
          </a:p>
        </p:txBody>
      </p:sp>
      <p:grpSp>
        <p:nvGrpSpPr>
          <p:cNvPr id="22" name="Group 22"/>
          <p:cNvGrpSpPr/>
          <p:nvPr/>
        </p:nvGrpSpPr>
        <p:grpSpPr>
          <a:xfrm>
            <a:off x="517397" y="1894716"/>
            <a:ext cx="3477337" cy="31203"/>
            <a:chOff x="0" y="0"/>
            <a:chExt cx="1581882" cy="14195"/>
          </a:xfrm>
        </p:grpSpPr>
        <p:sp>
          <p:nvSpPr>
            <p:cNvPr id="23" name="Freeform 23"/>
            <p:cNvSpPr/>
            <p:nvPr/>
          </p:nvSpPr>
          <p:spPr>
            <a:xfrm>
              <a:off x="0" y="0"/>
              <a:ext cx="1581882" cy="14195"/>
            </a:xfrm>
            <a:custGeom>
              <a:avLst/>
              <a:gdLst/>
              <a:ahLst/>
              <a:cxnLst/>
              <a:rect l="l" t="t" r="r" b="b"/>
              <a:pathLst>
                <a:path w="1581882" h="14195">
                  <a:moveTo>
                    <a:pt x="0" y="0"/>
                  </a:moveTo>
                  <a:lnTo>
                    <a:pt x="1581882" y="0"/>
                  </a:lnTo>
                  <a:lnTo>
                    <a:pt x="1581882" y="14195"/>
                  </a:lnTo>
                  <a:lnTo>
                    <a:pt x="0" y="14195"/>
                  </a:lnTo>
                  <a:close/>
                </a:path>
              </a:pathLst>
            </a:custGeom>
            <a:gradFill rotWithShape="1">
              <a:gsLst>
                <a:gs pos="0">
                  <a:srgbClr val="538000">
                    <a:alpha val="100000"/>
                  </a:srgbClr>
                </a:gs>
                <a:gs pos="100000">
                  <a:srgbClr val="0B621E">
                    <a:alpha val="100000"/>
                  </a:srgbClr>
                </a:gs>
              </a:gsLst>
              <a:lin ang="0"/>
            </a:gradFill>
          </p:spPr>
          <p:txBody>
            <a:bodyPr/>
            <a:lstStyle/>
            <a:p>
              <a:endParaRPr lang="it-IT" sz="1200"/>
            </a:p>
          </p:txBody>
        </p:sp>
        <p:sp>
          <p:nvSpPr>
            <p:cNvPr id="24" name="TextBox 24"/>
            <p:cNvSpPr txBox="1"/>
            <p:nvPr/>
          </p:nvSpPr>
          <p:spPr>
            <a:xfrm>
              <a:off x="0" y="-38100"/>
              <a:ext cx="1581882" cy="52295"/>
            </a:xfrm>
            <a:prstGeom prst="rect">
              <a:avLst/>
            </a:prstGeom>
          </p:spPr>
          <p:txBody>
            <a:bodyPr lIns="33867" tIns="33867" rIns="33867" bIns="33867" rtlCol="0" anchor="ctr"/>
            <a:lstStyle/>
            <a:p>
              <a:pPr algn="ctr">
                <a:lnSpc>
                  <a:spcPts val="1400"/>
                </a:lnSpc>
              </a:pPr>
              <a:endParaRPr sz="1200"/>
            </a:p>
          </p:txBody>
        </p:sp>
      </p:grpSp>
      <p:sp>
        <p:nvSpPr>
          <p:cNvPr id="25" name="Freeform 25"/>
          <p:cNvSpPr/>
          <p:nvPr/>
        </p:nvSpPr>
        <p:spPr>
          <a:xfrm rot="1491916">
            <a:off x="5916112" y="-1359523"/>
            <a:ext cx="9454581" cy="3273649"/>
          </a:xfrm>
          <a:custGeom>
            <a:avLst/>
            <a:gdLst/>
            <a:ahLst/>
            <a:cxnLst/>
            <a:rect l="l" t="t" r="r" b="b"/>
            <a:pathLst>
              <a:path w="14181872" h="4910473">
                <a:moveTo>
                  <a:pt x="0" y="0"/>
                </a:moveTo>
                <a:lnTo>
                  <a:pt x="14181872" y="0"/>
                </a:lnTo>
                <a:lnTo>
                  <a:pt x="14181872" y="4910473"/>
                </a:lnTo>
                <a:lnTo>
                  <a:pt x="0" y="49104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sz="1200"/>
          </a:p>
        </p:txBody>
      </p:sp>
      <p:sp>
        <p:nvSpPr>
          <p:cNvPr id="26" name="Freeform 26"/>
          <p:cNvSpPr/>
          <p:nvPr/>
        </p:nvSpPr>
        <p:spPr>
          <a:xfrm rot="1142013" flipH="1" flipV="1">
            <a:off x="8225789" y="1038660"/>
            <a:ext cx="1701115" cy="1039807"/>
          </a:xfrm>
          <a:custGeom>
            <a:avLst/>
            <a:gdLst/>
            <a:ahLst/>
            <a:cxnLst/>
            <a:rect l="l" t="t" r="r" b="b"/>
            <a:pathLst>
              <a:path w="2551672" h="1559710">
                <a:moveTo>
                  <a:pt x="2551672" y="1559710"/>
                </a:moveTo>
                <a:lnTo>
                  <a:pt x="0" y="1559710"/>
                </a:lnTo>
                <a:lnTo>
                  <a:pt x="0" y="0"/>
                </a:lnTo>
                <a:lnTo>
                  <a:pt x="2551672" y="0"/>
                </a:lnTo>
                <a:lnTo>
                  <a:pt x="2551672" y="1559710"/>
                </a:lnTo>
                <a:close/>
              </a:path>
            </a:pathLst>
          </a:custGeom>
          <a:blipFill>
            <a:blip r:embed="rId8"/>
            <a:stretch>
              <a:fillRect/>
            </a:stretch>
          </a:blipFill>
        </p:spPr>
        <p:txBody>
          <a:bodyPr/>
          <a:lstStyle/>
          <a:p>
            <a:endParaRPr lang="it-IT" sz="1200"/>
          </a:p>
        </p:txBody>
      </p:sp>
      <p:sp>
        <p:nvSpPr>
          <p:cNvPr id="27" name="TextBox 5">
            <a:extLst>
              <a:ext uri="{FF2B5EF4-FFF2-40B4-BE49-F238E27FC236}">
                <a16:creationId xmlns:a16="http://schemas.microsoft.com/office/drawing/2014/main" id="{4340CAEE-A20C-DDEE-9E0C-9AD4092B66D5}"/>
              </a:ext>
            </a:extLst>
          </p:cNvPr>
          <p:cNvSpPr txBox="1"/>
          <p:nvPr/>
        </p:nvSpPr>
        <p:spPr>
          <a:xfrm>
            <a:off x="370314" y="5648964"/>
            <a:ext cx="7215171" cy="589905"/>
          </a:xfrm>
          <a:prstGeom prst="rect">
            <a:avLst/>
          </a:prstGeom>
        </p:spPr>
        <p:txBody>
          <a:bodyPr wrap="square" lIns="0" tIns="0" rIns="0" bIns="0" rtlCol="0" anchor="t">
            <a:spAutoFit/>
          </a:bodyPr>
          <a:lstStyle/>
          <a:p>
            <a:pPr marL="215911" lvl="1">
              <a:lnSpc>
                <a:spcPts val="2279"/>
              </a:lnSpc>
            </a:pPr>
            <a:r>
              <a:rPr lang="en-US" sz="2000" dirty="0">
                <a:solidFill>
                  <a:srgbClr val="000000"/>
                </a:solidFill>
                <a:latin typeface="Montserrat 1 Medium" panose="020B0604020202020204" charset="0"/>
                <a:ea typeface="Montserrat 1"/>
                <a:cs typeface="Montserrat 1 Medium" panose="020B0604020202020204" charset="0"/>
                <a:sym typeface="Montserrat 1"/>
              </a:rPr>
              <a:t>For more information </a:t>
            </a:r>
            <a:r>
              <a:rPr lang="en-US" sz="2000" b="1" dirty="0">
                <a:solidFill>
                  <a:srgbClr val="000000"/>
                </a:solidFill>
                <a:latin typeface="Montserrat 1 Medium" panose="020B0604020202020204" charset="0"/>
                <a:ea typeface="Montserrat 1"/>
                <a:cs typeface="Montserrat 1 Medium" panose="020B0604020202020204" charset="0"/>
                <a:sym typeface="Montserrat 1"/>
              </a:rPr>
              <a:t>Contact me direct</a:t>
            </a:r>
            <a:endParaRPr lang="en-US" sz="2000" dirty="0">
              <a:solidFill>
                <a:srgbClr val="000000"/>
              </a:solidFill>
              <a:latin typeface="Montserrat 1 Medium" panose="020B0604020202020204" charset="0"/>
              <a:ea typeface="Montserrat 1"/>
              <a:cs typeface="Montserrat 1 Medium" panose="020B0604020202020204" charset="0"/>
              <a:sym typeface="Montserrat 1"/>
            </a:endParaRPr>
          </a:p>
          <a:p>
            <a:pPr marL="215911" lvl="1">
              <a:lnSpc>
                <a:spcPts val="2279"/>
              </a:lnSpc>
            </a:pPr>
            <a:r>
              <a:rPr lang="en-US" sz="2000" b="1" dirty="0">
                <a:solidFill>
                  <a:srgbClr val="000000"/>
                </a:solidFill>
                <a:latin typeface="Montserrat 1 Medium" panose="020B0604020202020204" charset="0"/>
                <a:ea typeface="Montserrat 1"/>
                <a:cs typeface="Montserrat 1 Medium" panose="020B0604020202020204" charset="0"/>
                <a:sym typeface="Montserrat 1"/>
              </a:rPr>
              <a:t>ben@bencoker.net</a:t>
            </a:r>
            <a:endParaRPr lang="en-US" sz="2000" b="1" dirty="0">
              <a:solidFill>
                <a:srgbClr val="000000"/>
              </a:solidFill>
              <a:latin typeface="Montserrat Medium" pitchFamily="2" charset="77"/>
              <a:ea typeface="Montserrat 1"/>
              <a:cs typeface="Montserrat 1"/>
              <a:sym typeface="Montserrat 1"/>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it-IT" sz="1200"/>
          </a:p>
        </p:txBody>
      </p:sp>
      <p:sp>
        <p:nvSpPr>
          <p:cNvPr id="3" name="Freeform 3"/>
          <p:cNvSpPr/>
          <p:nvPr/>
        </p:nvSpPr>
        <p:spPr>
          <a:xfrm>
            <a:off x="685800" y="5990276"/>
            <a:ext cx="363849" cy="363849"/>
          </a:xfrm>
          <a:custGeom>
            <a:avLst/>
            <a:gdLst/>
            <a:ahLst/>
            <a:cxnLst/>
            <a:rect l="l" t="t" r="r" b="b"/>
            <a:pathLst>
              <a:path w="545773" h="545773">
                <a:moveTo>
                  <a:pt x="0" y="0"/>
                </a:moveTo>
                <a:lnTo>
                  <a:pt x="545773" y="0"/>
                </a:lnTo>
                <a:lnTo>
                  <a:pt x="545773" y="545774"/>
                </a:lnTo>
                <a:lnTo>
                  <a:pt x="0" y="545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sz="1200"/>
          </a:p>
        </p:txBody>
      </p:sp>
      <p:sp>
        <p:nvSpPr>
          <p:cNvPr id="4" name="Freeform 4"/>
          <p:cNvSpPr/>
          <p:nvPr/>
        </p:nvSpPr>
        <p:spPr>
          <a:xfrm>
            <a:off x="745852" y="6050327"/>
            <a:ext cx="243746" cy="243746"/>
          </a:xfrm>
          <a:custGeom>
            <a:avLst/>
            <a:gdLst/>
            <a:ahLst/>
            <a:cxnLst/>
            <a:rect l="l" t="t" r="r" b="b"/>
            <a:pathLst>
              <a:path w="365619" h="365619">
                <a:moveTo>
                  <a:pt x="0" y="0"/>
                </a:moveTo>
                <a:lnTo>
                  <a:pt x="365619" y="0"/>
                </a:lnTo>
                <a:lnTo>
                  <a:pt x="365619" y="365620"/>
                </a:lnTo>
                <a:lnTo>
                  <a:pt x="0" y="3656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sz="1200"/>
          </a:p>
        </p:txBody>
      </p:sp>
      <p:sp>
        <p:nvSpPr>
          <p:cNvPr id="5" name="Freeform 5"/>
          <p:cNvSpPr/>
          <p:nvPr/>
        </p:nvSpPr>
        <p:spPr>
          <a:xfrm rot="-557462" flipH="1">
            <a:off x="7730465" y="2289002"/>
            <a:ext cx="6248102" cy="5701393"/>
          </a:xfrm>
          <a:custGeom>
            <a:avLst/>
            <a:gdLst/>
            <a:ahLst/>
            <a:cxnLst/>
            <a:rect l="l" t="t" r="r" b="b"/>
            <a:pathLst>
              <a:path w="9372153" h="8552090">
                <a:moveTo>
                  <a:pt x="9372154" y="0"/>
                </a:moveTo>
                <a:lnTo>
                  <a:pt x="0" y="0"/>
                </a:lnTo>
                <a:lnTo>
                  <a:pt x="0" y="8552090"/>
                </a:lnTo>
                <a:lnTo>
                  <a:pt x="9372154" y="8552090"/>
                </a:lnTo>
                <a:lnTo>
                  <a:pt x="9372154" y="0"/>
                </a:lnTo>
                <a:close/>
              </a:path>
            </a:pathLst>
          </a:custGeom>
          <a:blipFill>
            <a:blip r:embed="rId8">
              <a:alphaModFix amt="63000"/>
              <a:extLst>
                <a:ext uri="{96DAC541-7B7A-43D3-8B79-37D633B846F1}">
                  <asvg:svgBlip xmlns:asvg="http://schemas.microsoft.com/office/drawing/2016/SVG/main" r:embed="rId9"/>
                </a:ext>
              </a:extLst>
            </a:blip>
            <a:stretch>
              <a:fillRect/>
            </a:stretch>
          </a:blipFill>
        </p:spPr>
        <p:txBody>
          <a:bodyPr/>
          <a:lstStyle/>
          <a:p>
            <a:endParaRPr lang="it-IT" sz="1200"/>
          </a:p>
        </p:txBody>
      </p:sp>
      <p:grpSp>
        <p:nvGrpSpPr>
          <p:cNvPr id="6" name="Group 6"/>
          <p:cNvGrpSpPr/>
          <p:nvPr/>
        </p:nvGrpSpPr>
        <p:grpSpPr>
          <a:xfrm rot="-3425622">
            <a:off x="6027445" y="791319"/>
            <a:ext cx="5275363" cy="527536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4A7062">
                    <a:alpha val="100000"/>
                  </a:srgbClr>
                </a:gs>
                <a:gs pos="100000">
                  <a:srgbClr val="BCB0A8">
                    <a:alpha val="100000"/>
                  </a:srgbClr>
                </a:gs>
              </a:gsLst>
              <a:path path="circle">
                <a:fillToRect r="100000" b="100000"/>
              </a:path>
              <a:tileRect l="-100000" t="-100000"/>
            </a:gradFill>
            <a:ln w="12700" cap="sq">
              <a:solidFill>
                <a:srgbClr val="000000"/>
              </a:solidFill>
              <a:prstDash val="sysDot"/>
              <a:miter/>
            </a:ln>
          </p:spPr>
          <p:txBody>
            <a:bodyPr/>
            <a:lstStyle/>
            <a:p>
              <a:endParaRPr lang="it-IT" sz="1200"/>
            </a:p>
          </p:txBody>
        </p:sp>
      </p:grpSp>
      <p:grpSp>
        <p:nvGrpSpPr>
          <p:cNvPr id="8" name="Group 8"/>
          <p:cNvGrpSpPr/>
          <p:nvPr/>
        </p:nvGrpSpPr>
        <p:grpSpPr>
          <a:xfrm>
            <a:off x="6336293" y="1100167"/>
            <a:ext cx="4657667" cy="465766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7916" r="-68987" b="-61071"/>
              </a:stretch>
            </a:blipFill>
            <a:ln cap="sq">
              <a:noFill/>
              <a:prstDash val="solid"/>
              <a:miter/>
            </a:ln>
          </p:spPr>
          <p:txBody>
            <a:bodyPr/>
            <a:lstStyle/>
            <a:p>
              <a:endParaRPr lang="it-IT" sz="1200"/>
            </a:p>
          </p:txBody>
        </p:sp>
      </p:grpSp>
      <p:sp>
        <p:nvSpPr>
          <p:cNvPr id="10" name="Freeform 10"/>
          <p:cNvSpPr/>
          <p:nvPr/>
        </p:nvSpPr>
        <p:spPr>
          <a:xfrm>
            <a:off x="680316" y="685801"/>
            <a:ext cx="618565" cy="589323"/>
          </a:xfrm>
          <a:custGeom>
            <a:avLst/>
            <a:gdLst/>
            <a:ahLst/>
            <a:cxnLst/>
            <a:rect l="l" t="t" r="r" b="b"/>
            <a:pathLst>
              <a:path w="927847" h="883985">
                <a:moveTo>
                  <a:pt x="0" y="0"/>
                </a:moveTo>
                <a:lnTo>
                  <a:pt x="927846" y="0"/>
                </a:lnTo>
                <a:lnTo>
                  <a:pt x="927846" y="883985"/>
                </a:lnTo>
                <a:lnTo>
                  <a:pt x="0" y="8839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it-IT" sz="1200"/>
          </a:p>
        </p:txBody>
      </p:sp>
      <p:sp>
        <p:nvSpPr>
          <p:cNvPr id="11" name="TextBox 11"/>
          <p:cNvSpPr txBox="1"/>
          <p:nvPr/>
        </p:nvSpPr>
        <p:spPr>
          <a:xfrm>
            <a:off x="680316" y="2593093"/>
            <a:ext cx="4595305" cy="442814"/>
          </a:xfrm>
          <a:prstGeom prst="rect">
            <a:avLst/>
          </a:prstGeom>
        </p:spPr>
        <p:txBody>
          <a:bodyPr lIns="0" tIns="0" rIns="0" bIns="0" rtlCol="0" anchor="t">
            <a:spAutoFit/>
          </a:bodyPr>
          <a:lstStyle/>
          <a:p>
            <a:pPr algn="ctr">
              <a:lnSpc>
                <a:spcPts val="3448"/>
              </a:lnSpc>
            </a:pPr>
            <a:r>
              <a:rPr lang="en-US" sz="3964" b="1" spc="-139" dirty="0">
                <a:ln w="3175">
                  <a:solidFill>
                    <a:schemeClr val="bg2">
                      <a:lumMod val="75000"/>
                    </a:schemeClr>
                  </a:solidFill>
                </a:ln>
                <a:solidFill>
                  <a:srgbClr val="9A9C92"/>
                </a:solidFill>
                <a:latin typeface="Montserrat 1 Heavy" panose="020B0604020202020204" charset="0"/>
                <a:ea typeface="Montserrat 1 Heavy"/>
                <a:cs typeface="Montserrat 1 Heavy" panose="020B0604020202020204" charset="0"/>
                <a:sym typeface="Montserrat 1 Heavy"/>
              </a:rPr>
              <a:t>We ingest</a:t>
            </a:r>
          </a:p>
        </p:txBody>
      </p:sp>
      <p:sp>
        <p:nvSpPr>
          <p:cNvPr id="12" name="TextBox 12"/>
          <p:cNvSpPr txBox="1"/>
          <p:nvPr/>
        </p:nvSpPr>
        <p:spPr>
          <a:xfrm>
            <a:off x="685800" y="3186388"/>
            <a:ext cx="5909189" cy="804579"/>
          </a:xfrm>
          <a:prstGeom prst="rect">
            <a:avLst/>
          </a:prstGeom>
        </p:spPr>
        <p:txBody>
          <a:bodyPr lIns="0" tIns="0" rIns="0" bIns="0" rtlCol="0" anchor="t">
            <a:spAutoFit/>
          </a:bodyPr>
          <a:lstStyle/>
          <a:p>
            <a:pPr>
              <a:lnSpc>
                <a:spcPts val="6202"/>
              </a:lnSpc>
            </a:pPr>
            <a:r>
              <a:rPr lang="en-US" sz="7129" b="1" spc="-249" dirty="0">
                <a:solidFill>
                  <a:srgbClr val="497062"/>
                </a:solidFill>
                <a:latin typeface="Montserrat 1 Heavy"/>
                <a:ea typeface="Montserrat 1 Heavy"/>
                <a:cs typeface="Montserrat 1 Heavy"/>
                <a:sym typeface="Montserrat 1 Heavy"/>
              </a:rPr>
              <a:t>5 GRAMS</a:t>
            </a:r>
          </a:p>
        </p:txBody>
      </p:sp>
      <p:sp>
        <p:nvSpPr>
          <p:cNvPr id="13" name="TextBox 13"/>
          <p:cNvSpPr txBox="1"/>
          <p:nvPr/>
        </p:nvSpPr>
        <p:spPr>
          <a:xfrm>
            <a:off x="390343" y="3854509"/>
            <a:ext cx="5186219" cy="320601"/>
          </a:xfrm>
          <a:prstGeom prst="rect">
            <a:avLst/>
          </a:prstGeom>
        </p:spPr>
        <p:txBody>
          <a:bodyPr wrap="square" lIns="0" tIns="0" rIns="0" bIns="0" rtlCol="0" anchor="t">
            <a:spAutoFit/>
          </a:bodyPr>
          <a:lstStyle/>
          <a:p>
            <a:pPr algn="ctr">
              <a:lnSpc>
                <a:spcPts val="2467"/>
              </a:lnSpc>
            </a:pPr>
            <a:r>
              <a:rPr lang="en-US" sz="2242" dirty="0">
                <a:solidFill>
                  <a:srgbClr val="897E6F"/>
                </a:solidFill>
                <a:latin typeface="Montserrat 1 Medium" panose="020B0604020202020204" charset="0"/>
                <a:ea typeface="Montserrat 1 Medium"/>
                <a:cs typeface="Montserrat 1 Medium" panose="020B0604020202020204" charset="0"/>
                <a:sym typeface="Montserrat 1 Medium"/>
              </a:rPr>
              <a:t>of microplastics EVERY WEEK</a:t>
            </a:r>
          </a:p>
        </p:txBody>
      </p:sp>
      <p:sp>
        <p:nvSpPr>
          <p:cNvPr id="14" name="Freeform 14"/>
          <p:cNvSpPr/>
          <p:nvPr/>
        </p:nvSpPr>
        <p:spPr>
          <a:xfrm>
            <a:off x="8839191" y="791133"/>
            <a:ext cx="4131451" cy="5688921"/>
          </a:xfrm>
          <a:custGeom>
            <a:avLst/>
            <a:gdLst/>
            <a:ahLst/>
            <a:cxnLst/>
            <a:rect l="l" t="t" r="r" b="b"/>
            <a:pathLst>
              <a:path w="6197176" h="8533381">
                <a:moveTo>
                  <a:pt x="0" y="0"/>
                </a:moveTo>
                <a:lnTo>
                  <a:pt x="6197177" y="0"/>
                </a:lnTo>
                <a:lnTo>
                  <a:pt x="6197177" y="8533382"/>
                </a:lnTo>
                <a:lnTo>
                  <a:pt x="0" y="8533382"/>
                </a:lnTo>
                <a:lnTo>
                  <a:pt x="0" y="0"/>
                </a:lnTo>
                <a:close/>
              </a:path>
            </a:pathLst>
          </a:custGeom>
          <a:blipFill>
            <a:blip r:embed="rId13"/>
            <a:stretch>
              <a:fillRect l="-62958" b="-18345"/>
            </a:stretch>
          </a:blipFill>
        </p:spPr>
        <p:txBody>
          <a:bodyPr/>
          <a:lstStyle/>
          <a:p>
            <a:endParaRPr lang="it-IT" sz="1200"/>
          </a:p>
        </p:txBody>
      </p:sp>
      <p:sp>
        <p:nvSpPr>
          <p:cNvPr id="15" name="TextBox 15"/>
          <p:cNvSpPr txBox="1"/>
          <p:nvPr/>
        </p:nvSpPr>
        <p:spPr>
          <a:xfrm>
            <a:off x="1145065" y="6075727"/>
            <a:ext cx="2279376" cy="230832"/>
          </a:xfrm>
          <a:prstGeom prst="rect">
            <a:avLst/>
          </a:prstGeom>
        </p:spPr>
        <p:txBody>
          <a:bodyPr lIns="0" tIns="0" rIns="0" bIns="0" rtlCol="0" anchor="t">
            <a:spAutoFit/>
          </a:bodyPr>
          <a:lstStyle/>
          <a:p>
            <a:pPr>
              <a:lnSpc>
                <a:spcPts val="1770"/>
              </a:lnSpc>
            </a:pPr>
            <a:r>
              <a:rPr lang="en-US" sz="1685" i="1" spc="-59">
                <a:solidFill>
                  <a:srgbClr val="123258"/>
                </a:solidFill>
                <a:latin typeface="Montserrat 1 Italics"/>
                <a:ea typeface="Montserrat 1 Italics"/>
                <a:cs typeface="Montserrat 1 Italics"/>
                <a:sym typeface="Montserrat 1 Italics"/>
              </a:rPr>
              <a:t>yourplasticdiet.org</a:t>
            </a:r>
          </a:p>
        </p:txBody>
      </p:sp>
      <p:sp>
        <p:nvSpPr>
          <p:cNvPr id="16" name="TextBox 16"/>
          <p:cNvSpPr txBox="1"/>
          <p:nvPr/>
        </p:nvSpPr>
        <p:spPr>
          <a:xfrm>
            <a:off x="1430180" y="882037"/>
            <a:ext cx="3106545" cy="219932"/>
          </a:xfrm>
          <a:prstGeom prst="rect">
            <a:avLst/>
          </a:prstGeom>
        </p:spPr>
        <p:txBody>
          <a:bodyPr lIns="0" tIns="0" rIns="0" bIns="0" rtlCol="0" anchor="t">
            <a:spAutoFit/>
          </a:bodyPr>
          <a:lstStyle/>
          <a:p>
            <a:pPr>
              <a:lnSpc>
                <a:spcPts val="1749"/>
              </a:lnSpc>
            </a:pPr>
            <a:r>
              <a:rPr lang="en-US" sz="1666" b="1" spc="-58" dirty="0">
                <a:solidFill>
                  <a:srgbClr val="113359"/>
                </a:solidFill>
                <a:latin typeface="Montserrat 1 Medium"/>
                <a:ea typeface="Montserrat 1 Medium"/>
                <a:cs typeface="Montserrat 1 Medium"/>
                <a:sym typeface="Montserrat 1 Medium"/>
              </a:rPr>
              <a:t>WWF study case</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31064-F382-D41B-2CA9-9FBD9E1F111E}"/>
            </a:ext>
          </a:extLst>
        </p:cNvPr>
        <p:cNvGrpSpPr/>
        <p:nvPr/>
      </p:nvGrpSpPr>
      <p:grpSpPr>
        <a:xfrm>
          <a:off x="0" y="0"/>
          <a:ext cx="0" cy="0"/>
          <a:chOff x="0" y="0"/>
          <a:chExt cx="0" cy="0"/>
        </a:xfrm>
      </p:grpSpPr>
      <p:pic>
        <p:nvPicPr>
          <p:cNvPr id="2" name="Picture 1" descr="A world map with the title &quot;Concentrations of microplastics in the oceans&quot;, the subheading reads &quot;In million count per sq km, logarithmic scale&quot;. The world map shows the ocean coloured blue, where there are hotspots of plastic up to 100 million count per sqkm it is coloured red. Hotspots are highlighted in the Mediterranean Sea, Yellow Sea off the coast of East China, and the Great Pacific Garbage Patch off the coast of West US. ">
            <a:extLst>
              <a:ext uri="{FF2B5EF4-FFF2-40B4-BE49-F238E27FC236}">
                <a16:creationId xmlns:a16="http://schemas.microsoft.com/office/drawing/2014/main" id="{F4BF40C0-AFDA-F175-792C-4C57231694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3569" y="282368"/>
            <a:ext cx="7104862" cy="6293263"/>
          </a:xfrm>
          <a:prstGeom prst="rect">
            <a:avLst/>
          </a:prstGeom>
          <a:noFill/>
          <a:ln>
            <a:noFill/>
          </a:ln>
        </p:spPr>
      </p:pic>
    </p:spTree>
    <p:extLst>
      <p:ext uri="{BB962C8B-B14F-4D97-AF65-F5344CB8AC3E}">
        <p14:creationId xmlns:p14="http://schemas.microsoft.com/office/powerpoint/2010/main" val="18030476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9"/>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 r="-7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p:nvPr/>
        </p:nvSpPr>
        <p:spPr>
          <a:xfrm>
            <a:off x="8236226" y="1120828"/>
            <a:ext cx="5298874" cy="6152826"/>
          </a:xfrm>
          <a:custGeom>
            <a:avLst/>
            <a:gdLst/>
            <a:ahLst/>
            <a:cxnLst/>
            <a:rect l="l" t="t" r="r" b="b"/>
            <a:pathLst>
              <a:path w="7948311" h="9229239" extrusionOk="0">
                <a:moveTo>
                  <a:pt x="0" y="0"/>
                </a:moveTo>
                <a:lnTo>
                  <a:pt x="7948311" y="0"/>
                </a:lnTo>
                <a:lnTo>
                  <a:pt x="7948311" y="9229240"/>
                </a:lnTo>
                <a:lnTo>
                  <a:pt x="0" y="9229240"/>
                </a:lnTo>
                <a:lnTo>
                  <a:pt x="0" y="0"/>
                </a:lnTo>
                <a:close/>
              </a:path>
            </a:pathLst>
          </a:custGeom>
          <a:blipFill rotWithShape="1">
            <a:blip r:embed="rId3">
              <a:alphaModFix amt="61000"/>
            </a:blip>
            <a:stretch>
              <a:fillRect l="-507729" t="-29161" r="-21754" b="-7415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173" name="Google Shape;173;p21"/>
          <p:cNvSpPr txBox="1"/>
          <p:nvPr/>
        </p:nvSpPr>
        <p:spPr>
          <a:xfrm>
            <a:off x="1069947" y="704702"/>
            <a:ext cx="9138919" cy="653705"/>
          </a:xfrm>
          <a:prstGeom prst="rect">
            <a:avLst/>
          </a:prstGeom>
          <a:noFill/>
          <a:ln>
            <a:noFill/>
          </a:ln>
        </p:spPr>
        <p:txBody>
          <a:bodyPr spcFirstLastPara="1" wrap="square" lIns="0" tIns="0" rIns="0" bIns="0" anchor="t" anchorCtr="0">
            <a:spAutoFit/>
          </a:bodyPr>
          <a:lstStyle/>
          <a:p>
            <a:pPr marL="0" marR="0" lvl="0" indent="0" algn="ctr" rtl="0">
              <a:lnSpc>
                <a:spcPct val="117999"/>
              </a:lnSpc>
              <a:spcBef>
                <a:spcPts val="0"/>
              </a:spcBef>
              <a:spcAft>
                <a:spcPts val="0"/>
              </a:spcAft>
              <a:buNone/>
            </a:pPr>
            <a:r>
              <a:rPr lang="sv-SE" sz="3600" b="1" i="0" u="none" strike="noStrike" cap="none" dirty="0">
                <a:solidFill>
                  <a:schemeClr val="tx2">
                    <a:lumMod val="90000"/>
                    <a:lumOff val="10000"/>
                  </a:schemeClr>
                </a:solidFill>
                <a:latin typeface="Montserrat 1 Medium"/>
                <a:ea typeface="Montserrat Light"/>
                <a:cs typeface="Montserrat Light"/>
                <a:sym typeface="Montserrat Light"/>
              </a:rPr>
              <a:t>Estimated time for ’natural</a:t>
            </a:r>
            <a:r>
              <a:rPr lang="sv-SE" sz="3600" b="1" i="0" u="none" strike="noStrike" cap="none">
                <a:solidFill>
                  <a:schemeClr val="tx2">
                    <a:lumMod val="90000"/>
                    <a:lumOff val="10000"/>
                  </a:schemeClr>
                </a:solidFill>
                <a:latin typeface="Montserrat 1 Medium"/>
                <a:ea typeface="Montserrat Light"/>
                <a:cs typeface="Montserrat Light"/>
                <a:sym typeface="Montserrat Light"/>
              </a:rPr>
              <a:t>’ degradation</a:t>
            </a:r>
            <a:endParaRPr b="1" dirty="0">
              <a:solidFill>
                <a:schemeClr val="tx2">
                  <a:lumMod val="90000"/>
                  <a:lumOff val="10000"/>
                </a:schemeClr>
              </a:solidFill>
              <a:latin typeface="Montserrat 1 Medium"/>
            </a:endParaRPr>
          </a:p>
        </p:txBody>
      </p:sp>
      <p:sp>
        <p:nvSpPr>
          <p:cNvPr id="174" name="Google Shape;174;p21"/>
          <p:cNvSpPr txBox="1"/>
          <p:nvPr/>
        </p:nvSpPr>
        <p:spPr>
          <a:xfrm>
            <a:off x="4805981" y="5680482"/>
            <a:ext cx="2580039" cy="203133"/>
          </a:xfrm>
          <a:prstGeom prst="rect">
            <a:avLst/>
          </a:prstGeom>
          <a:noFill/>
          <a:ln>
            <a:noFill/>
          </a:ln>
        </p:spPr>
        <p:txBody>
          <a:bodyPr spcFirstLastPara="1" wrap="square" lIns="0" tIns="0" rIns="0" bIns="0" anchor="t" anchorCtr="0">
            <a:spAutoFit/>
          </a:bodyPr>
          <a:lstStyle/>
          <a:p>
            <a:pPr marL="0" marR="0" lvl="0" indent="0" algn="ctr" rtl="0">
              <a:lnSpc>
                <a:spcPct val="140084"/>
              </a:lnSpc>
              <a:spcBef>
                <a:spcPts val="0"/>
              </a:spcBef>
              <a:spcAft>
                <a:spcPts val="0"/>
              </a:spcAft>
              <a:buNone/>
            </a:pPr>
            <a:r>
              <a:rPr lang="en-US" sz="943" b="1" i="0" u="none" strike="noStrike" cap="none" dirty="0">
                <a:solidFill>
                  <a:schemeClr val="tx2">
                    <a:lumMod val="90000"/>
                    <a:lumOff val="10000"/>
                  </a:schemeClr>
                </a:solidFill>
                <a:latin typeface="Montserrat Light"/>
                <a:ea typeface="Montserrat Light"/>
                <a:cs typeface="Montserrat Light"/>
                <a:sym typeface="Montserrat Light"/>
              </a:rPr>
              <a:t>Source: NOAA / Woods Hole Sea Grant</a:t>
            </a:r>
            <a:endParaRPr dirty="0">
              <a:solidFill>
                <a:schemeClr val="tx2">
                  <a:lumMod val="90000"/>
                  <a:lumOff val="10000"/>
                </a:schemeClr>
              </a:solidFill>
            </a:endParaRPr>
          </a:p>
        </p:txBody>
      </p:sp>
      <p:pic>
        <p:nvPicPr>
          <p:cNvPr id="11" name="Picture 10" descr="A blue rectangular bars with white stripes&#10;&#10;Description automatically generated with medium confidence">
            <a:extLst>
              <a:ext uri="{FF2B5EF4-FFF2-40B4-BE49-F238E27FC236}">
                <a16:creationId xmlns:a16="http://schemas.microsoft.com/office/drawing/2014/main" id="{5DBF0BDF-462F-40F7-5F70-FBCC0D1BB2AC}"/>
              </a:ext>
            </a:extLst>
          </p:cNvPr>
          <p:cNvPicPr>
            <a:picLocks noChangeAspect="1"/>
          </p:cNvPicPr>
          <p:nvPr/>
        </p:nvPicPr>
        <p:blipFill>
          <a:blip r:embed="rId4"/>
          <a:stretch>
            <a:fillRect/>
          </a:stretch>
        </p:blipFill>
        <p:spPr>
          <a:xfrm>
            <a:off x="1526541" y="1517967"/>
            <a:ext cx="9138919" cy="3905727"/>
          </a:xfrm>
          <a:prstGeom prst="rect">
            <a:avLst/>
          </a:prstGeom>
        </p:spPr>
      </p:pic>
      <p:sp>
        <p:nvSpPr>
          <p:cNvPr id="12" name="TextBox 11">
            <a:extLst>
              <a:ext uri="{FF2B5EF4-FFF2-40B4-BE49-F238E27FC236}">
                <a16:creationId xmlns:a16="http://schemas.microsoft.com/office/drawing/2014/main" id="{98947E59-4818-4326-3D54-F33421BD32A1}"/>
              </a:ext>
            </a:extLst>
          </p:cNvPr>
          <p:cNvSpPr txBox="1"/>
          <p:nvPr/>
        </p:nvSpPr>
        <p:spPr>
          <a:xfrm>
            <a:off x="5678905" y="2196936"/>
            <a:ext cx="1015945" cy="369332"/>
          </a:xfrm>
          <a:prstGeom prst="rect">
            <a:avLst/>
          </a:prstGeom>
          <a:noFill/>
        </p:spPr>
        <p:txBody>
          <a:bodyPr wrap="square" rtlCol="0">
            <a:spAutoFit/>
          </a:bodyPr>
          <a:lstStyle/>
          <a:p>
            <a:r>
              <a:rPr lang="en-US" b="1" dirty="0">
                <a:solidFill>
                  <a:schemeClr val="bg1"/>
                </a:solidFill>
                <a:latin typeface="Bahnschrift" panose="020B0502040204020203" pitchFamily="34" charset="0"/>
              </a:rPr>
              <a:t>450 yrs</a:t>
            </a:r>
            <a:endParaRPr lang="en-SE" b="1" dirty="0">
              <a:solidFill>
                <a:schemeClr val="bg1"/>
              </a:solidFill>
              <a:latin typeface="Bahnschrift" panose="020B0502040204020203" pitchFamily="34" charset="0"/>
            </a:endParaRPr>
          </a:p>
        </p:txBody>
      </p:sp>
      <p:sp>
        <p:nvSpPr>
          <p:cNvPr id="13" name="TextBox 12">
            <a:extLst>
              <a:ext uri="{FF2B5EF4-FFF2-40B4-BE49-F238E27FC236}">
                <a16:creationId xmlns:a16="http://schemas.microsoft.com/office/drawing/2014/main" id="{93FF3898-FF3B-4C33-FA90-112255283BB0}"/>
              </a:ext>
            </a:extLst>
          </p:cNvPr>
          <p:cNvSpPr txBox="1"/>
          <p:nvPr/>
        </p:nvSpPr>
        <p:spPr>
          <a:xfrm>
            <a:off x="7187568" y="2196936"/>
            <a:ext cx="1048658" cy="369332"/>
          </a:xfrm>
          <a:prstGeom prst="rect">
            <a:avLst/>
          </a:prstGeom>
          <a:noFill/>
        </p:spPr>
        <p:txBody>
          <a:bodyPr wrap="square" rtlCol="0">
            <a:spAutoFit/>
          </a:bodyPr>
          <a:lstStyle/>
          <a:p>
            <a:r>
              <a:rPr lang="en-US" b="1" dirty="0">
                <a:solidFill>
                  <a:schemeClr val="bg1"/>
                </a:solidFill>
                <a:latin typeface="Bahnschrift" panose="020B0502040204020203" pitchFamily="34" charset="0"/>
              </a:rPr>
              <a:t>450 yrs</a:t>
            </a:r>
            <a:endParaRPr lang="en-SE" b="1" dirty="0">
              <a:solidFill>
                <a:schemeClr val="bg1"/>
              </a:solidFill>
              <a:latin typeface="Bahnschrift" panose="020B0502040204020203" pitchFamily="34" charset="0"/>
            </a:endParaRPr>
          </a:p>
        </p:txBody>
      </p:sp>
      <p:sp>
        <p:nvSpPr>
          <p:cNvPr id="14" name="TextBox 13">
            <a:extLst>
              <a:ext uri="{FF2B5EF4-FFF2-40B4-BE49-F238E27FC236}">
                <a16:creationId xmlns:a16="http://schemas.microsoft.com/office/drawing/2014/main" id="{9CED0993-5E8A-337A-B89B-F6A9477BC8C5}"/>
              </a:ext>
            </a:extLst>
          </p:cNvPr>
          <p:cNvSpPr txBox="1"/>
          <p:nvPr/>
        </p:nvSpPr>
        <p:spPr>
          <a:xfrm>
            <a:off x="8644107" y="1852552"/>
            <a:ext cx="1085304" cy="369332"/>
          </a:xfrm>
          <a:prstGeom prst="rect">
            <a:avLst/>
          </a:prstGeom>
          <a:noFill/>
        </p:spPr>
        <p:txBody>
          <a:bodyPr wrap="square" rtlCol="0">
            <a:spAutoFit/>
          </a:bodyPr>
          <a:lstStyle/>
          <a:p>
            <a:r>
              <a:rPr lang="en-US" b="1" dirty="0">
                <a:solidFill>
                  <a:schemeClr val="bg1"/>
                </a:solidFill>
                <a:latin typeface="Bahnschrift" panose="020B0502040204020203" pitchFamily="34" charset="0"/>
              </a:rPr>
              <a:t>500 yrs</a:t>
            </a:r>
            <a:endParaRPr lang="en-SE" b="1" dirty="0">
              <a:solidFill>
                <a:schemeClr val="bg1"/>
              </a:solidFill>
              <a:latin typeface="Bahnschrift" panose="020B0502040204020203" pitchFamily="34" charset="0"/>
            </a:endParaRPr>
          </a:p>
        </p:txBody>
      </p:sp>
      <p:sp>
        <p:nvSpPr>
          <p:cNvPr id="15" name="TextBox 14">
            <a:extLst>
              <a:ext uri="{FF2B5EF4-FFF2-40B4-BE49-F238E27FC236}">
                <a16:creationId xmlns:a16="http://schemas.microsoft.com/office/drawing/2014/main" id="{CE4A6AE3-5343-419A-514C-0E94EA95CC69}"/>
              </a:ext>
            </a:extLst>
          </p:cNvPr>
          <p:cNvSpPr txBox="1"/>
          <p:nvPr/>
        </p:nvSpPr>
        <p:spPr>
          <a:xfrm>
            <a:off x="4215865" y="3610100"/>
            <a:ext cx="1020278" cy="369332"/>
          </a:xfrm>
          <a:prstGeom prst="rect">
            <a:avLst/>
          </a:prstGeom>
          <a:noFill/>
        </p:spPr>
        <p:txBody>
          <a:bodyPr wrap="square" rtlCol="0">
            <a:spAutoFit/>
          </a:bodyPr>
          <a:lstStyle/>
          <a:p>
            <a:r>
              <a:rPr lang="en-US" b="1" dirty="0">
                <a:solidFill>
                  <a:schemeClr val="bg1"/>
                </a:solidFill>
                <a:latin typeface="Bahnschrift" panose="020B0502040204020203" pitchFamily="34" charset="0"/>
              </a:rPr>
              <a:t>200 yrs</a:t>
            </a:r>
            <a:endParaRPr lang="en-SE" b="1" dirty="0">
              <a:solidFill>
                <a:schemeClr val="bg1"/>
              </a:solidFill>
              <a:latin typeface="Bahnschrift" panose="020B0502040204020203" pitchFamily="34" charset="0"/>
            </a:endParaRPr>
          </a:p>
        </p:txBody>
      </p:sp>
      <p:sp>
        <p:nvSpPr>
          <p:cNvPr id="16" name="TextBox 15">
            <a:extLst>
              <a:ext uri="{FF2B5EF4-FFF2-40B4-BE49-F238E27FC236}">
                <a16:creationId xmlns:a16="http://schemas.microsoft.com/office/drawing/2014/main" id="{AD07874A-DFD0-9E34-724E-75F9323832B0}"/>
              </a:ext>
            </a:extLst>
          </p:cNvPr>
          <p:cNvSpPr txBox="1"/>
          <p:nvPr/>
        </p:nvSpPr>
        <p:spPr>
          <a:xfrm>
            <a:off x="2740783" y="4408031"/>
            <a:ext cx="1048657" cy="369332"/>
          </a:xfrm>
          <a:prstGeom prst="rect">
            <a:avLst/>
          </a:prstGeom>
          <a:noFill/>
        </p:spPr>
        <p:txBody>
          <a:bodyPr wrap="square" rtlCol="0">
            <a:spAutoFit/>
          </a:bodyPr>
          <a:lstStyle/>
          <a:p>
            <a:r>
              <a:rPr lang="en-US" b="1" dirty="0">
                <a:solidFill>
                  <a:schemeClr val="bg1"/>
                </a:solidFill>
                <a:latin typeface="Bahnschrift" panose="020B0502040204020203" pitchFamily="34" charset="0"/>
              </a:rPr>
              <a:t>50 yrs</a:t>
            </a:r>
            <a:endParaRPr lang="en-SE" b="1" dirty="0">
              <a:solidFill>
                <a:schemeClr val="bg1"/>
              </a:solidFill>
              <a:latin typeface="Bahnschrift" panose="020B0502040204020203" pitchFamily="34" charset="0"/>
            </a:endParaRPr>
          </a:p>
        </p:txBody>
      </p:sp>
      <p:sp>
        <p:nvSpPr>
          <p:cNvPr id="17" name="TextBox 16">
            <a:extLst>
              <a:ext uri="{FF2B5EF4-FFF2-40B4-BE49-F238E27FC236}">
                <a16:creationId xmlns:a16="http://schemas.microsoft.com/office/drawing/2014/main" id="{7133FB72-E316-4129-C84E-6C859027B524}"/>
              </a:ext>
            </a:extLst>
          </p:cNvPr>
          <p:cNvSpPr txBox="1"/>
          <p:nvPr/>
        </p:nvSpPr>
        <p:spPr>
          <a:xfrm>
            <a:off x="2600008" y="4809506"/>
            <a:ext cx="1330209" cy="646331"/>
          </a:xfrm>
          <a:prstGeom prst="rect">
            <a:avLst/>
          </a:prstGeom>
          <a:noFill/>
        </p:spPr>
        <p:txBody>
          <a:bodyPr wrap="square" rtlCol="0">
            <a:spAutoFit/>
          </a:bodyPr>
          <a:lstStyle/>
          <a:p>
            <a:r>
              <a:rPr lang="en-US" b="1" dirty="0">
                <a:solidFill>
                  <a:schemeClr val="tx2">
                    <a:lumMod val="90000"/>
                    <a:lumOff val="10000"/>
                  </a:schemeClr>
                </a:solidFill>
                <a:latin typeface="Bahnschrift" panose="020B0502040204020203" pitchFamily="34" charset="0"/>
              </a:rPr>
              <a:t>Styrofoam</a:t>
            </a:r>
          </a:p>
          <a:p>
            <a:r>
              <a:rPr lang="en-US" b="1" dirty="0">
                <a:solidFill>
                  <a:schemeClr val="tx2">
                    <a:lumMod val="90000"/>
                    <a:lumOff val="10000"/>
                  </a:schemeClr>
                </a:solidFill>
                <a:latin typeface="Bahnschrift" panose="020B0502040204020203" pitchFamily="34" charset="0"/>
              </a:rPr>
              <a:t>  </a:t>
            </a:r>
            <a:endParaRPr lang="en-SE" b="1" dirty="0">
              <a:solidFill>
                <a:schemeClr val="tx2">
                  <a:lumMod val="90000"/>
                  <a:lumOff val="10000"/>
                </a:schemeClr>
              </a:solidFill>
              <a:latin typeface="Bahnschrift" panose="020B0502040204020203" pitchFamily="34" charset="0"/>
            </a:endParaRPr>
          </a:p>
        </p:txBody>
      </p:sp>
      <p:sp>
        <p:nvSpPr>
          <p:cNvPr id="18" name="TextBox 17">
            <a:extLst>
              <a:ext uri="{FF2B5EF4-FFF2-40B4-BE49-F238E27FC236}">
                <a16:creationId xmlns:a16="http://schemas.microsoft.com/office/drawing/2014/main" id="{28DCAAA5-B773-3785-F820-D3FF5B482C9C}"/>
              </a:ext>
            </a:extLst>
          </p:cNvPr>
          <p:cNvSpPr txBox="1"/>
          <p:nvPr/>
        </p:nvSpPr>
        <p:spPr>
          <a:xfrm>
            <a:off x="5762367" y="4809506"/>
            <a:ext cx="875940" cy="369332"/>
          </a:xfrm>
          <a:prstGeom prst="rect">
            <a:avLst/>
          </a:prstGeom>
          <a:noFill/>
        </p:spPr>
        <p:txBody>
          <a:bodyPr wrap="square" rtlCol="0">
            <a:spAutoFit/>
          </a:bodyPr>
          <a:lstStyle/>
          <a:p>
            <a:r>
              <a:rPr lang="en-US" b="1" dirty="0">
                <a:solidFill>
                  <a:schemeClr val="tx2">
                    <a:lumMod val="90000"/>
                    <a:lumOff val="10000"/>
                  </a:schemeClr>
                </a:solidFill>
                <a:latin typeface="Bahnschrift" panose="020B0502040204020203" pitchFamily="34" charset="0"/>
              </a:rPr>
              <a:t>Diaper</a:t>
            </a:r>
            <a:endParaRPr lang="en-SE" b="1" dirty="0">
              <a:solidFill>
                <a:schemeClr val="tx2">
                  <a:lumMod val="90000"/>
                  <a:lumOff val="10000"/>
                </a:schemeClr>
              </a:solidFill>
              <a:latin typeface="Bahnschrift" panose="020B0502040204020203" pitchFamily="34" charset="0"/>
            </a:endParaRPr>
          </a:p>
        </p:txBody>
      </p:sp>
      <p:sp>
        <p:nvSpPr>
          <p:cNvPr id="19" name="TextBox 18">
            <a:extLst>
              <a:ext uri="{FF2B5EF4-FFF2-40B4-BE49-F238E27FC236}">
                <a16:creationId xmlns:a16="http://schemas.microsoft.com/office/drawing/2014/main" id="{CCB91E6C-79EC-DD37-7CDB-B57BBA18B1DA}"/>
              </a:ext>
            </a:extLst>
          </p:cNvPr>
          <p:cNvSpPr txBox="1"/>
          <p:nvPr/>
        </p:nvSpPr>
        <p:spPr>
          <a:xfrm>
            <a:off x="4135427" y="4809506"/>
            <a:ext cx="1392710" cy="646331"/>
          </a:xfrm>
          <a:prstGeom prst="rect">
            <a:avLst/>
          </a:prstGeom>
          <a:noFill/>
        </p:spPr>
        <p:txBody>
          <a:bodyPr wrap="square" rtlCol="0">
            <a:spAutoFit/>
          </a:bodyPr>
          <a:lstStyle/>
          <a:p>
            <a:pPr algn="ctr"/>
            <a:r>
              <a:rPr lang="en-US" b="1" dirty="0">
                <a:solidFill>
                  <a:schemeClr val="tx2">
                    <a:lumMod val="90000"/>
                    <a:lumOff val="10000"/>
                  </a:schemeClr>
                </a:solidFill>
                <a:latin typeface="Bahnschrift" panose="020B0502040204020203" pitchFamily="34" charset="0"/>
              </a:rPr>
              <a:t>Aluminium</a:t>
            </a:r>
          </a:p>
          <a:p>
            <a:pPr algn="ctr"/>
            <a:r>
              <a:rPr lang="en-US" b="1" dirty="0">
                <a:solidFill>
                  <a:schemeClr val="tx2">
                    <a:lumMod val="90000"/>
                    <a:lumOff val="10000"/>
                  </a:schemeClr>
                </a:solidFill>
                <a:latin typeface="Bahnschrift" panose="020B0502040204020203" pitchFamily="34" charset="0"/>
              </a:rPr>
              <a:t>can</a:t>
            </a:r>
            <a:endParaRPr lang="en-SE" dirty="0">
              <a:solidFill>
                <a:schemeClr val="tx2">
                  <a:lumMod val="90000"/>
                  <a:lumOff val="10000"/>
                </a:schemeClr>
              </a:solidFill>
            </a:endParaRPr>
          </a:p>
        </p:txBody>
      </p:sp>
      <p:sp>
        <p:nvSpPr>
          <p:cNvPr id="20" name="TextBox 19">
            <a:extLst>
              <a:ext uri="{FF2B5EF4-FFF2-40B4-BE49-F238E27FC236}">
                <a16:creationId xmlns:a16="http://schemas.microsoft.com/office/drawing/2014/main" id="{F63D7C72-DD59-D89F-9656-A5E22BD21B07}"/>
              </a:ext>
            </a:extLst>
          </p:cNvPr>
          <p:cNvSpPr txBox="1"/>
          <p:nvPr/>
        </p:nvSpPr>
        <p:spPr>
          <a:xfrm>
            <a:off x="7163473" y="4793434"/>
            <a:ext cx="1048658" cy="646331"/>
          </a:xfrm>
          <a:prstGeom prst="rect">
            <a:avLst/>
          </a:prstGeom>
          <a:noFill/>
        </p:spPr>
        <p:txBody>
          <a:bodyPr wrap="square" rtlCol="0">
            <a:spAutoFit/>
          </a:bodyPr>
          <a:lstStyle/>
          <a:p>
            <a:pPr algn="ctr"/>
            <a:r>
              <a:rPr lang="en-US" b="1" dirty="0">
                <a:solidFill>
                  <a:schemeClr val="tx2">
                    <a:lumMod val="90000"/>
                    <a:lumOff val="10000"/>
                  </a:schemeClr>
                </a:solidFill>
                <a:latin typeface="Bahnschrift" panose="020B0502040204020203" pitchFamily="34" charset="0"/>
              </a:rPr>
              <a:t>Plastic Bottle</a:t>
            </a:r>
            <a:endParaRPr lang="en-SE" b="1" dirty="0">
              <a:solidFill>
                <a:schemeClr val="tx2">
                  <a:lumMod val="90000"/>
                  <a:lumOff val="10000"/>
                </a:schemeClr>
              </a:solidFill>
              <a:latin typeface="Bahnschrift" panose="020B0502040204020203" pitchFamily="34" charset="0"/>
            </a:endParaRPr>
          </a:p>
        </p:txBody>
      </p:sp>
      <p:sp>
        <p:nvSpPr>
          <p:cNvPr id="21" name="TextBox 20">
            <a:extLst>
              <a:ext uri="{FF2B5EF4-FFF2-40B4-BE49-F238E27FC236}">
                <a16:creationId xmlns:a16="http://schemas.microsoft.com/office/drawing/2014/main" id="{76EFE3F6-9DCA-D43D-42D0-824E6020757E}"/>
              </a:ext>
            </a:extLst>
          </p:cNvPr>
          <p:cNvSpPr txBox="1"/>
          <p:nvPr/>
        </p:nvSpPr>
        <p:spPr>
          <a:xfrm>
            <a:off x="8644107" y="4809506"/>
            <a:ext cx="1392710" cy="646331"/>
          </a:xfrm>
          <a:prstGeom prst="rect">
            <a:avLst/>
          </a:prstGeom>
          <a:noFill/>
        </p:spPr>
        <p:txBody>
          <a:bodyPr wrap="square" rtlCol="0">
            <a:spAutoFit/>
          </a:bodyPr>
          <a:lstStyle/>
          <a:p>
            <a:r>
              <a:rPr lang="en-US" dirty="0">
                <a:solidFill>
                  <a:schemeClr val="tx2">
                    <a:lumMod val="90000"/>
                    <a:lumOff val="10000"/>
                  </a:schemeClr>
                </a:solidFill>
              </a:rPr>
              <a:t>     </a:t>
            </a:r>
            <a:r>
              <a:rPr lang="en-US" b="1" dirty="0">
                <a:solidFill>
                  <a:schemeClr val="tx2">
                    <a:lumMod val="90000"/>
                    <a:lumOff val="10000"/>
                  </a:schemeClr>
                </a:solidFill>
                <a:latin typeface="Bahnschrift" panose="020B0502040204020203" pitchFamily="34" charset="0"/>
              </a:rPr>
              <a:t>Plastic Toothbrush</a:t>
            </a:r>
            <a:endParaRPr lang="en-SE" b="1" dirty="0">
              <a:solidFill>
                <a:schemeClr val="tx2">
                  <a:lumMod val="90000"/>
                  <a:lumOff val="10000"/>
                </a:schemeClr>
              </a:solidFill>
              <a:latin typeface="Bahnschrif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2"/>
          <p:cNvPicPr preferRelativeResize="0"/>
          <p:nvPr/>
        </p:nvPicPr>
        <p:blipFill rotWithShape="1">
          <a:blip r:embed="rId3">
            <a:alphaModFix/>
          </a:blip>
          <a:srcRect l="54208" r="13427"/>
          <a:stretch/>
        </p:blipFill>
        <p:spPr>
          <a:xfrm>
            <a:off x="7477085" y="2427616"/>
            <a:ext cx="2408755" cy="3386453"/>
          </a:xfrm>
          <a:prstGeom prst="rect">
            <a:avLst/>
          </a:prstGeom>
          <a:noFill/>
          <a:ln>
            <a:noFill/>
          </a:ln>
        </p:spPr>
      </p:pic>
      <p:pic>
        <p:nvPicPr>
          <p:cNvPr id="180" name="Google Shape;180;p22"/>
          <p:cNvPicPr preferRelativeResize="0"/>
          <p:nvPr/>
        </p:nvPicPr>
        <p:blipFill rotWithShape="1">
          <a:blip r:embed="rId4">
            <a:alphaModFix/>
          </a:blip>
          <a:srcRect l="19028" r="54456"/>
          <a:stretch/>
        </p:blipFill>
        <p:spPr>
          <a:xfrm>
            <a:off x="10067981" y="3114451"/>
            <a:ext cx="2124019" cy="3314432"/>
          </a:xfrm>
          <a:prstGeom prst="rect">
            <a:avLst/>
          </a:prstGeom>
          <a:noFill/>
          <a:ln>
            <a:noFill/>
          </a:ln>
        </p:spPr>
      </p:pic>
      <p:pic>
        <p:nvPicPr>
          <p:cNvPr id="181" name="Google Shape;181;p22"/>
          <p:cNvPicPr preferRelativeResize="0"/>
          <p:nvPr/>
        </p:nvPicPr>
        <p:blipFill rotWithShape="1">
          <a:blip r:embed="rId5">
            <a:alphaModFix/>
          </a:blip>
          <a:srcRect l="22838" r="22838"/>
          <a:stretch/>
        </p:blipFill>
        <p:spPr>
          <a:xfrm>
            <a:off x="9988941" y="280739"/>
            <a:ext cx="2203059" cy="2732509"/>
          </a:xfrm>
          <a:prstGeom prst="rect">
            <a:avLst/>
          </a:prstGeom>
          <a:noFill/>
          <a:ln>
            <a:noFill/>
          </a:ln>
        </p:spPr>
      </p:pic>
      <p:sp>
        <p:nvSpPr>
          <p:cNvPr id="182" name="Google Shape;182;p22"/>
          <p:cNvSpPr/>
          <p:nvPr/>
        </p:nvSpPr>
        <p:spPr>
          <a:xfrm>
            <a:off x="8830787" y="1224467"/>
            <a:ext cx="1055052" cy="1042401"/>
          </a:xfrm>
          <a:prstGeom prst="rect">
            <a:avLst/>
          </a:prstGeom>
          <a:solidFill>
            <a:srgbClr val="9B8B7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cxnSp>
        <p:nvCxnSpPr>
          <p:cNvPr id="183" name="Google Shape;183;p22"/>
          <p:cNvCxnSpPr/>
          <p:nvPr/>
        </p:nvCxnSpPr>
        <p:spPr>
          <a:xfrm>
            <a:off x="472274" y="3989551"/>
            <a:ext cx="3509283" cy="0"/>
          </a:xfrm>
          <a:prstGeom prst="straightConnector1">
            <a:avLst/>
          </a:prstGeom>
          <a:noFill/>
          <a:ln w="66675" cap="flat" cmpd="sng">
            <a:solidFill>
              <a:srgbClr val="1B3356"/>
            </a:solidFill>
            <a:prstDash val="solid"/>
            <a:round/>
            <a:headEnd type="none" w="sm" len="sm"/>
            <a:tailEnd type="none" w="sm" len="sm"/>
          </a:ln>
        </p:spPr>
      </p:cxnSp>
      <p:sp>
        <p:nvSpPr>
          <p:cNvPr id="185" name="Google Shape;185;p22"/>
          <p:cNvSpPr txBox="1"/>
          <p:nvPr/>
        </p:nvSpPr>
        <p:spPr>
          <a:xfrm>
            <a:off x="512312" y="2982083"/>
            <a:ext cx="5390256" cy="893834"/>
          </a:xfrm>
          <a:prstGeom prst="rect">
            <a:avLst/>
          </a:prstGeom>
          <a:noFill/>
          <a:ln>
            <a:noFill/>
          </a:ln>
        </p:spPr>
        <p:txBody>
          <a:bodyPr spcFirstLastPara="1" wrap="square" lIns="0" tIns="0" rIns="0" bIns="0" anchor="t" anchorCtr="0">
            <a:spAutoFit/>
          </a:bodyPr>
          <a:lstStyle/>
          <a:p>
            <a:pPr marL="0" marR="0" lvl="0" indent="0" rtl="0">
              <a:lnSpc>
                <a:spcPct val="121208"/>
              </a:lnSpc>
              <a:spcBef>
                <a:spcPts val="0"/>
              </a:spcBef>
              <a:spcAft>
                <a:spcPts val="0"/>
              </a:spcAft>
              <a:buNone/>
            </a:pPr>
            <a:r>
              <a:rPr lang="sv-SE" sz="2400" b="1" i="0" u="none" strike="noStrike" cap="none" dirty="0">
                <a:solidFill>
                  <a:srgbClr val="1B3356"/>
                </a:solidFill>
                <a:latin typeface="Montserrat"/>
                <a:ea typeface="Montserrat"/>
                <a:cs typeface="Montserrat"/>
                <a:sym typeface="Montserrat"/>
              </a:rPr>
              <a:t>TURNING WASTE PLASTIC INTO ADVANCED PYROLYSIS OIL</a:t>
            </a:r>
            <a:endParaRPr dirty="0"/>
          </a:p>
        </p:txBody>
      </p:sp>
      <p:sp>
        <p:nvSpPr>
          <p:cNvPr id="186" name="Google Shape;186;p22"/>
          <p:cNvSpPr txBox="1"/>
          <p:nvPr/>
        </p:nvSpPr>
        <p:spPr>
          <a:xfrm>
            <a:off x="566363" y="5149272"/>
            <a:ext cx="5529637" cy="664797"/>
          </a:xfrm>
          <a:prstGeom prst="rect">
            <a:avLst/>
          </a:prstGeom>
          <a:noFill/>
          <a:ln>
            <a:noFill/>
          </a:ln>
        </p:spPr>
        <p:txBody>
          <a:bodyPr spcFirstLastPara="1" wrap="square" lIns="0" tIns="0" rIns="0" bIns="0" anchor="t" anchorCtr="0">
            <a:spAutoFit/>
          </a:bodyPr>
          <a:lstStyle/>
          <a:p>
            <a:pPr marL="0" marR="0" lvl="0" indent="0" algn="l" rtl="0">
              <a:lnSpc>
                <a:spcPct val="119750"/>
              </a:lnSpc>
              <a:spcBef>
                <a:spcPts val="0"/>
              </a:spcBef>
              <a:spcAft>
                <a:spcPts val="0"/>
              </a:spcAft>
              <a:buNone/>
            </a:pPr>
            <a:endParaRPr lang="en-US" sz="1600" b="1" i="0" u="none" strike="noStrike" cap="none" dirty="0">
              <a:solidFill>
                <a:srgbClr val="9B8B75"/>
              </a:solidFill>
              <a:latin typeface="Montserrat"/>
              <a:ea typeface="Montserrat"/>
              <a:cs typeface="Montserrat"/>
              <a:sym typeface="Montserrat"/>
            </a:endParaRPr>
          </a:p>
          <a:p>
            <a:pPr marL="0" marR="0" lvl="0" indent="0" algn="l" rtl="0">
              <a:lnSpc>
                <a:spcPct val="119750"/>
              </a:lnSpc>
              <a:spcBef>
                <a:spcPts val="0"/>
              </a:spcBef>
              <a:spcAft>
                <a:spcPts val="0"/>
              </a:spcAft>
              <a:buNone/>
            </a:pPr>
            <a:r>
              <a:rPr lang="en-US" sz="2000" b="1" i="0" u="none" strike="noStrike" cap="none">
                <a:solidFill>
                  <a:srgbClr val="9B8B75"/>
                </a:solidFill>
                <a:latin typeface="Montserrat"/>
                <a:ea typeface="Montserrat"/>
                <a:cs typeface="Montserrat"/>
                <a:sym typeface="Montserrat"/>
              </a:rPr>
              <a:t>A Sustainable </a:t>
            </a:r>
            <a:r>
              <a:rPr lang="en-US" sz="2000" b="1" i="0" u="none" strike="noStrike" cap="none" dirty="0">
                <a:solidFill>
                  <a:srgbClr val="9B8B75"/>
                </a:solidFill>
                <a:latin typeface="Montserrat"/>
                <a:ea typeface="Montserrat"/>
                <a:cs typeface="Montserrat"/>
                <a:sym typeface="Montserrat"/>
              </a:rPr>
              <a:t>Solution </a:t>
            </a:r>
            <a:r>
              <a:rPr lang="en-US" sz="2000" b="1" i="0" u="none" strike="noStrike" cap="none" dirty="0">
                <a:solidFill>
                  <a:srgbClr val="1B3356"/>
                </a:solidFill>
                <a:latin typeface="Montserrat"/>
                <a:ea typeface="Montserrat"/>
                <a:cs typeface="Montserrat"/>
                <a:sym typeface="Montserrat"/>
              </a:rPr>
              <a:t>for the Planet!</a:t>
            </a:r>
          </a:p>
        </p:txBody>
      </p:sp>
      <p:grpSp>
        <p:nvGrpSpPr>
          <p:cNvPr id="187" name="Google Shape;187;p22"/>
          <p:cNvGrpSpPr/>
          <p:nvPr/>
        </p:nvGrpSpPr>
        <p:grpSpPr>
          <a:xfrm>
            <a:off x="472276" y="390611"/>
            <a:ext cx="427050" cy="427050"/>
            <a:chOff x="0" y="0"/>
            <a:chExt cx="812800" cy="812800"/>
          </a:xfrm>
        </p:grpSpPr>
        <p:sp>
          <p:nvSpPr>
            <p:cNvPr id="188" name="Google Shape;188;p2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B3356"/>
                </a:gs>
                <a:gs pos="100000">
                  <a:srgbClr val="325D88"/>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189" name="Google Shape;189;p22"/>
            <p:cNvSpPr txBox="1"/>
            <p:nvPr/>
          </p:nvSpPr>
          <p:spPr>
            <a:xfrm>
              <a:off x="76200" y="19050"/>
              <a:ext cx="660400" cy="717550"/>
            </a:xfrm>
            <a:prstGeom prst="rect">
              <a:avLst/>
            </a:prstGeom>
            <a:noFill/>
            <a:ln>
              <a:noFill/>
            </a:ln>
          </p:spPr>
          <p:txBody>
            <a:bodyPr spcFirstLastPara="1" wrap="square" lIns="33850" tIns="33850" rIns="33850" bIns="33850" anchor="ctr" anchorCtr="0">
              <a:noAutofit/>
            </a:bodyPr>
            <a:lstStyle/>
            <a:p>
              <a:pPr marL="0" marR="0" lvl="0" indent="0" algn="ctr" rtl="0">
                <a:lnSpc>
                  <a:spcPct val="182750"/>
                </a:lnSpc>
                <a:spcBef>
                  <a:spcPts val="0"/>
                </a:spcBef>
                <a:spcAft>
                  <a:spcPts val="0"/>
                </a:spcAft>
                <a:buNone/>
              </a:pPr>
              <a:endParaRPr sz="1200" b="0" i="0" u="none" strike="noStrike" cap="none">
                <a:solidFill>
                  <a:srgbClr val="000000"/>
                </a:solidFill>
                <a:latin typeface="Calibri"/>
                <a:ea typeface="Calibri"/>
                <a:cs typeface="Calibri"/>
                <a:sym typeface="Calibri"/>
              </a:endParaRPr>
            </a:p>
          </p:txBody>
        </p:sp>
      </p:grpSp>
      <p:sp>
        <p:nvSpPr>
          <p:cNvPr id="190" name="Google Shape;190;p22"/>
          <p:cNvSpPr/>
          <p:nvPr/>
        </p:nvSpPr>
        <p:spPr>
          <a:xfrm>
            <a:off x="593840" y="513325"/>
            <a:ext cx="183921" cy="181622"/>
          </a:xfrm>
          <a:custGeom>
            <a:avLst/>
            <a:gdLst/>
            <a:ahLst/>
            <a:cxnLst/>
            <a:rect l="l" t="t" r="r" b="b"/>
            <a:pathLst>
              <a:path w="275882" h="272433" extrusionOk="0">
                <a:moveTo>
                  <a:pt x="0" y="0"/>
                </a:moveTo>
                <a:lnTo>
                  <a:pt x="275882" y="0"/>
                </a:lnTo>
                <a:lnTo>
                  <a:pt x="275882" y="272434"/>
                </a:lnTo>
                <a:lnTo>
                  <a:pt x="0" y="27243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191" name="Google Shape;191;p22"/>
          <p:cNvSpPr/>
          <p:nvPr/>
        </p:nvSpPr>
        <p:spPr>
          <a:xfrm>
            <a:off x="424052" y="322840"/>
            <a:ext cx="523497" cy="499285"/>
          </a:xfrm>
          <a:custGeom>
            <a:avLst/>
            <a:gdLst/>
            <a:ahLst/>
            <a:cxnLst/>
            <a:rect l="l" t="t" r="r" b="b"/>
            <a:pathLst>
              <a:path w="785245" h="748927" extrusionOk="0">
                <a:moveTo>
                  <a:pt x="0" y="0"/>
                </a:moveTo>
                <a:lnTo>
                  <a:pt x="785244" y="0"/>
                </a:lnTo>
                <a:lnTo>
                  <a:pt x="785244" y="748926"/>
                </a:lnTo>
                <a:lnTo>
                  <a:pt x="0" y="74892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192" name="Google Shape;192;p22"/>
          <p:cNvSpPr txBox="1"/>
          <p:nvPr/>
        </p:nvSpPr>
        <p:spPr>
          <a:xfrm>
            <a:off x="1050650" y="467360"/>
            <a:ext cx="1231145" cy="253787"/>
          </a:xfrm>
          <a:prstGeom prst="rect">
            <a:avLst/>
          </a:prstGeom>
          <a:noFill/>
          <a:ln>
            <a:noFill/>
          </a:ln>
        </p:spPr>
        <p:txBody>
          <a:bodyPr spcFirstLastPara="1" wrap="square" lIns="0" tIns="0" rIns="0" bIns="0" anchor="t" anchorCtr="0">
            <a:spAutoFit/>
          </a:bodyPr>
          <a:lstStyle/>
          <a:p>
            <a:pPr marL="0" marR="0" lvl="0" indent="0" algn="l" rtl="0">
              <a:lnSpc>
                <a:spcPct val="139983"/>
              </a:lnSpc>
              <a:spcBef>
                <a:spcPts val="0"/>
              </a:spcBef>
              <a:spcAft>
                <a:spcPts val="0"/>
              </a:spcAft>
              <a:buNone/>
            </a:pPr>
            <a:r>
              <a:rPr lang="en-US" sz="1178" b="1" dirty="0">
                <a:solidFill>
                  <a:srgbClr val="1B3356"/>
                </a:solidFill>
                <a:latin typeface="Montserrat"/>
                <a:sym typeface="Montserrat"/>
              </a:rPr>
              <a:t>SOLUTION</a:t>
            </a:r>
            <a:endParaRPr dirty="0"/>
          </a:p>
        </p:txBody>
      </p:sp>
      <p:sp>
        <p:nvSpPr>
          <p:cNvPr id="193" name="Google Shape;193;p22"/>
          <p:cNvSpPr/>
          <p:nvPr/>
        </p:nvSpPr>
        <p:spPr>
          <a:xfrm>
            <a:off x="8480536" y="1622029"/>
            <a:ext cx="656185" cy="644839"/>
          </a:xfrm>
          <a:prstGeom prst="rect">
            <a:avLst/>
          </a:prstGeom>
          <a:solidFill>
            <a:srgbClr val="1B335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194" name="Google Shape;194;p22"/>
          <p:cNvSpPr txBox="1"/>
          <p:nvPr/>
        </p:nvSpPr>
        <p:spPr>
          <a:xfrm>
            <a:off x="533790" y="2431753"/>
            <a:ext cx="5662797" cy="446532"/>
          </a:xfrm>
          <a:prstGeom prst="rect">
            <a:avLst/>
          </a:prstGeom>
          <a:noFill/>
          <a:ln>
            <a:noFill/>
          </a:ln>
        </p:spPr>
        <p:txBody>
          <a:bodyPr spcFirstLastPara="1" wrap="square" lIns="0" tIns="0" rIns="0" bIns="0" anchor="t" anchorCtr="0">
            <a:spAutoFit/>
          </a:bodyPr>
          <a:lstStyle/>
          <a:p>
            <a:pPr marL="0" marR="0" lvl="0" indent="0" algn="just" rtl="0">
              <a:lnSpc>
                <a:spcPct val="128319"/>
              </a:lnSpc>
              <a:spcBef>
                <a:spcPts val="0"/>
              </a:spcBef>
              <a:spcAft>
                <a:spcPts val="0"/>
              </a:spcAft>
              <a:buNone/>
            </a:pPr>
            <a:r>
              <a:rPr lang="en-US" sz="2267" b="1" i="0" u="none" strike="noStrike" cap="none" dirty="0">
                <a:solidFill>
                  <a:srgbClr val="A89B80"/>
                </a:solidFill>
                <a:latin typeface="Montserrat"/>
                <a:ea typeface="Montserrat"/>
                <a:cs typeface="Montserrat"/>
                <a:sym typeface="Montserrat"/>
              </a:rPr>
              <a:t>Corsair Group International</a:t>
            </a:r>
            <a:endParaRPr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8073AE-863A-72F3-06B0-C963D72E2E71}"/>
              </a:ext>
            </a:extLst>
          </p:cNvPr>
          <p:cNvPicPr>
            <a:picLocks noChangeAspect="1"/>
          </p:cNvPicPr>
          <p:nvPr/>
        </p:nvPicPr>
        <p:blipFill>
          <a:blip r:embed="rId3"/>
          <a:stretch>
            <a:fillRect/>
          </a:stretch>
        </p:blipFill>
        <p:spPr>
          <a:xfrm>
            <a:off x="184567" y="903890"/>
            <a:ext cx="11822865" cy="5954110"/>
          </a:xfrm>
          <a:prstGeom prst="rect">
            <a:avLst/>
          </a:prstGeom>
        </p:spPr>
      </p:pic>
      <p:pic>
        <p:nvPicPr>
          <p:cNvPr id="11" name="Picture 10">
            <a:extLst>
              <a:ext uri="{FF2B5EF4-FFF2-40B4-BE49-F238E27FC236}">
                <a16:creationId xmlns:a16="http://schemas.microsoft.com/office/drawing/2014/main" id="{15D78A23-3DB9-0ADD-C37D-D98452F1452B}"/>
              </a:ext>
            </a:extLst>
          </p:cNvPr>
          <p:cNvPicPr>
            <a:picLocks noChangeAspect="1"/>
          </p:cNvPicPr>
          <p:nvPr/>
        </p:nvPicPr>
        <p:blipFill>
          <a:blip r:embed="rId4"/>
          <a:stretch>
            <a:fillRect/>
          </a:stretch>
        </p:blipFill>
        <p:spPr>
          <a:xfrm>
            <a:off x="308177" y="212190"/>
            <a:ext cx="1485714" cy="552381"/>
          </a:xfrm>
          <a:prstGeom prst="rect">
            <a:avLst/>
          </a:prstGeom>
        </p:spPr>
      </p:pic>
      <p:sp>
        <p:nvSpPr>
          <p:cNvPr id="12" name="TextBox 11">
            <a:extLst>
              <a:ext uri="{FF2B5EF4-FFF2-40B4-BE49-F238E27FC236}">
                <a16:creationId xmlns:a16="http://schemas.microsoft.com/office/drawing/2014/main" id="{3643EB12-98E0-BF26-0152-9E2FCBD50517}"/>
              </a:ext>
            </a:extLst>
          </p:cNvPr>
          <p:cNvSpPr txBox="1"/>
          <p:nvPr/>
        </p:nvSpPr>
        <p:spPr>
          <a:xfrm>
            <a:off x="1954923" y="179796"/>
            <a:ext cx="9511862" cy="584775"/>
          </a:xfrm>
          <a:prstGeom prst="rect">
            <a:avLst/>
          </a:prstGeom>
          <a:noFill/>
        </p:spPr>
        <p:txBody>
          <a:bodyPr wrap="square" rtlCol="0">
            <a:spAutoFit/>
          </a:bodyPr>
          <a:lstStyle/>
          <a:p>
            <a:pPr algn="ctr"/>
            <a:r>
              <a:rPr lang="en-GB" sz="3200" b="1" i="1" dirty="0">
                <a:solidFill>
                  <a:srgbClr val="02386D"/>
                </a:solidFill>
                <a:latin typeface="Montserrat 1 Medium" panose="020B0604020202020204"/>
              </a:rPr>
              <a:t>2 Units at Bangkok 1 Facility</a:t>
            </a:r>
          </a:p>
        </p:txBody>
      </p:sp>
    </p:spTree>
    <p:extLst>
      <p:ext uri="{BB962C8B-B14F-4D97-AF65-F5344CB8AC3E}">
        <p14:creationId xmlns:p14="http://schemas.microsoft.com/office/powerpoint/2010/main" val="34991357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964088"/>
            <a:ext cx="3538237" cy="31750"/>
            <a:chOff x="0" y="0"/>
            <a:chExt cx="1581882" cy="14195"/>
          </a:xfrm>
        </p:grpSpPr>
        <p:sp>
          <p:nvSpPr>
            <p:cNvPr id="3" name="Freeform 3"/>
            <p:cNvSpPr/>
            <p:nvPr/>
          </p:nvSpPr>
          <p:spPr>
            <a:xfrm>
              <a:off x="0" y="0"/>
              <a:ext cx="1581882" cy="14195"/>
            </a:xfrm>
            <a:custGeom>
              <a:avLst/>
              <a:gdLst/>
              <a:ahLst/>
              <a:cxnLst/>
              <a:rect l="l" t="t" r="r" b="b"/>
              <a:pathLst>
                <a:path w="1581882" h="14195">
                  <a:moveTo>
                    <a:pt x="0" y="0"/>
                  </a:moveTo>
                  <a:lnTo>
                    <a:pt x="1581882" y="0"/>
                  </a:lnTo>
                  <a:lnTo>
                    <a:pt x="1581882" y="14195"/>
                  </a:lnTo>
                  <a:lnTo>
                    <a:pt x="0" y="14195"/>
                  </a:lnTo>
                  <a:close/>
                </a:path>
              </a:pathLst>
            </a:custGeom>
            <a:gradFill rotWithShape="1">
              <a:gsLst>
                <a:gs pos="0">
                  <a:srgbClr val="1B3356">
                    <a:alpha val="100000"/>
                  </a:srgbClr>
                </a:gs>
                <a:gs pos="100000">
                  <a:srgbClr val="A59F8C">
                    <a:alpha val="100000"/>
                  </a:srgbClr>
                </a:gs>
              </a:gsLst>
              <a:lin ang="0"/>
            </a:gradFill>
          </p:spPr>
          <p:txBody>
            <a:bodyPr/>
            <a:lstStyle/>
            <a:p>
              <a:endParaRPr lang="it-IT" sz="1200"/>
            </a:p>
          </p:txBody>
        </p:sp>
        <p:sp>
          <p:nvSpPr>
            <p:cNvPr id="4" name="TextBox 4"/>
            <p:cNvSpPr txBox="1"/>
            <p:nvPr/>
          </p:nvSpPr>
          <p:spPr>
            <a:xfrm>
              <a:off x="0" y="-38100"/>
              <a:ext cx="1581882" cy="52295"/>
            </a:xfrm>
            <a:prstGeom prst="rect">
              <a:avLst/>
            </a:prstGeom>
          </p:spPr>
          <p:txBody>
            <a:bodyPr lIns="33867" tIns="33867" rIns="33867" bIns="33867" rtlCol="0" anchor="ctr"/>
            <a:lstStyle/>
            <a:p>
              <a:pPr algn="ctr">
                <a:lnSpc>
                  <a:spcPts val="1400"/>
                </a:lnSpc>
              </a:pPr>
              <a:endParaRPr sz="1200"/>
            </a:p>
          </p:txBody>
        </p:sp>
      </p:grpSp>
      <p:sp>
        <p:nvSpPr>
          <p:cNvPr id="5" name="Freeform 5"/>
          <p:cNvSpPr/>
          <p:nvPr/>
        </p:nvSpPr>
        <p:spPr>
          <a:xfrm>
            <a:off x="0" y="0"/>
            <a:ext cx="9070263" cy="6858000"/>
          </a:xfrm>
          <a:custGeom>
            <a:avLst/>
            <a:gdLst/>
            <a:ahLst/>
            <a:cxnLst/>
            <a:rect l="l" t="t" r="r" b="b"/>
            <a:pathLst>
              <a:path w="13605394" h="10287000">
                <a:moveTo>
                  <a:pt x="0" y="0"/>
                </a:moveTo>
                <a:lnTo>
                  <a:pt x="13605394" y="0"/>
                </a:lnTo>
                <a:lnTo>
                  <a:pt x="13605394" y="10287000"/>
                </a:lnTo>
                <a:lnTo>
                  <a:pt x="0" y="10287000"/>
                </a:lnTo>
                <a:lnTo>
                  <a:pt x="0" y="0"/>
                </a:lnTo>
                <a:close/>
              </a:path>
            </a:pathLst>
          </a:custGeom>
          <a:blipFill>
            <a:blip r:embed="rId3"/>
            <a:stretch>
              <a:fillRect r="-34417"/>
            </a:stretch>
          </a:blipFill>
        </p:spPr>
        <p:txBody>
          <a:bodyPr/>
          <a:lstStyle/>
          <a:p>
            <a:endParaRPr lang="it-IT" sz="1200"/>
          </a:p>
        </p:txBody>
      </p:sp>
      <p:grpSp>
        <p:nvGrpSpPr>
          <p:cNvPr id="6" name="Group 6"/>
          <p:cNvGrpSpPr/>
          <p:nvPr/>
        </p:nvGrpSpPr>
        <p:grpSpPr>
          <a:xfrm>
            <a:off x="685800" y="2647303"/>
            <a:ext cx="814429" cy="81442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8B78"/>
            </a:solidFill>
          </p:spPr>
          <p:txBody>
            <a:bodyPr/>
            <a:lstStyle/>
            <a:p>
              <a:endParaRPr lang="it-IT" sz="1200"/>
            </a:p>
          </p:txBody>
        </p:sp>
        <p:sp>
          <p:nvSpPr>
            <p:cNvPr id="8" name="TextBox 8"/>
            <p:cNvSpPr txBox="1"/>
            <p:nvPr/>
          </p:nvSpPr>
          <p:spPr>
            <a:xfrm>
              <a:off x="76200" y="38100"/>
              <a:ext cx="660400" cy="698500"/>
            </a:xfrm>
            <a:prstGeom prst="rect">
              <a:avLst/>
            </a:prstGeom>
          </p:spPr>
          <p:txBody>
            <a:bodyPr lIns="33867" tIns="33867" rIns="33867" bIns="33867" rtlCol="0" anchor="ctr"/>
            <a:lstStyle/>
            <a:p>
              <a:pPr algn="ctr">
                <a:lnSpc>
                  <a:spcPts val="1400"/>
                </a:lnSpc>
              </a:pPr>
              <a:endParaRPr sz="1200"/>
            </a:p>
          </p:txBody>
        </p:sp>
      </p:grpSp>
      <p:grpSp>
        <p:nvGrpSpPr>
          <p:cNvPr id="9" name="Group 9"/>
          <p:cNvGrpSpPr/>
          <p:nvPr/>
        </p:nvGrpSpPr>
        <p:grpSpPr>
          <a:xfrm>
            <a:off x="685800" y="5199255"/>
            <a:ext cx="790847" cy="7908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8B78"/>
            </a:solidFill>
          </p:spPr>
          <p:txBody>
            <a:bodyPr/>
            <a:lstStyle/>
            <a:p>
              <a:endParaRPr lang="it-IT" sz="1200"/>
            </a:p>
          </p:txBody>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400"/>
                </a:lnSpc>
              </a:pPr>
              <a:endParaRPr sz="1200"/>
            </a:p>
          </p:txBody>
        </p:sp>
      </p:grpSp>
      <p:sp>
        <p:nvSpPr>
          <p:cNvPr id="12" name="Freeform 12"/>
          <p:cNvSpPr/>
          <p:nvPr/>
        </p:nvSpPr>
        <p:spPr>
          <a:xfrm>
            <a:off x="871766" y="5293517"/>
            <a:ext cx="382044" cy="600203"/>
          </a:xfrm>
          <a:custGeom>
            <a:avLst/>
            <a:gdLst/>
            <a:ahLst/>
            <a:cxnLst/>
            <a:rect l="l" t="t" r="r" b="b"/>
            <a:pathLst>
              <a:path w="573066" h="900304">
                <a:moveTo>
                  <a:pt x="0" y="0"/>
                </a:moveTo>
                <a:lnTo>
                  <a:pt x="573066" y="0"/>
                </a:lnTo>
                <a:lnTo>
                  <a:pt x="573066" y="900305"/>
                </a:lnTo>
                <a:lnTo>
                  <a:pt x="0" y="900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sz="1200"/>
          </a:p>
        </p:txBody>
      </p:sp>
      <p:sp>
        <p:nvSpPr>
          <p:cNvPr id="13" name="Freeform 13"/>
          <p:cNvSpPr/>
          <p:nvPr/>
        </p:nvSpPr>
        <p:spPr>
          <a:xfrm>
            <a:off x="685800" y="3931148"/>
            <a:ext cx="798207" cy="798207"/>
          </a:xfrm>
          <a:custGeom>
            <a:avLst/>
            <a:gdLst/>
            <a:ahLst/>
            <a:cxnLst/>
            <a:rect l="l" t="t" r="r" b="b"/>
            <a:pathLst>
              <a:path w="1197310" h="1197310">
                <a:moveTo>
                  <a:pt x="0" y="0"/>
                </a:moveTo>
                <a:lnTo>
                  <a:pt x="1197310" y="0"/>
                </a:lnTo>
                <a:lnTo>
                  <a:pt x="1197310" y="1197310"/>
                </a:lnTo>
                <a:lnTo>
                  <a:pt x="0" y="11973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sz="1200"/>
          </a:p>
        </p:txBody>
      </p:sp>
      <p:sp>
        <p:nvSpPr>
          <p:cNvPr id="14" name="Freeform 14"/>
          <p:cNvSpPr/>
          <p:nvPr/>
        </p:nvSpPr>
        <p:spPr>
          <a:xfrm>
            <a:off x="786331" y="2765627"/>
            <a:ext cx="600080" cy="586702"/>
          </a:xfrm>
          <a:custGeom>
            <a:avLst/>
            <a:gdLst/>
            <a:ahLst/>
            <a:cxnLst/>
            <a:rect l="l" t="t" r="r" b="b"/>
            <a:pathLst>
              <a:path w="900120" h="880053">
                <a:moveTo>
                  <a:pt x="0" y="0"/>
                </a:moveTo>
                <a:lnTo>
                  <a:pt x="900120" y="0"/>
                </a:lnTo>
                <a:lnTo>
                  <a:pt x="900120" y="880053"/>
                </a:lnTo>
                <a:lnTo>
                  <a:pt x="0" y="8800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sz="1200"/>
          </a:p>
        </p:txBody>
      </p:sp>
      <p:grpSp>
        <p:nvGrpSpPr>
          <p:cNvPr id="15" name="Group 15"/>
          <p:cNvGrpSpPr/>
          <p:nvPr/>
        </p:nvGrpSpPr>
        <p:grpSpPr>
          <a:xfrm>
            <a:off x="787400" y="2065688"/>
            <a:ext cx="3538237" cy="31750"/>
            <a:chOff x="0" y="0"/>
            <a:chExt cx="1581882" cy="14195"/>
          </a:xfrm>
        </p:grpSpPr>
        <p:sp>
          <p:nvSpPr>
            <p:cNvPr id="16" name="Freeform 16"/>
            <p:cNvSpPr/>
            <p:nvPr/>
          </p:nvSpPr>
          <p:spPr>
            <a:xfrm>
              <a:off x="0" y="0"/>
              <a:ext cx="1581882" cy="14195"/>
            </a:xfrm>
            <a:custGeom>
              <a:avLst/>
              <a:gdLst/>
              <a:ahLst/>
              <a:cxnLst/>
              <a:rect l="l" t="t" r="r" b="b"/>
              <a:pathLst>
                <a:path w="1581882" h="14195">
                  <a:moveTo>
                    <a:pt x="0" y="0"/>
                  </a:moveTo>
                  <a:lnTo>
                    <a:pt x="1581882" y="0"/>
                  </a:lnTo>
                  <a:lnTo>
                    <a:pt x="1581882" y="14195"/>
                  </a:lnTo>
                  <a:lnTo>
                    <a:pt x="0" y="14195"/>
                  </a:lnTo>
                  <a:close/>
                </a:path>
              </a:pathLst>
            </a:custGeom>
            <a:gradFill rotWithShape="1">
              <a:gsLst>
                <a:gs pos="0">
                  <a:srgbClr val="1B3356">
                    <a:alpha val="100000"/>
                  </a:srgbClr>
                </a:gs>
                <a:gs pos="100000">
                  <a:srgbClr val="A59F8C">
                    <a:alpha val="100000"/>
                  </a:srgbClr>
                </a:gs>
              </a:gsLst>
              <a:lin ang="0"/>
            </a:gradFill>
          </p:spPr>
          <p:txBody>
            <a:bodyPr/>
            <a:lstStyle/>
            <a:p>
              <a:endParaRPr lang="it-IT" sz="1200"/>
            </a:p>
          </p:txBody>
        </p:sp>
        <p:sp>
          <p:nvSpPr>
            <p:cNvPr id="17" name="TextBox 17"/>
            <p:cNvSpPr txBox="1"/>
            <p:nvPr/>
          </p:nvSpPr>
          <p:spPr>
            <a:xfrm>
              <a:off x="0" y="-38100"/>
              <a:ext cx="1581882" cy="52295"/>
            </a:xfrm>
            <a:prstGeom prst="rect">
              <a:avLst/>
            </a:prstGeom>
          </p:spPr>
          <p:txBody>
            <a:bodyPr lIns="33867" tIns="33867" rIns="33867" bIns="33867" rtlCol="0" anchor="ctr"/>
            <a:lstStyle/>
            <a:p>
              <a:pPr algn="ctr">
                <a:lnSpc>
                  <a:spcPts val="1400"/>
                </a:lnSpc>
              </a:pPr>
              <a:endParaRPr sz="1200"/>
            </a:p>
          </p:txBody>
        </p:sp>
      </p:grpSp>
      <p:grpSp>
        <p:nvGrpSpPr>
          <p:cNvPr id="18" name="Group 18"/>
          <p:cNvGrpSpPr>
            <a:grpSpLocks noChangeAspect="1"/>
          </p:cNvGrpSpPr>
          <p:nvPr/>
        </p:nvGrpSpPr>
        <p:grpSpPr>
          <a:xfrm rot="-683136">
            <a:off x="7077335" y="1479670"/>
            <a:ext cx="4239179" cy="4902956"/>
            <a:chOff x="0" y="0"/>
            <a:chExt cx="4428490" cy="5121910"/>
          </a:xfrm>
        </p:grpSpPr>
        <p:sp>
          <p:nvSpPr>
            <p:cNvPr id="19" name="Freeform 19"/>
            <p:cNvSpPr/>
            <p:nvPr/>
          </p:nvSpPr>
          <p:spPr>
            <a:xfrm flipH="1">
              <a:off x="325120" y="509270"/>
              <a:ext cx="3675380" cy="3553460"/>
            </a:xfrm>
            <a:custGeom>
              <a:avLst/>
              <a:gdLst/>
              <a:ahLst/>
              <a:cxnLst/>
              <a:rect l="l" t="t" r="r" b="b"/>
              <a:pathLst>
                <a:path w="3675380" h="3553460">
                  <a:moveTo>
                    <a:pt x="293370" y="1270"/>
                  </a:moveTo>
                  <a:lnTo>
                    <a:pt x="3662680" y="290830"/>
                  </a:lnTo>
                  <a:cubicBezTo>
                    <a:pt x="3670300" y="290830"/>
                    <a:pt x="3675380" y="298450"/>
                    <a:pt x="3675380" y="306070"/>
                  </a:cubicBezTo>
                  <a:lnTo>
                    <a:pt x="3397250" y="3540760"/>
                  </a:lnTo>
                  <a:cubicBezTo>
                    <a:pt x="3395980" y="3548380"/>
                    <a:pt x="3389630" y="3553460"/>
                    <a:pt x="3382010" y="3553460"/>
                  </a:cubicBezTo>
                  <a:lnTo>
                    <a:pt x="12700" y="3262630"/>
                  </a:lnTo>
                  <a:cubicBezTo>
                    <a:pt x="5080" y="3261360"/>
                    <a:pt x="0" y="3255010"/>
                    <a:pt x="0" y="3247390"/>
                  </a:cubicBezTo>
                  <a:lnTo>
                    <a:pt x="278130" y="13970"/>
                  </a:lnTo>
                  <a:cubicBezTo>
                    <a:pt x="279400" y="6350"/>
                    <a:pt x="285750" y="0"/>
                    <a:pt x="293370" y="1270"/>
                  </a:cubicBezTo>
                  <a:close/>
                </a:path>
              </a:pathLst>
            </a:custGeom>
            <a:blipFill>
              <a:blip r:embed="rId10"/>
              <a:stretch>
                <a:fillRect l="-38469" r="-38469"/>
              </a:stretch>
            </a:blipFill>
          </p:spPr>
          <p:txBody>
            <a:bodyPr/>
            <a:lstStyle/>
            <a:p>
              <a:endParaRPr lang="it-IT" sz="1200"/>
            </a:p>
          </p:txBody>
        </p:sp>
        <p:sp>
          <p:nvSpPr>
            <p:cNvPr id="20" name="Freeform 20"/>
            <p:cNvSpPr/>
            <p:nvPr/>
          </p:nvSpPr>
          <p:spPr>
            <a:xfrm>
              <a:off x="-2540" y="172720"/>
              <a:ext cx="4295140" cy="4847590"/>
            </a:xfrm>
            <a:custGeom>
              <a:avLst/>
              <a:gdLst/>
              <a:ahLst/>
              <a:cxnLst/>
              <a:rect l="l" t="t" r="r" b="b"/>
              <a:pathLst>
                <a:path w="4295140" h="484759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F2F1EB"/>
            </a:solidFill>
          </p:spPr>
          <p:txBody>
            <a:bodyPr/>
            <a:lstStyle/>
            <a:p>
              <a:endParaRPr lang="it-IT" sz="1200"/>
            </a:p>
          </p:txBody>
        </p:sp>
        <p:sp>
          <p:nvSpPr>
            <p:cNvPr id="21" name="Freeform 21"/>
            <p:cNvSpPr/>
            <p:nvPr/>
          </p:nvSpPr>
          <p:spPr>
            <a:xfrm>
              <a:off x="172720" y="37846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11"/>
              <a:stretch>
                <a:fillRect l="-26505" r="-26505"/>
              </a:stretch>
            </a:blipFill>
          </p:spPr>
          <p:txBody>
            <a:bodyPr/>
            <a:lstStyle/>
            <a:p>
              <a:endParaRPr lang="it-IT" sz="1200"/>
            </a:p>
          </p:txBody>
        </p:sp>
        <p:sp>
          <p:nvSpPr>
            <p:cNvPr id="22" name="Freeform 22"/>
            <p:cNvSpPr/>
            <p:nvPr/>
          </p:nvSpPr>
          <p:spPr>
            <a:xfrm>
              <a:off x="1270" y="177800"/>
              <a:ext cx="4305300" cy="4842510"/>
            </a:xfrm>
            <a:custGeom>
              <a:avLst/>
              <a:gdLst/>
              <a:ahLst/>
              <a:cxnLst/>
              <a:rect l="l" t="t" r="r" b="b"/>
              <a:pathLst>
                <a:path w="4305300" h="484251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3C3333"/>
            </a:solidFill>
          </p:spPr>
          <p:txBody>
            <a:bodyPr/>
            <a:lstStyle/>
            <a:p>
              <a:endParaRPr lang="it-IT" sz="1200"/>
            </a:p>
          </p:txBody>
        </p:sp>
        <p:sp>
          <p:nvSpPr>
            <p:cNvPr id="23" name="Freeform 23"/>
            <p:cNvSpPr/>
            <p:nvPr/>
          </p:nvSpPr>
          <p:spPr>
            <a:xfrm>
              <a:off x="5080" y="172720"/>
              <a:ext cx="4305300" cy="4519930"/>
            </a:xfrm>
            <a:custGeom>
              <a:avLst/>
              <a:gdLst/>
              <a:ahLst/>
              <a:cxnLst/>
              <a:rect l="l" t="t" r="r" b="b"/>
              <a:pathLst>
                <a:path w="4305300" h="451993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p:spPr>
          <p:txBody>
            <a:bodyPr/>
            <a:lstStyle/>
            <a:p>
              <a:endParaRPr lang="it-IT" sz="1200"/>
            </a:p>
          </p:txBody>
        </p:sp>
        <p:sp>
          <p:nvSpPr>
            <p:cNvPr id="24" name="Freeform 24"/>
            <p:cNvSpPr/>
            <p:nvPr/>
          </p:nvSpPr>
          <p:spPr>
            <a:xfrm>
              <a:off x="3409951" y="0"/>
              <a:ext cx="274319" cy="1045210"/>
            </a:xfrm>
            <a:custGeom>
              <a:avLst/>
              <a:gdLst/>
              <a:ahLst/>
              <a:cxnLst/>
              <a:rect l="l" t="t" r="r" b="b"/>
              <a:pathLst>
                <a:path w="274319" h="1045210">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close/>
                </a:path>
              </a:pathLst>
            </a:custGeom>
            <a:solidFill>
              <a:srgbClr val="A99D9D"/>
            </a:solidFill>
          </p:spPr>
          <p:txBody>
            <a:bodyPr/>
            <a:lstStyle/>
            <a:p>
              <a:endParaRPr lang="it-IT" sz="1200"/>
            </a:p>
          </p:txBody>
        </p:sp>
        <p:sp>
          <p:nvSpPr>
            <p:cNvPr id="25" name="Freeform 25"/>
            <p:cNvSpPr/>
            <p:nvPr/>
          </p:nvSpPr>
          <p:spPr>
            <a:xfrm>
              <a:off x="3415028" y="15240"/>
              <a:ext cx="266700" cy="1032510"/>
            </a:xfrm>
            <a:custGeom>
              <a:avLst/>
              <a:gdLst/>
              <a:ahLst/>
              <a:cxnLst/>
              <a:rect l="l" t="t" r="r" b="b"/>
              <a:pathLst>
                <a:path w="266700" h="103251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close/>
                </a:path>
              </a:pathLst>
            </a:custGeom>
            <a:solidFill>
              <a:srgbClr val="E2DADA"/>
            </a:solidFill>
          </p:spPr>
          <p:txBody>
            <a:bodyPr/>
            <a:lstStyle/>
            <a:p>
              <a:endParaRPr lang="it-IT" sz="1200"/>
            </a:p>
          </p:txBody>
        </p:sp>
      </p:grpSp>
      <p:grpSp>
        <p:nvGrpSpPr>
          <p:cNvPr id="26" name="Group 26"/>
          <p:cNvGrpSpPr>
            <a:grpSpLocks noChangeAspect="1"/>
          </p:cNvGrpSpPr>
          <p:nvPr/>
        </p:nvGrpSpPr>
        <p:grpSpPr>
          <a:xfrm>
            <a:off x="6496050" y="1109483"/>
            <a:ext cx="4239179" cy="4902956"/>
            <a:chOff x="0" y="0"/>
            <a:chExt cx="4428490" cy="5121910"/>
          </a:xfrm>
        </p:grpSpPr>
        <p:sp>
          <p:nvSpPr>
            <p:cNvPr id="27" name="Freeform 27"/>
            <p:cNvSpPr/>
            <p:nvPr/>
          </p:nvSpPr>
          <p:spPr>
            <a:xfrm flipH="1">
              <a:off x="325120" y="509270"/>
              <a:ext cx="3675380" cy="3553460"/>
            </a:xfrm>
            <a:custGeom>
              <a:avLst/>
              <a:gdLst/>
              <a:ahLst/>
              <a:cxnLst/>
              <a:rect l="l" t="t" r="r" b="b"/>
              <a:pathLst>
                <a:path w="3675380" h="3553460">
                  <a:moveTo>
                    <a:pt x="293370" y="1270"/>
                  </a:moveTo>
                  <a:lnTo>
                    <a:pt x="3662680" y="290830"/>
                  </a:lnTo>
                  <a:cubicBezTo>
                    <a:pt x="3670300" y="290830"/>
                    <a:pt x="3675380" y="298450"/>
                    <a:pt x="3675380" y="306070"/>
                  </a:cubicBezTo>
                  <a:lnTo>
                    <a:pt x="3397250" y="3540760"/>
                  </a:lnTo>
                  <a:cubicBezTo>
                    <a:pt x="3395980" y="3548380"/>
                    <a:pt x="3389630" y="3553460"/>
                    <a:pt x="3382010" y="3553460"/>
                  </a:cubicBezTo>
                  <a:lnTo>
                    <a:pt x="12700" y="3262630"/>
                  </a:lnTo>
                  <a:cubicBezTo>
                    <a:pt x="5080" y="3261360"/>
                    <a:pt x="0" y="3255010"/>
                    <a:pt x="0" y="3247390"/>
                  </a:cubicBezTo>
                  <a:lnTo>
                    <a:pt x="278130" y="13970"/>
                  </a:lnTo>
                  <a:cubicBezTo>
                    <a:pt x="279400" y="6350"/>
                    <a:pt x="285750" y="0"/>
                    <a:pt x="293370" y="1270"/>
                  </a:cubicBezTo>
                  <a:close/>
                </a:path>
              </a:pathLst>
            </a:custGeom>
            <a:blipFill>
              <a:blip r:embed="rId12"/>
              <a:stretch>
                <a:fillRect l="-27014" r="-27014"/>
              </a:stretch>
            </a:blipFill>
          </p:spPr>
          <p:txBody>
            <a:bodyPr/>
            <a:lstStyle/>
            <a:p>
              <a:endParaRPr lang="it-IT" sz="1200"/>
            </a:p>
          </p:txBody>
        </p:sp>
        <p:sp>
          <p:nvSpPr>
            <p:cNvPr id="28" name="Freeform 28"/>
            <p:cNvSpPr/>
            <p:nvPr/>
          </p:nvSpPr>
          <p:spPr>
            <a:xfrm>
              <a:off x="-2540" y="172720"/>
              <a:ext cx="4295140" cy="4847590"/>
            </a:xfrm>
            <a:custGeom>
              <a:avLst/>
              <a:gdLst/>
              <a:ahLst/>
              <a:cxnLst/>
              <a:rect l="l" t="t" r="r" b="b"/>
              <a:pathLst>
                <a:path w="4295140" h="484759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F2F1EB"/>
            </a:solidFill>
          </p:spPr>
          <p:txBody>
            <a:bodyPr/>
            <a:lstStyle/>
            <a:p>
              <a:endParaRPr lang="it-IT" sz="1200"/>
            </a:p>
          </p:txBody>
        </p:sp>
        <p:sp>
          <p:nvSpPr>
            <p:cNvPr id="29" name="Freeform 29"/>
            <p:cNvSpPr/>
            <p:nvPr/>
          </p:nvSpPr>
          <p:spPr>
            <a:xfrm>
              <a:off x="172720" y="37846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12"/>
              <a:stretch>
                <a:fillRect l="-26505" r="-26505"/>
              </a:stretch>
            </a:blipFill>
          </p:spPr>
          <p:txBody>
            <a:bodyPr/>
            <a:lstStyle/>
            <a:p>
              <a:endParaRPr lang="it-IT" sz="1200"/>
            </a:p>
          </p:txBody>
        </p:sp>
        <p:sp>
          <p:nvSpPr>
            <p:cNvPr id="30" name="Freeform 30"/>
            <p:cNvSpPr/>
            <p:nvPr/>
          </p:nvSpPr>
          <p:spPr>
            <a:xfrm>
              <a:off x="1270" y="177800"/>
              <a:ext cx="4305300" cy="4842510"/>
            </a:xfrm>
            <a:custGeom>
              <a:avLst/>
              <a:gdLst/>
              <a:ahLst/>
              <a:cxnLst/>
              <a:rect l="l" t="t" r="r" b="b"/>
              <a:pathLst>
                <a:path w="4305300" h="484251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3C3333"/>
            </a:solidFill>
          </p:spPr>
          <p:txBody>
            <a:bodyPr/>
            <a:lstStyle/>
            <a:p>
              <a:endParaRPr lang="it-IT" sz="1200"/>
            </a:p>
          </p:txBody>
        </p:sp>
        <p:sp>
          <p:nvSpPr>
            <p:cNvPr id="31" name="Freeform 31"/>
            <p:cNvSpPr/>
            <p:nvPr/>
          </p:nvSpPr>
          <p:spPr>
            <a:xfrm>
              <a:off x="5080" y="172720"/>
              <a:ext cx="4305300" cy="4519930"/>
            </a:xfrm>
            <a:custGeom>
              <a:avLst/>
              <a:gdLst/>
              <a:ahLst/>
              <a:cxnLst/>
              <a:rect l="l" t="t" r="r" b="b"/>
              <a:pathLst>
                <a:path w="4305300" h="451993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p:spPr>
          <p:txBody>
            <a:bodyPr/>
            <a:lstStyle/>
            <a:p>
              <a:endParaRPr lang="it-IT" sz="1200"/>
            </a:p>
          </p:txBody>
        </p:sp>
        <p:sp>
          <p:nvSpPr>
            <p:cNvPr id="32" name="Freeform 32"/>
            <p:cNvSpPr/>
            <p:nvPr/>
          </p:nvSpPr>
          <p:spPr>
            <a:xfrm>
              <a:off x="3409951" y="0"/>
              <a:ext cx="274319" cy="1045210"/>
            </a:xfrm>
            <a:custGeom>
              <a:avLst/>
              <a:gdLst/>
              <a:ahLst/>
              <a:cxnLst/>
              <a:rect l="l" t="t" r="r" b="b"/>
              <a:pathLst>
                <a:path w="274319" h="1045210">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close/>
                </a:path>
              </a:pathLst>
            </a:custGeom>
            <a:solidFill>
              <a:srgbClr val="A99D9D"/>
            </a:solidFill>
          </p:spPr>
          <p:txBody>
            <a:bodyPr/>
            <a:lstStyle/>
            <a:p>
              <a:endParaRPr lang="it-IT" sz="1200"/>
            </a:p>
          </p:txBody>
        </p:sp>
        <p:sp>
          <p:nvSpPr>
            <p:cNvPr id="33" name="Freeform 33"/>
            <p:cNvSpPr/>
            <p:nvPr/>
          </p:nvSpPr>
          <p:spPr>
            <a:xfrm>
              <a:off x="3415028" y="15240"/>
              <a:ext cx="266700" cy="1032510"/>
            </a:xfrm>
            <a:custGeom>
              <a:avLst/>
              <a:gdLst/>
              <a:ahLst/>
              <a:cxnLst/>
              <a:rect l="l" t="t" r="r" b="b"/>
              <a:pathLst>
                <a:path w="266700" h="103251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close/>
                </a:path>
              </a:pathLst>
            </a:custGeom>
            <a:solidFill>
              <a:srgbClr val="E2DADA"/>
            </a:solidFill>
          </p:spPr>
          <p:txBody>
            <a:bodyPr/>
            <a:lstStyle/>
            <a:p>
              <a:endParaRPr lang="it-IT" sz="1200"/>
            </a:p>
          </p:txBody>
        </p:sp>
      </p:grpSp>
      <p:sp>
        <p:nvSpPr>
          <p:cNvPr id="34" name="TextBox 34"/>
          <p:cNvSpPr txBox="1"/>
          <p:nvPr/>
        </p:nvSpPr>
        <p:spPr>
          <a:xfrm>
            <a:off x="685800" y="781050"/>
            <a:ext cx="4401419" cy="948978"/>
          </a:xfrm>
          <a:prstGeom prst="rect">
            <a:avLst/>
          </a:prstGeom>
        </p:spPr>
        <p:txBody>
          <a:bodyPr lIns="0" tIns="0" rIns="0" bIns="0" rtlCol="0" anchor="t">
            <a:spAutoFit/>
          </a:bodyPr>
          <a:lstStyle/>
          <a:p>
            <a:pPr>
              <a:lnSpc>
                <a:spcPts val="3746"/>
              </a:lnSpc>
            </a:pPr>
            <a:r>
              <a:rPr lang="en-US" sz="3986" b="1" i="1" dirty="0">
                <a:solidFill>
                  <a:srgbClr val="988B78"/>
                </a:solidFill>
                <a:latin typeface="Montserrat 1 Heavy Italics"/>
                <a:ea typeface="Montserrat 1 Heavy Italics"/>
                <a:cs typeface="Montserrat 1 Heavy Italics"/>
                <a:sym typeface="Montserrat 1 Heavy Italics"/>
              </a:rPr>
              <a:t>CORSAIR</a:t>
            </a:r>
          </a:p>
          <a:p>
            <a:pPr>
              <a:lnSpc>
                <a:spcPts val="3746"/>
              </a:lnSpc>
            </a:pPr>
            <a:r>
              <a:rPr lang="en-US" sz="3986" b="1" i="1" dirty="0">
                <a:solidFill>
                  <a:srgbClr val="FFFDFD"/>
                </a:solidFill>
                <a:latin typeface="Montserrat 1 Heavy Italics"/>
                <a:ea typeface="Montserrat 1 Heavy Italics"/>
                <a:cs typeface="Montserrat 1 Heavy Italics"/>
                <a:sym typeface="Montserrat 1 Heavy Italics"/>
              </a:rPr>
              <a:t>FINLAND</a:t>
            </a:r>
          </a:p>
        </p:txBody>
      </p:sp>
      <p:sp>
        <p:nvSpPr>
          <p:cNvPr id="35" name="TextBox 35"/>
          <p:cNvSpPr txBox="1"/>
          <p:nvPr/>
        </p:nvSpPr>
        <p:spPr>
          <a:xfrm>
            <a:off x="1694228" y="2768600"/>
            <a:ext cx="5262818" cy="250453"/>
          </a:xfrm>
          <a:prstGeom prst="rect">
            <a:avLst/>
          </a:prstGeom>
        </p:spPr>
        <p:txBody>
          <a:bodyPr lIns="0" tIns="0" rIns="0" bIns="0" rtlCol="0" anchor="t">
            <a:spAutoFit/>
          </a:bodyPr>
          <a:lstStyle/>
          <a:p>
            <a:pPr>
              <a:lnSpc>
                <a:spcPts val="1880"/>
              </a:lnSpc>
            </a:pPr>
            <a:r>
              <a:rPr lang="en-US" sz="2000" b="1" dirty="0">
                <a:solidFill>
                  <a:srgbClr val="FFFDFD"/>
                </a:solidFill>
                <a:latin typeface="Montserrat 1 Bold"/>
                <a:ea typeface="Montserrat 1 Bold"/>
                <a:cs typeface="Montserrat 1 Bold"/>
                <a:sym typeface="Montserrat 1 Bold"/>
              </a:rPr>
              <a:t>1 OPERATIONAL UNIT</a:t>
            </a:r>
          </a:p>
        </p:txBody>
      </p:sp>
      <p:sp>
        <p:nvSpPr>
          <p:cNvPr id="36" name="TextBox 36"/>
          <p:cNvSpPr txBox="1"/>
          <p:nvPr/>
        </p:nvSpPr>
        <p:spPr>
          <a:xfrm>
            <a:off x="1668359" y="4062958"/>
            <a:ext cx="3153791" cy="243656"/>
          </a:xfrm>
          <a:prstGeom prst="rect">
            <a:avLst/>
          </a:prstGeom>
        </p:spPr>
        <p:txBody>
          <a:bodyPr lIns="0" tIns="0" rIns="0" bIns="0" rtlCol="0" anchor="t">
            <a:spAutoFit/>
          </a:bodyPr>
          <a:lstStyle/>
          <a:p>
            <a:pPr>
              <a:lnSpc>
                <a:spcPts val="1880"/>
              </a:lnSpc>
            </a:pPr>
            <a:r>
              <a:rPr lang="en-US" sz="2000" b="1" dirty="0">
                <a:solidFill>
                  <a:srgbClr val="FFFDFD"/>
                </a:solidFill>
                <a:latin typeface="Montserrat 1 Bold"/>
                <a:ea typeface="Montserrat 1 Bold"/>
                <a:cs typeface="Montserrat 1 Bold"/>
                <a:sym typeface="Montserrat 1 Bold"/>
              </a:rPr>
              <a:t>OPERATIONAL AREA</a:t>
            </a:r>
          </a:p>
        </p:txBody>
      </p:sp>
      <p:sp>
        <p:nvSpPr>
          <p:cNvPr id="37" name="TextBox 37"/>
          <p:cNvSpPr txBox="1"/>
          <p:nvPr/>
        </p:nvSpPr>
        <p:spPr>
          <a:xfrm>
            <a:off x="1652889" y="5349503"/>
            <a:ext cx="4443111" cy="250453"/>
          </a:xfrm>
          <a:prstGeom prst="rect">
            <a:avLst/>
          </a:prstGeom>
        </p:spPr>
        <p:txBody>
          <a:bodyPr lIns="0" tIns="0" rIns="0" bIns="0" rtlCol="0" anchor="t">
            <a:spAutoFit/>
          </a:bodyPr>
          <a:lstStyle/>
          <a:p>
            <a:pPr>
              <a:lnSpc>
                <a:spcPts val="1880"/>
              </a:lnSpc>
            </a:pPr>
            <a:r>
              <a:rPr lang="en-US" sz="2000" b="1" dirty="0">
                <a:solidFill>
                  <a:srgbClr val="FFFDFD"/>
                </a:solidFill>
                <a:latin typeface="Montserrat 1 Bold"/>
                <a:ea typeface="Montserrat 1 Bold"/>
                <a:cs typeface="Montserrat 1 Bold"/>
                <a:sym typeface="Montserrat 1 Bold"/>
              </a:rPr>
              <a:t>CAPACITY 50 UNITS</a:t>
            </a:r>
          </a:p>
        </p:txBody>
      </p:sp>
      <p:sp>
        <p:nvSpPr>
          <p:cNvPr id="38" name="TextBox 38"/>
          <p:cNvSpPr txBox="1"/>
          <p:nvPr/>
        </p:nvSpPr>
        <p:spPr>
          <a:xfrm>
            <a:off x="1694228" y="3022600"/>
            <a:ext cx="4577425" cy="691600"/>
          </a:xfrm>
          <a:prstGeom prst="rect">
            <a:avLst/>
          </a:prstGeom>
        </p:spPr>
        <p:txBody>
          <a:bodyPr wrap="square" lIns="0" tIns="0" rIns="0" bIns="0" rtlCol="0" anchor="t">
            <a:spAutoFit/>
          </a:bodyPr>
          <a:lstStyle/>
          <a:p>
            <a:pPr>
              <a:lnSpc>
                <a:spcPts val="2800"/>
              </a:lnSpc>
            </a:pPr>
            <a:r>
              <a:rPr lang="en-US" sz="2000" dirty="0">
                <a:solidFill>
                  <a:srgbClr val="FFFDFD"/>
                </a:solidFill>
                <a:latin typeface="Montserrat 1 Medium" panose="020B0604020202020204" charset="0"/>
                <a:ea typeface="Montserrat 1"/>
                <a:cs typeface="Montserrat 1 Medium" panose="020B0604020202020204" charset="0"/>
                <a:sym typeface="Montserrat 1"/>
              </a:rPr>
              <a:t>3 units in installation phase,</a:t>
            </a:r>
          </a:p>
          <a:p>
            <a:pPr>
              <a:lnSpc>
                <a:spcPts val="2800"/>
              </a:lnSpc>
            </a:pPr>
            <a:r>
              <a:rPr lang="en-US" sz="1867" dirty="0">
                <a:solidFill>
                  <a:srgbClr val="FFFDFD"/>
                </a:solidFill>
                <a:latin typeface="Montserrat 1 Medium" panose="020B0604020202020204" charset="0"/>
                <a:ea typeface="Montserrat 1"/>
                <a:cs typeface="Montserrat 1 Medium" panose="020B0604020202020204" charset="0"/>
                <a:sym typeface="Montserrat 1"/>
              </a:rPr>
              <a:t>10 units up and running in 2025</a:t>
            </a:r>
            <a:endParaRPr lang="en-US" sz="2000" dirty="0">
              <a:solidFill>
                <a:srgbClr val="FFFDFD"/>
              </a:solidFill>
              <a:latin typeface="Montserrat 1 Medium" panose="020B0604020202020204" charset="0"/>
              <a:ea typeface="Montserrat 1"/>
              <a:cs typeface="Montserrat 1 Medium" panose="020B0604020202020204" charset="0"/>
              <a:sym typeface="Montserrat 1"/>
            </a:endParaRPr>
          </a:p>
        </p:txBody>
      </p:sp>
      <p:sp>
        <p:nvSpPr>
          <p:cNvPr id="39" name="TextBox 39"/>
          <p:cNvSpPr txBox="1"/>
          <p:nvPr/>
        </p:nvSpPr>
        <p:spPr>
          <a:xfrm>
            <a:off x="1668360" y="4262686"/>
            <a:ext cx="2109942" cy="337015"/>
          </a:xfrm>
          <a:prstGeom prst="rect">
            <a:avLst/>
          </a:prstGeom>
        </p:spPr>
        <p:txBody>
          <a:bodyPr lIns="0" tIns="0" rIns="0" bIns="0" rtlCol="0" anchor="t">
            <a:spAutoFit/>
          </a:bodyPr>
          <a:lstStyle/>
          <a:p>
            <a:pPr>
              <a:lnSpc>
                <a:spcPts val="2800"/>
              </a:lnSpc>
            </a:pPr>
            <a:r>
              <a:rPr lang="en-US" sz="2000" dirty="0">
                <a:solidFill>
                  <a:srgbClr val="FFFDFD"/>
                </a:solidFill>
                <a:latin typeface="Montserrat 1 Medium" panose="020B0604020202020204" charset="0"/>
                <a:ea typeface="Montserrat 1"/>
                <a:cs typeface="Montserrat 1 Medium" panose="020B0604020202020204" charset="0"/>
                <a:sym typeface="Montserrat 1"/>
              </a:rPr>
              <a:t>59.000 sq </a:t>
            </a:r>
            <a:r>
              <a:rPr lang="en-US" sz="2000" dirty="0" err="1">
                <a:solidFill>
                  <a:srgbClr val="FFFDFD"/>
                </a:solidFill>
                <a:latin typeface="Montserrat 1 Medium" panose="020B0604020202020204" charset="0"/>
                <a:ea typeface="Montserrat 1"/>
                <a:cs typeface="Montserrat 1 Medium" panose="020B0604020202020204" charset="0"/>
                <a:sym typeface="Montserrat 1"/>
              </a:rPr>
              <a:t>metres</a:t>
            </a:r>
            <a:endParaRPr lang="en-US" sz="2000" dirty="0">
              <a:solidFill>
                <a:srgbClr val="FFFDFD"/>
              </a:solidFill>
              <a:latin typeface="Montserrat 1 Medium" panose="020B0604020202020204" charset="0"/>
              <a:ea typeface="Montserrat 1"/>
              <a:cs typeface="Montserrat 1 Medium" panose="020B0604020202020204" charset="0"/>
              <a:sym typeface="Montserrat 1"/>
            </a:endParaRPr>
          </a:p>
        </p:txBody>
      </p:sp>
      <p:sp>
        <p:nvSpPr>
          <p:cNvPr id="40" name="TextBox 40"/>
          <p:cNvSpPr txBox="1"/>
          <p:nvPr/>
        </p:nvSpPr>
        <p:spPr>
          <a:xfrm>
            <a:off x="1625601" y="5548995"/>
            <a:ext cx="2902935" cy="348044"/>
          </a:xfrm>
          <a:prstGeom prst="rect">
            <a:avLst/>
          </a:prstGeom>
        </p:spPr>
        <p:txBody>
          <a:bodyPr lIns="0" tIns="0" rIns="0" bIns="0" rtlCol="0" anchor="t">
            <a:spAutoFit/>
          </a:bodyPr>
          <a:lstStyle/>
          <a:p>
            <a:pPr>
              <a:lnSpc>
                <a:spcPts val="2859"/>
              </a:lnSpc>
            </a:pPr>
            <a:r>
              <a:rPr lang="en-US" sz="2042" dirty="0">
                <a:solidFill>
                  <a:srgbClr val="FFFDFD"/>
                </a:solidFill>
                <a:latin typeface="Montserrat 1 Medium" panose="020B0604020202020204" charset="0"/>
                <a:ea typeface="Montserrat 1"/>
                <a:cs typeface="Montserrat 1 Medium" panose="020B0604020202020204" charset="0"/>
                <a:sym typeface="Montserrat 1"/>
              </a:rPr>
              <a:t>45 million </a:t>
            </a:r>
            <a:r>
              <a:rPr lang="en-US" sz="2042" dirty="0" err="1">
                <a:solidFill>
                  <a:srgbClr val="FFFDFD"/>
                </a:solidFill>
                <a:latin typeface="Montserrat 1 Medium" panose="020B0604020202020204" charset="0"/>
                <a:ea typeface="Montserrat 1"/>
                <a:cs typeface="Montserrat 1 Medium" panose="020B0604020202020204" charset="0"/>
                <a:sym typeface="Montserrat 1"/>
              </a:rPr>
              <a:t>litres</a:t>
            </a:r>
            <a:r>
              <a:rPr lang="en-US" sz="2042" dirty="0">
                <a:solidFill>
                  <a:srgbClr val="FFFDFD"/>
                </a:solidFill>
                <a:latin typeface="Montserrat 1 Medium" panose="020B0604020202020204" charset="0"/>
                <a:ea typeface="Montserrat 1"/>
                <a:cs typeface="Montserrat 1 Medium" panose="020B0604020202020204" charset="0"/>
                <a:sym typeface="Montserrat 1"/>
              </a:rPr>
              <a:t>/year</a:t>
            </a:r>
          </a:p>
        </p:txBody>
      </p:sp>
      <p:sp>
        <p:nvSpPr>
          <p:cNvPr id="42" name="TextBox 41">
            <a:extLst>
              <a:ext uri="{FF2B5EF4-FFF2-40B4-BE49-F238E27FC236}">
                <a16:creationId xmlns:a16="http://schemas.microsoft.com/office/drawing/2014/main" id="{B125FD12-941E-7824-AA44-35014A6F9A61}"/>
              </a:ext>
            </a:extLst>
          </p:cNvPr>
          <p:cNvSpPr txBox="1"/>
          <p:nvPr/>
        </p:nvSpPr>
        <p:spPr>
          <a:xfrm>
            <a:off x="9586994" y="397083"/>
            <a:ext cx="2200709" cy="584775"/>
          </a:xfrm>
          <a:prstGeom prst="rect">
            <a:avLst/>
          </a:prstGeom>
          <a:noFill/>
        </p:spPr>
        <p:txBody>
          <a:bodyPr wrap="square" rtlCol="0">
            <a:spAutoFit/>
          </a:bodyPr>
          <a:lstStyle/>
          <a:p>
            <a:pPr algn="r"/>
            <a:r>
              <a:rPr lang="en-GB" sz="3200" dirty="0">
                <a:solidFill>
                  <a:schemeClr val="accent6">
                    <a:lumMod val="75000"/>
                  </a:schemeClr>
                </a:solidFill>
                <a:latin typeface="Montserrat 1 Medium" panose="020B0604020202020204" charset="0"/>
                <a:cs typeface="Montserrat 1 Medium" panose="020B0604020202020204" charset="0"/>
              </a:rPr>
              <a:t>EUROPE</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35" grpId="0"/>
      <p:bldP spid="36" grpId="0"/>
      <p:bldP spid="37" grpId="0"/>
      <p:bldP spid="38" grpId="0"/>
      <p:bldP spid="39"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6|4.7|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973</TotalTime>
  <Words>1608</Words>
  <Application>Microsoft Office PowerPoint</Application>
  <PresentationFormat>Widescreen</PresentationFormat>
  <Paragraphs>169</Paragraphs>
  <Slides>19</Slides>
  <Notes>19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19</vt:i4>
      </vt:variant>
    </vt:vector>
  </HeadingPairs>
  <TitlesOfParts>
    <vt:vector size="39" baseType="lpstr">
      <vt:lpstr>Aptos</vt:lpstr>
      <vt:lpstr>Aptos Display</vt:lpstr>
      <vt:lpstr>Arial</vt:lpstr>
      <vt:lpstr>Bahnschrift</vt:lpstr>
      <vt:lpstr>Calibri</vt:lpstr>
      <vt:lpstr>Montserrat</vt:lpstr>
      <vt:lpstr>Montserrat 1</vt:lpstr>
      <vt:lpstr>Montserrat 1 Bold</vt:lpstr>
      <vt:lpstr>Montserrat 1 Bold Italics</vt:lpstr>
      <vt:lpstr>Montserrat 1 Heavy</vt:lpstr>
      <vt:lpstr>Montserrat 1 Heavy Italics</vt:lpstr>
      <vt:lpstr>Montserrat 1 Italics</vt:lpstr>
      <vt:lpstr>Montserrat 1 Medium</vt:lpstr>
      <vt:lpstr>Montserrat 1 Medium Italics</vt:lpstr>
      <vt:lpstr>Montserrat 1 Ultra-Bold Italics</vt:lpstr>
      <vt:lpstr>Montserrat ExtraBold</vt:lpstr>
      <vt:lpstr>Montserrat Light</vt:lpstr>
      <vt:lpstr>Montserrat Medium</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Coker</dc:creator>
  <cp:lastModifiedBy>Ben Coker</cp:lastModifiedBy>
  <cp:revision>22</cp:revision>
  <cp:lastPrinted>2025-08-08T14:14:16Z</cp:lastPrinted>
  <dcterms:created xsi:type="dcterms:W3CDTF">2025-07-31T12:05:43Z</dcterms:created>
  <dcterms:modified xsi:type="dcterms:W3CDTF">2025-09-02T14:42:54Z</dcterms:modified>
</cp:coreProperties>
</file>