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73" r:id="rId4"/>
    <p:sldId id="278" r:id="rId5"/>
    <p:sldId id="1669" r:id="rId6"/>
    <p:sldId id="274" r:id="rId7"/>
    <p:sldId id="275" r:id="rId8"/>
    <p:sldId id="276" r:id="rId9"/>
    <p:sldId id="277" r:id="rId10"/>
    <p:sldId id="291" r:id="rId11"/>
    <p:sldId id="1671" r:id="rId12"/>
    <p:sldId id="1672" r:id="rId13"/>
    <p:sldId id="280" r:id="rId14"/>
    <p:sldId id="283" r:id="rId15"/>
    <p:sldId id="268" r:id="rId16"/>
    <p:sldId id="1673" r:id="rId17"/>
    <p:sldId id="281" r:id="rId18"/>
    <p:sldId id="1670" r:id="rId19"/>
    <p:sldId id="286" r:id="rId20"/>
    <p:sldId id="287" r:id="rId21"/>
    <p:sldId id="288" r:id="rId22"/>
    <p:sldId id="270" r:id="rId23"/>
    <p:sldId id="285" r:id="rId24"/>
    <p:sldId id="284" r:id="rId25"/>
    <p:sldId id="292" r:id="rId26"/>
    <p:sldId id="293" r:id="rId27"/>
    <p:sldId id="296" r:id="rId28"/>
  </p:sldIdLst>
  <p:sldSz cx="12192000" cy="6858000"/>
  <p:notesSz cx="10018713" cy="6888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5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7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442" cy="345604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952" y="1"/>
            <a:ext cx="4341442" cy="345604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1305BC43-6A8C-4C4F-8646-E8D3F6A0E979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872" y="3314928"/>
            <a:ext cx="8014970" cy="2712215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1442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952" y="6542560"/>
            <a:ext cx="4341442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6084722-E101-4035-8BC7-4A875F6EE96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04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 we’ll look at what the ‘CSR’ is all 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131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necessarily CSR – other plastic credits are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27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lnSpc>
                <a:spcPct val="139952"/>
              </a:lnSpc>
              <a:buNone/>
            </a:pPr>
            <a:r>
              <a:rPr lang="en-GB" dirty="0"/>
              <a:t>Do you know a company that makes or uses plastic?</a:t>
            </a:r>
            <a:endParaRPr dirty="0"/>
          </a:p>
        </p:txBody>
      </p:sp>
      <p:sp>
        <p:nvSpPr>
          <p:cNvPr id="248" name="Google Shape;2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 months 1 year 8 months – explain reason for delay</a:t>
            </a:r>
          </a:p>
          <a:p>
            <a:r>
              <a:rPr lang="en-GB" dirty="0"/>
              <a:t>Explain process of delivery 5% - 45% - 50% after 1 week, 10 months and 20 months</a:t>
            </a:r>
          </a:p>
          <a:p>
            <a:r>
              <a:rPr lang="en-GB" dirty="0"/>
              <a:t>Explain how you buy PNP etc. via </a:t>
            </a:r>
            <a:r>
              <a:rPr lang="en-GB" dirty="0" err="1"/>
              <a:t>Amplico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599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about all this and how it works next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882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use of possibly with ref to repurposing and relocation</a:t>
            </a:r>
          </a:p>
          <a:p>
            <a:r>
              <a:rPr lang="en-GB" dirty="0"/>
              <a:t>Note this is NOT the Corsair definition of CSR25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995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the Blockchain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42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41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 years on the same is likely to happen with Plastic Credits – but quicker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398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all very well – but what about funding. Here’s where Corsair have been imaginative – talk about VC and IPO options then into Crowdfunding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427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FF0E9-7F61-1825-0360-4AB494CFF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2EB2F-EB85-8BBA-4A7B-9163D5725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447AA-932B-6B2B-BA7D-22057EBE6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 we’ll look at what the ‘CSR’ is all about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6A283-98B0-E8E1-3D59-C108B32B4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546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it doesn’t have to be YOUR plastic waste</a:t>
            </a:r>
          </a:p>
          <a:p>
            <a:r>
              <a:rPr lang="en-GB" dirty="0" err="1"/>
              <a:t>ExplainCSR</a:t>
            </a:r>
            <a:r>
              <a:rPr lang="en-GB" dirty="0"/>
              <a:t> 25, CSR 26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4722-E101-4035-8BC7-4A875F6EE96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290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GB" sz="1200" dirty="0">
                <a:solidFill>
                  <a:srgbClr val="1B3356"/>
                </a:solidFill>
                <a:latin typeface="Montserrat"/>
                <a:ea typeface="Montserrat"/>
                <a:cs typeface="Montserrat"/>
                <a:sym typeface="Montserrat"/>
              </a:rPr>
              <a:t>Reminder about the Blockchain</a:t>
            </a:r>
            <a:endParaRPr lang="en-US" sz="1200" b="1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defTabSz="966064">
              <a:buNone/>
              <a:defRPr/>
            </a:pPr>
            <a:endParaRPr lang="sv-SE" sz="1200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defTabSz="966064">
              <a:buNone/>
              <a:defRPr/>
            </a:pPr>
            <a:endParaRPr lang="sv-SE" sz="1200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dirty="0"/>
          </a:p>
        </p:txBody>
      </p:sp>
      <p:sp>
        <p:nvSpPr>
          <p:cNvPr id="218" name="Google Shape;2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8CE7-D1AA-27E4-D34C-C84500888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81ED4-3C6A-3B4B-FCF5-4F494B7BB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31152-E68A-18FC-8AED-DD85E507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A73BD-2F39-2D3C-B9BB-4D7311F96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9627E-D3A7-5E79-84D8-890E757D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96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2AF1-4654-1B35-4A05-DB2FB2987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946C9-38CD-326F-C32C-B8536E81D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BA1A0-348D-55C6-2F7B-6799DAE92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47D91-57E0-49C5-752A-200097974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ADB52-2F04-C01D-702C-9620E2A0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75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4E94BC-BE42-D17C-80E5-2BD0E36D6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9A827-0A2C-41E4-42CD-8C252D557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DAEDC-28D2-EDE0-7D8B-AB0C6FCD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A6878-AB6B-E2DB-86C9-244509ED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0DC11-3D0D-EF24-1723-F162C6DF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51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EBEA-EDAB-89A8-1FDB-850BEB29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9FE59-67D7-D3B6-4585-D3C04700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6148-7D0C-C35B-C67A-EED571278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A312E-0F28-7EFD-AE87-DCA0C32A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DCF76-2D48-1BF0-844A-5421DCC7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18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D64F-1024-8C46-EB26-60C06ED3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01225-59E6-3BCA-BEDD-66CE2AA0D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42E41-84A5-4F2F-0B61-B9DA4835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A8149-707C-0E3E-5518-96175B32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1C2CC-008A-C723-70E6-8CC507A8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7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85EF-FA80-5279-0A0D-5E8ABF6D7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2BD66-A8E6-3569-A191-3A0021134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36D69-05CF-CFA7-4DFF-F36216946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5CC34-EB78-C051-B838-CB09372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9DD6F-1005-916C-767E-7365289E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2C8D0-8320-7636-CB8D-833B6A0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18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3A706-8864-CC90-8BAA-9F703984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40257-1A02-DA3D-8FA8-74039BE4F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952C2-B86C-8D7D-C88F-21EEDB63C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4FB95-CBCA-A196-4B4C-BEB7B7C56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4205E-F63F-6B7E-8E57-5DA22D80C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DE359F-6703-B93B-FC33-B21BF7468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E55851-56C6-6DCD-76B2-8900F32C5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931AF2-4779-92D2-8C68-8D664AD6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25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83541-964E-0A33-CF6C-DE1E442ED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A29FF0-45F8-81F0-48EC-FCA52B5F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CBC57-CBEF-41EF-1935-26EA64BA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44A5-56B5-03A6-ECCE-8B95845C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27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88C83-F840-BF16-911D-57179E03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9A9E65-819A-C292-91A5-09B4B94C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D34CE-F0F1-1C5A-FA71-80E7DDD7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74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1649-A811-D30A-85E6-748C0894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933B-874D-CE0C-A8FF-8548188F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69B97-37C2-59BE-040A-3236700B2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8AFAD-931E-1AD0-695C-7D38AC99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94EFA-8CA9-DCF4-37FF-C2701BD8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9F8B1-0C9C-0C1D-C9A7-BE82B7F8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6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E3D6-FF01-EF63-F78D-7C0B63F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A9C4-80DC-9C12-7BC9-C3C93FD9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3EC65-B139-86B3-6EAA-7CCF909AC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ABD93-F17C-7ACA-1029-0453FDB6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CF608-6C44-5290-8DB4-DB1AF7B3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575FD-8765-EB99-BEBD-56B6E906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56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D63441-1668-9DC1-87C5-44173B5B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203C1-6D8E-73EE-9F7B-9A3CB2E60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02FF5-D01F-6863-D438-430F46F30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3559FE-7D6F-458B-8FC3-E44B0725818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9B2E-632F-2208-002C-B6DDB8862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3EA34-EEE3-A7D4-82E6-332244B38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A2C843-F213-497D-91B6-D30DE076B8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63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ntrolunion.com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9.svg"/><Relationship Id="rId10" Type="http://schemas.openxmlformats.org/officeDocument/2006/relationships/image" Target="../media/image23.png"/><Relationship Id="rId4" Type="http://schemas.openxmlformats.org/officeDocument/2006/relationships/image" Target="../media/image49.sv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5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sv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44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90.png"/><Relationship Id="rId7" Type="http://schemas.openxmlformats.org/officeDocument/2006/relationships/image" Target="../media/image8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91.png"/><Relationship Id="rId9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93.svg"/><Relationship Id="rId4" Type="http://schemas.openxmlformats.org/officeDocument/2006/relationships/image" Target="../media/image92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sv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hyperlink" Target="https://www.worldwildlife.org/publications/wwf-position-plastic-crediting-and-plastic-neutralit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hyperlink" Target="https://finance.yahoo.com/news/global-carbon-credit-market-2023-104800429.html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291855" y="685800"/>
            <a:ext cx="7569485" cy="7773540"/>
          </a:xfrm>
          <a:custGeom>
            <a:avLst/>
            <a:gdLst/>
            <a:ahLst/>
            <a:cxnLst/>
            <a:rect l="l" t="t" r="r" b="b"/>
            <a:pathLst>
              <a:path w="11354227" h="11660310">
                <a:moveTo>
                  <a:pt x="11354227" y="0"/>
                </a:moveTo>
                <a:lnTo>
                  <a:pt x="0" y="0"/>
                </a:lnTo>
                <a:lnTo>
                  <a:pt x="0" y="11660310"/>
                </a:lnTo>
                <a:lnTo>
                  <a:pt x="11354227" y="11660310"/>
                </a:lnTo>
                <a:lnTo>
                  <a:pt x="113542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3" name="Group 3"/>
          <p:cNvGrpSpPr/>
          <p:nvPr/>
        </p:nvGrpSpPr>
        <p:grpSpPr>
          <a:xfrm rot="-1963629">
            <a:off x="7816833" y="2109643"/>
            <a:ext cx="5814599" cy="581459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CB0A8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41103" y="2433912"/>
            <a:ext cx="5166059" cy="516605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60615" r="-2895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7" name="Group 7"/>
          <p:cNvGrpSpPr/>
          <p:nvPr/>
        </p:nvGrpSpPr>
        <p:grpSpPr>
          <a:xfrm rot="-4148631">
            <a:off x="7044688" y="910230"/>
            <a:ext cx="3341638" cy="334163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88B78">
                    <a:alpha val="100000"/>
                  </a:srgbClr>
                </a:gs>
                <a:gs pos="100000">
                  <a:srgbClr val="2D323B">
                    <a:alpha val="100000"/>
                  </a:srgbClr>
                </a:gs>
              </a:gsLst>
              <a:lin ang="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5413" y="1140954"/>
            <a:ext cx="2880189" cy="288018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211" r="-2421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-7318406">
            <a:off x="6096000" y="2969606"/>
            <a:ext cx="2564523" cy="256452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C3B00">
                    <a:alpha val="100000"/>
                  </a:srgbClr>
                </a:gs>
                <a:gs pos="100000">
                  <a:srgbClr val="0398AE">
                    <a:alpha val="100000"/>
                  </a:srgbClr>
                </a:gs>
              </a:gsLst>
              <a:lin ang="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01117" y="3174724"/>
            <a:ext cx="2154289" cy="215428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15" name="Freeform 15"/>
          <p:cNvSpPr/>
          <p:nvPr/>
        </p:nvSpPr>
        <p:spPr>
          <a:xfrm rot="7692875" flipH="1" flipV="1">
            <a:off x="10602430" y="723392"/>
            <a:ext cx="2370421" cy="1448920"/>
          </a:xfrm>
          <a:custGeom>
            <a:avLst/>
            <a:gdLst/>
            <a:ahLst/>
            <a:cxnLst/>
            <a:rect l="l" t="t" r="r" b="b"/>
            <a:pathLst>
              <a:path w="3555632" h="2173380">
                <a:moveTo>
                  <a:pt x="3555632" y="2173380"/>
                </a:moveTo>
                <a:lnTo>
                  <a:pt x="0" y="2173380"/>
                </a:lnTo>
                <a:lnTo>
                  <a:pt x="0" y="0"/>
                </a:lnTo>
                <a:lnTo>
                  <a:pt x="3555632" y="0"/>
                </a:lnTo>
                <a:lnTo>
                  <a:pt x="3555632" y="217338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6" name="Freeform 16"/>
          <p:cNvSpPr/>
          <p:nvPr/>
        </p:nvSpPr>
        <p:spPr>
          <a:xfrm rot="-9337046" flipH="1" flipV="1">
            <a:off x="5313953" y="5739153"/>
            <a:ext cx="2613919" cy="1597758"/>
          </a:xfrm>
          <a:custGeom>
            <a:avLst/>
            <a:gdLst/>
            <a:ahLst/>
            <a:cxnLst/>
            <a:rect l="l" t="t" r="r" b="b"/>
            <a:pathLst>
              <a:path w="3920879" h="2396637">
                <a:moveTo>
                  <a:pt x="3920879" y="2396638"/>
                </a:moveTo>
                <a:lnTo>
                  <a:pt x="0" y="2396638"/>
                </a:lnTo>
                <a:lnTo>
                  <a:pt x="0" y="0"/>
                </a:lnTo>
                <a:lnTo>
                  <a:pt x="3920879" y="0"/>
                </a:lnTo>
                <a:lnTo>
                  <a:pt x="3920879" y="2396638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7" name="Freeform 17"/>
          <p:cNvSpPr/>
          <p:nvPr/>
        </p:nvSpPr>
        <p:spPr>
          <a:xfrm rot="1510914" flipH="1" flipV="1">
            <a:off x="4772750" y="696334"/>
            <a:ext cx="1403301" cy="857768"/>
          </a:xfrm>
          <a:custGeom>
            <a:avLst/>
            <a:gdLst/>
            <a:ahLst/>
            <a:cxnLst/>
            <a:rect l="l" t="t" r="r" b="b"/>
            <a:pathLst>
              <a:path w="2104952" h="1286652">
                <a:moveTo>
                  <a:pt x="2104952" y="1286653"/>
                </a:moveTo>
                <a:lnTo>
                  <a:pt x="0" y="1286653"/>
                </a:lnTo>
                <a:lnTo>
                  <a:pt x="0" y="0"/>
                </a:lnTo>
                <a:lnTo>
                  <a:pt x="2104952" y="0"/>
                </a:lnTo>
                <a:lnTo>
                  <a:pt x="2104952" y="1286653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8" name="Freeform 18"/>
          <p:cNvSpPr/>
          <p:nvPr/>
        </p:nvSpPr>
        <p:spPr>
          <a:xfrm>
            <a:off x="685800" y="685800"/>
            <a:ext cx="736193" cy="701391"/>
          </a:xfrm>
          <a:custGeom>
            <a:avLst/>
            <a:gdLst/>
            <a:ahLst/>
            <a:cxnLst/>
            <a:rect l="l" t="t" r="r" b="b"/>
            <a:pathLst>
              <a:path w="1104289" h="1052086">
                <a:moveTo>
                  <a:pt x="0" y="0"/>
                </a:moveTo>
                <a:lnTo>
                  <a:pt x="1104289" y="0"/>
                </a:lnTo>
                <a:lnTo>
                  <a:pt x="1104289" y="1052086"/>
                </a:lnTo>
                <a:lnTo>
                  <a:pt x="0" y="1052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9" name="TextBox 19"/>
          <p:cNvSpPr txBox="1"/>
          <p:nvPr/>
        </p:nvSpPr>
        <p:spPr>
          <a:xfrm>
            <a:off x="466536" y="2841399"/>
            <a:ext cx="6035865" cy="974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45"/>
              </a:lnSpc>
            </a:pPr>
            <a:r>
              <a:rPr lang="en-US" sz="8328" b="1" spc="-291" dirty="0">
                <a:solidFill>
                  <a:srgbClr val="497062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WELCOME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51457" y="938666"/>
            <a:ext cx="302054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t-IT" sz="1600" dirty="0">
                <a:solidFill>
                  <a:srgbClr val="112C04"/>
                </a:solidFill>
                <a:latin typeface="Montserrat 1 Medium" panose="020B0604020202020204" charset="0"/>
                <a:cs typeface="Montserrat 1 Medium" panose="020B0604020202020204" charset="0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/>
          <p:cNvSpPr/>
          <p:nvPr/>
        </p:nvSpPr>
        <p:spPr>
          <a:xfrm>
            <a:off x="-1628838" y="1403538"/>
            <a:ext cx="3920471" cy="4050924"/>
          </a:xfrm>
          <a:custGeom>
            <a:avLst/>
            <a:gdLst/>
            <a:ahLst/>
            <a:cxnLst/>
            <a:rect l="l" t="t" r="r" b="b"/>
            <a:pathLst>
              <a:path w="5880707" h="6076386">
                <a:moveTo>
                  <a:pt x="0" y="0"/>
                </a:moveTo>
                <a:lnTo>
                  <a:pt x="5880707" y="0"/>
                </a:lnTo>
                <a:lnTo>
                  <a:pt x="5880707" y="6076386"/>
                </a:lnTo>
                <a:lnTo>
                  <a:pt x="0" y="6076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2802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TextBox 4"/>
          <p:cNvSpPr txBox="1"/>
          <p:nvPr/>
        </p:nvSpPr>
        <p:spPr>
          <a:xfrm>
            <a:off x="2658915" y="2592200"/>
            <a:ext cx="8980181" cy="167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6"/>
              </a:lnSpc>
            </a:pPr>
            <a:r>
              <a:rPr lang="en-US" sz="3934" b="1" i="1" dirty="0">
                <a:solidFill>
                  <a:srgbClr val="23232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TODAY THE CSR PLASTIC CREDIT</a:t>
            </a:r>
          </a:p>
          <a:p>
            <a:pPr>
              <a:lnSpc>
                <a:spcPts val="4406"/>
              </a:lnSpc>
            </a:pPr>
            <a:r>
              <a:rPr lang="en-US" sz="3600" b="1" i="1" dirty="0">
                <a:solidFill>
                  <a:srgbClr val="D3474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is a WORLD LEADER in PLASTIC NEUTRALITY CERTIFICATION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2CA006E-A813-BB40-A5CB-27F6B6A03C22}"/>
              </a:ext>
            </a:extLst>
          </p:cNvPr>
          <p:cNvGrpSpPr/>
          <p:nvPr/>
        </p:nvGrpSpPr>
        <p:grpSpPr>
          <a:xfrm>
            <a:off x="10160000" y="5816600"/>
            <a:ext cx="1479096" cy="629716"/>
            <a:chOff x="6172200" y="4038600"/>
            <a:chExt cx="5190444" cy="22098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CC99D88-2E0B-D343-844C-4386AEDE5B8E}"/>
                </a:ext>
              </a:extLst>
            </p:cNvPr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34B049DD-B7D0-7147-95CB-0D88F71B0371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9" name="Esagono orizzontale 8">
                <a:extLst>
                  <a:ext uri="{FF2B5EF4-FFF2-40B4-BE49-F238E27FC236}">
                    <a16:creationId xmlns:a16="http://schemas.microsoft.com/office/drawing/2014/main" id="{730D63DE-06DB-7B49-B356-CDFC6564E604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C98AD605-CDE6-4442-87F6-02D22CA78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9A4CF-FCFB-046B-BEFE-80CF79E76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7D1F61-036F-1329-F05F-C8AC9E0312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9E7C2C2-96EF-42B6-A2CB-4F9A82267BE8}"/>
              </a:ext>
            </a:extLst>
          </p:cNvPr>
          <p:cNvGrpSpPr/>
          <p:nvPr/>
        </p:nvGrpSpPr>
        <p:grpSpPr>
          <a:xfrm>
            <a:off x="11352752" y="549669"/>
            <a:ext cx="407080" cy="2168557"/>
            <a:chOff x="0" y="0"/>
            <a:chExt cx="160822" cy="85671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33CA25-3C3C-5F00-70B6-9BA58453C9D6}"/>
                </a:ext>
              </a:extLst>
            </p:cNvPr>
            <p:cNvSpPr/>
            <p:nvPr/>
          </p:nvSpPr>
          <p:spPr>
            <a:xfrm>
              <a:off x="0" y="0"/>
              <a:ext cx="160822" cy="856714"/>
            </a:xfrm>
            <a:custGeom>
              <a:avLst/>
              <a:gdLst/>
              <a:ahLst/>
              <a:cxnLst/>
              <a:rect l="l" t="t" r="r" b="b"/>
              <a:pathLst>
                <a:path w="160822" h="856714">
                  <a:moveTo>
                    <a:pt x="0" y="0"/>
                  </a:moveTo>
                  <a:lnTo>
                    <a:pt x="160822" y="0"/>
                  </a:lnTo>
                  <a:lnTo>
                    <a:pt x="160822" y="856714"/>
                  </a:lnTo>
                  <a:lnTo>
                    <a:pt x="0" y="856714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C0D1790-B5DF-CB11-2059-B462198C2B7E}"/>
                </a:ext>
              </a:extLst>
            </p:cNvPr>
            <p:cNvSpPr txBox="1"/>
            <p:nvPr/>
          </p:nvSpPr>
          <p:spPr>
            <a:xfrm>
              <a:off x="0" y="-57150"/>
              <a:ext cx="160822" cy="9138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3"/>
                </a:lnSpc>
              </a:pPr>
              <a:endParaRPr sz="120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FADF12F-1CF4-B142-3098-31808442243C}"/>
              </a:ext>
            </a:extLst>
          </p:cNvPr>
          <p:cNvGrpSpPr/>
          <p:nvPr/>
        </p:nvGrpSpPr>
        <p:grpSpPr>
          <a:xfrm>
            <a:off x="3946228" y="1133108"/>
            <a:ext cx="3460296" cy="1473200"/>
            <a:chOff x="6172200" y="4038600"/>
            <a:chExt cx="5190444" cy="2209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F73D663-6ADF-8B3A-3178-B6F65AE2EFF3}"/>
                </a:ext>
              </a:extLst>
            </p:cNvPr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0FD13A0-669D-639C-CEB0-017DC5394714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12" name="Esagono orizzontale 11">
                <a:extLst>
                  <a:ext uri="{FF2B5EF4-FFF2-40B4-BE49-F238E27FC236}">
                    <a16:creationId xmlns:a16="http://schemas.microsoft.com/office/drawing/2014/main" id="{11C2E5FE-A17F-060F-C8A9-19A03CEA1D95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607A8614-C990-DF6A-4F60-91013A119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3D3945-08EC-D443-463C-B0A556D312AE}"/>
              </a:ext>
            </a:extLst>
          </p:cNvPr>
          <p:cNvSpPr txBox="1"/>
          <p:nvPr/>
        </p:nvSpPr>
        <p:spPr>
          <a:xfrm>
            <a:off x="693019" y="2718226"/>
            <a:ext cx="105492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6">
                    <a:lumMod val="75000"/>
                  </a:schemeClr>
                </a:solidFill>
              </a:rPr>
              <a:t>How does it work?</a:t>
            </a:r>
          </a:p>
          <a:p>
            <a:pPr algn="ctr"/>
            <a:endParaRPr lang="en-GB" sz="2000" b="1" dirty="0"/>
          </a:p>
          <a:p>
            <a:pPr algn="ctr"/>
            <a:r>
              <a:rPr lang="en-GB" sz="6000" b="1" dirty="0"/>
              <a:t>Where does the money come from?</a:t>
            </a:r>
          </a:p>
        </p:txBody>
      </p:sp>
    </p:spTree>
    <p:extLst>
      <p:ext uri="{BB962C8B-B14F-4D97-AF65-F5344CB8AC3E}">
        <p14:creationId xmlns:p14="http://schemas.microsoft.com/office/powerpoint/2010/main" val="3244622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1B018-45BD-0D83-10D3-09408DBF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FD9C401-161C-1D04-1A15-52EA613143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631EF9-D39D-090C-2297-553F5EDB7A41}"/>
              </a:ext>
            </a:extLst>
          </p:cNvPr>
          <p:cNvSpPr/>
          <p:nvPr/>
        </p:nvSpPr>
        <p:spPr>
          <a:xfrm>
            <a:off x="-1628838" y="1403538"/>
            <a:ext cx="3920471" cy="4050924"/>
          </a:xfrm>
          <a:custGeom>
            <a:avLst/>
            <a:gdLst/>
            <a:ahLst/>
            <a:cxnLst/>
            <a:rect l="l" t="t" r="r" b="b"/>
            <a:pathLst>
              <a:path w="5880707" h="6076386">
                <a:moveTo>
                  <a:pt x="0" y="0"/>
                </a:moveTo>
                <a:lnTo>
                  <a:pt x="5880707" y="0"/>
                </a:lnTo>
                <a:lnTo>
                  <a:pt x="5880707" y="6076386"/>
                </a:lnTo>
                <a:lnTo>
                  <a:pt x="0" y="6076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2802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0D169BF-E072-A4A3-0A95-8BECB881AA78}"/>
              </a:ext>
            </a:extLst>
          </p:cNvPr>
          <p:cNvSpPr txBox="1"/>
          <p:nvPr/>
        </p:nvSpPr>
        <p:spPr>
          <a:xfrm>
            <a:off x="2291633" y="991854"/>
            <a:ext cx="8980181" cy="585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6"/>
              </a:lnSpc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FUNDING OPTIONS FOR CORSAIR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10B1759-0146-778F-E55D-F8771F7D2D24}"/>
              </a:ext>
            </a:extLst>
          </p:cNvPr>
          <p:cNvGrpSpPr/>
          <p:nvPr/>
        </p:nvGrpSpPr>
        <p:grpSpPr>
          <a:xfrm>
            <a:off x="10160000" y="5816600"/>
            <a:ext cx="1479096" cy="629716"/>
            <a:chOff x="6172200" y="4038600"/>
            <a:chExt cx="5190444" cy="22098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A7BCB2D-891C-569D-BBB4-61AF8DBC69E7}"/>
                </a:ext>
              </a:extLst>
            </p:cNvPr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561102D3-6139-A9A8-411C-D84B1AC3AE35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9" name="Esagono orizzontale 8">
                <a:extLst>
                  <a:ext uri="{FF2B5EF4-FFF2-40B4-BE49-F238E27FC236}">
                    <a16:creationId xmlns:a16="http://schemas.microsoft.com/office/drawing/2014/main" id="{0C3462B3-DC77-017D-5165-C4A2E63980EB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558409AE-C548-4BC3-CD54-33EA2FCA1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94C7BA-17C0-8ACD-B56A-FCD114B5FA8D}"/>
              </a:ext>
            </a:extLst>
          </p:cNvPr>
          <p:cNvSpPr txBox="1"/>
          <p:nvPr/>
        </p:nvSpPr>
        <p:spPr>
          <a:xfrm>
            <a:off x="2291633" y="1836668"/>
            <a:ext cx="9528190" cy="1170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6"/>
              </a:lnSpc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VENTURE CAPITAL</a:t>
            </a:r>
          </a:p>
          <a:p>
            <a:pPr>
              <a:lnSpc>
                <a:spcPts val="4406"/>
              </a:lnSpc>
            </a:pPr>
            <a:r>
              <a:rPr lang="en-US" sz="5400" b="1" i="1" dirty="0">
                <a:solidFill>
                  <a:srgbClr val="FF0000"/>
                </a:solidFill>
                <a:latin typeface="Montserrat 1 Heavy Italics"/>
                <a:ea typeface="Montserrat 1 Heavy Italics"/>
                <a:cs typeface="Montserrat 1 Heavy Italics"/>
                <a:sym typeface="Wingdings 2" panose="05020102010507070707" pitchFamily="18" charset="2"/>
              </a:rPr>
              <a:t></a:t>
            </a:r>
            <a:r>
              <a:rPr lang="en-US" sz="3934" b="1" dirty="0">
                <a:solidFill>
                  <a:schemeClr val="accent6">
                    <a:lumMod val="7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 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Medium"/>
                <a:ea typeface="Montserrat 1 Heavy Italics"/>
                <a:cs typeface="Montserrat 1 Heavy Italics"/>
                <a:sym typeface="Montserrat 1 Heavy Italics"/>
              </a:rPr>
              <a:t>Loss of control, potential takeover and repurposing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4931E-39EC-876A-183C-C58B8C35BED9}"/>
              </a:ext>
            </a:extLst>
          </p:cNvPr>
          <p:cNvSpPr txBox="1"/>
          <p:nvPr/>
        </p:nvSpPr>
        <p:spPr>
          <a:xfrm>
            <a:off x="2291633" y="3157621"/>
            <a:ext cx="9528190" cy="1170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6"/>
              </a:lnSpc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STOCK MARKET FLOTATION</a:t>
            </a:r>
          </a:p>
          <a:p>
            <a:pPr>
              <a:lnSpc>
                <a:spcPts val="4406"/>
              </a:lnSpc>
            </a:pPr>
            <a:r>
              <a:rPr lang="en-US" sz="5400" b="1" i="1" dirty="0">
                <a:solidFill>
                  <a:srgbClr val="FF0000"/>
                </a:solidFill>
                <a:latin typeface="Montserrat 1 Heavy Italics"/>
                <a:ea typeface="Montserrat 1 Heavy Italics"/>
                <a:cs typeface="Montserrat 1 Heavy Italics"/>
                <a:sym typeface="Wingdings 2" panose="05020102010507070707" pitchFamily="18" charset="2"/>
              </a:rPr>
              <a:t></a:t>
            </a:r>
            <a:r>
              <a:rPr lang="en-US" sz="3934" b="1" dirty="0">
                <a:solidFill>
                  <a:schemeClr val="accent6">
                    <a:lumMod val="7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 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Medium"/>
                <a:ea typeface="Montserrat 1 Heavy Italics"/>
                <a:cs typeface="Montserrat 1 Heavy Italics"/>
                <a:sym typeface="Montserrat 1 Heavy Italics"/>
              </a:rPr>
              <a:t>Loss of control, uncertainty, fluctuation of market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7F8BFE-A5E7-6FF7-1341-3E4579C3A987}"/>
              </a:ext>
            </a:extLst>
          </p:cNvPr>
          <p:cNvSpPr txBox="1"/>
          <p:nvPr/>
        </p:nvSpPr>
        <p:spPr>
          <a:xfrm>
            <a:off x="2291633" y="4478575"/>
            <a:ext cx="9528190" cy="1222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6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STRUCTURED CROWDFUNDING</a:t>
            </a:r>
          </a:p>
          <a:p>
            <a:pPr>
              <a:lnSpc>
                <a:spcPts val="4406"/>
              </a:lnSpc>
            </a:pPr>
            <a:r>
              <a:rPr lang="en-US" sz="5400" b="1" i="1" dirty="0">
                <a:solidFill>
                  <a:srgbClr val="00B050"/>
                </a:solidFill>
                <a:latin typeface="Montserrat 1 Heavy Italics"/>
                <a:ea typeface="Montserrat 1 Heavy Italics"/>
                <a:cs typeface="Montserrat 1 Heavy Italics"/>
                <a:sym typeface="Wingdings" panose="05000000000000000000" pitchFamily="2" charset="2"/>
              </a:rPr>
              <a:t></a:t>
            </a:r>
            <a:r>
              <a:rPr lang="en-US" sz="3934" b="1" dirty="0">
                <a:solidFill>
                  <a:srgbClr val="00B050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Medium"/>
                <a:ea typeface="Montserrat 1 Heavy Italics"/>
                <a:cs typeface="Montserrat 1 Heavy Italics"/>
                <a:sym typeface="Montserrat 1 Heavy Italics"/>
              </a:rPr>
              <a:t>Maintain control &amp; flexibility, popular ownership</a:t>
            </a:r>
          </a:p>
        </p:txBody>
      </p:sp>
    </p:spTree>
    <p:extLst>
      <p:ext uri="{BB962C8B-B14F-4D97-AF65-F5344CB8AC3E}">
        <p14:creationId xmlns:p14="http://schemas.microsoft.com/office/powerpoint/2010/main" val="72250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83949" y="-516052"/>
            <a:ext cx="10616103" cy="7374052"/>
          </a:xfrm>
          <a:custGeom>
            <a:avLst/>
            <a:gdLst/>
            <a:ahLst/>
            <a:cxnLst/>
            <a:rect l="l" t="t" r="r" b="b"/>
            <a:pathLst>
              <a:path w="15924155" h="11061078">
                <a:moveTo>
                  <a:pt x="0" y="0"/>
                </a:moveTo>
                <a:lnTo>
                  <a:pt x="15924154" y="0"/>
                </a:lnTo>
                <a:lnTo>
                  <a:pt x="15924154" y="11061078"/>
                </a:lnTo>
                <a:lnTo>
                  <a:pt x="0" y="11061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532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/>
          <p:cNvSpPr/>
          <p:nvPr/>
        </p:nvSpPr>
        <p:spPr>
          <a:xfrm>
            <a:off x="-901333" y="0"/>
            <a:ext cx="10556429" cy="6858000"/>
          </a:xfrm>
          <a:custGeom>
            <a:avLst/>
            <a:gdLst/>
            <a:ahLst/>
            <a:cxnLst/>
            <a:rect l="l" t="t" r="r" b="b"/>
            <a:pathLst>
              <a:path w="15834644" h="10287000">
                <a:moveTo>
                  <a:pt x="0" y="0"/>
                </a:moveTo>
                <a:lnTo>
                  <a:pt x="15834644" y="0"/>
                </a:lnTo>
                <a:lnTo>
                  <a:pt x="158346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593" b="-24217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5" name="Group 5"/>
          <p:cNvGrpSpPr/>
          <p:nvPr/>
        </p:nvGrpSpPr>
        <p:grpSpPr>
          <a:xfrm>
            <a:off x="685800" y="3038156"/>
            <a:ext cx="3816639" cy="31750"/>
            <a:chOff x="0" y="0"/>
            <a:chExt cx="1706351" cy="141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6350" cy="14195"/>
            </a:xfrm>
            <a:custGeom>
              <a:avLst/>
              <a:gdLst/>
              <a:ahLst/>
              <a:cxnLst/>
              <a:rect l="l" t="t" r="r" b="b"/>
              <a:pathLst>
                <a:path w="1706350" h="14195">
                  <a:moveTo>
                    <a:pt x="0" y="0"/>
                  </a:moveTo>
                  <a:lnTo>
                    <a:pt x="1706350" y="0"/>
                  </a:lnTo>
                  <a:lnTo>
                    <a:pt x="17063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06351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800" y="1776248"/>
            <a:ext cx="6636619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6"/>
              </a:lnSpc>
            </a:pPr>
            <a:r>
              <a:rPr lang="en-US" sz="3986" b="1" i="1" dirty="0">
                <a:solidFill>
                  <a:srgbClr val="23232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WHAT YOU CAN DO</a:t>
            </a:r>
          </a:p>
          <a:p>
            <a:pPr>
              <a:lnSpc>
                <a:spcPts val="3746"/>
              </a:lnSpc>
            </a:pPr>
            <a:r>
              <a:rPr lang="en-US" sz="3986" b="1" i="1" dirty="0">
                <a:solidFill>
                  <a:srgbClr val="D3474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FOR THE PLANET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3358362"/>
            <a:ext cx="586853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Today, thanks to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CORSAIR Group International, </a:t>
            </a:r>
            <a:r>
              <a:rPr lang="en-US" sz="2000" b="1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individuals and companies </a:t>
            </a:r>
            <a:r>
              <a:rPr lang="en-US" sz="2000" b="1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can offset their plastic pollution.</a:t>
            </a:r>
          </a:p>
          <a:p>
            <a:pPr>
              <a:lnSpc>
                <a:spcPts val="2400"/>
              </a:lnSpc>
            </a:pPr>
            <a:endParaRPr lang="en-US" sz="2000" b="1" dirty="0">
              <a:solidFill>
                <a:srgbClr val="232323"/>
              </a:solidFill>
              <a:latin typeface="Montserrat 1 Medium" panose="020B0604020202020204"/>
              <a:ea typeface="Montserrat 1 Bold"/>
              <a:cs typeface="Montserrat 1 Medium" panose="020B0604020202020204" charset="0"/>
              <a:sym typeface="Montserrat 1"/>
            </a:endParaRP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Medium" panose="020B0604020202020204"/>
                <a:ea typeface="Montserrat 1 Bold"/>
                <a:cs typeface="Montserrat 1 Medium" panose="020B0604020202020204" charset="0"/>
                <a:sym typeface="Montserrat 1"/>
              </a:rPr>
              <a:t>For purchasing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/>
                <a:ea typeface="Montserrat 1 Bold"/>
                <a:cs typeface="Montserrat 1 Medium" panose="020B0604020202020204" charset="0"/>
                <a:sym typeface="Montserrat 1"/>
              </a:rPr>
              <a:t>a ‘Plastic Waste Removal Package’ (also known as a Plastic Neutrality Package – PNP) from CORSAIR </a:t>
            </a:r>
            <a:r>
              <a:rPr lang="en-US" sz="2000" b="1" dirty="0">
                <a:solidFill>
                  <a:srgbClr val="232323"/>
                </a:solidFill>
                <a:latin typeface="Montserrat 1 Medium" panose="020B0604020202020204"/>
                <a:ea typeface="Montserrat 1 Bold"/>
                <a:cs typeface="Montserrat 1 Medium" panose="020B0604020202020204" charset="0"/>
                <a:sym typeface="Montserrat 1"/>
              </a:rPr>
              <a:t>you receive CSR25 Plastic Credits in return</a:t>
            </a:r>
            <a:endParaRPr lang="en-US" sz="2000" b="1" dirty="0">
              <a:solidFill>
                <a:srgbClr val="232323"/>
              </a:solidFill>
              <a:latin typeface="Montserrat 1 Medium" panose="020B0604020202020204"/>
              <a:ea typeface="Montserrat 1 Bold"/>
              <a:cs typeface="Montserrat 1 Medium" panose="020B0604020202020204" charset="0"/>
              <a:sym typeface="Montserrat 1 Bold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8263B48-D87F-2841-A001-902AF6B13D9A}"/>
              </a:ext>
            </a:extLst>
          </p:cNvPr>
          <p:cNvGrpSpPr/>
          <p:nvPr/>
        </p:nvGrpSpPr>
        <p:grpSpPr>
          <a:xfrm>
            <a:off x="7322419" y="2209800"/>
            <a:ext cx="2541129" cy="2541129"/>
            <a:chOff x="5607735" y="4076246"/>
            <a:chExt cx="2209800" cy="2209800"/>
          </a:xfrm>
        </p:grpSpPr>
        <p:sp>
          <p:nvSpPr>
            <p:cNvPr id="14" name="Esagono orizzontale 13">
              <a:extLst>
                <a:ext uri="{FF2B5EF4-FFF2-40B4-BE49-F238E27FC236}">
                  <a16:creationId xmlns:a16="http://schemas.microsoft.com/office/drawing/2014/main" id="{C80F54D0-0B8A-0148-BA76-659B4EFAC501}"/>
                </a:ext>
              </a:extLst>
            </p:cNvPr>
            <p:cNvSpPr/>
            <p:nvPr/>
          </p:nvSpPr>
          <p:spPr>
            <a:xfrm rot="1938155">
              <a:off x="5961573" y="4528559"/>
              <a:ext cx="1502126" cy="1305176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F70E50C-9901-ED4A-A31D-01D17505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35" y="4076246"/>
              <a:ext cx="2209800" cy="2209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/>
          <p:cNvSpPr/>
          <p:nvPr/>
        </p:nvSpPr>
        <p:spPr>
          <a:xfrm flipH="1">
            <a:off x="3264449" y="-516052"/>
            <a:ext cx="10616103" cy="7374052"/>
          </a:xfrm>
          <a:custGeom>
            <a:avLst/>
            <a:gdLst/>
            <a:ahLst/>
            <a:cxnLst/>
            <a:rect l="l" t="t" r="r" b="b"/>
            <a:pathLst>
              <a:path w="15924155" h="11061078">
                <a:moveTo>
                  <a:pt x="15924154" y="0"/>
                </a:moveTo>
                <a:lnTo>
                  <a:pt x="0" y="0"/>
                </a:lnTo>
                <a:lnTo>
                  <a:pt x="0" y="11061078"/>
                </a:lnTo>
                <a:lnTo>
                  <a:pt x="15924154" y="11061078"/>
                </a:lnTo>
                <a:lnTo>
                  <a:pt x="15924154" y="0"/>
                </a:lnTo>
                <a:close/>
              </a:path>
            </a:pathLst>
          </a:custGeom>
          <a:blipFill>
            <a:blip r:embed="rId3"/>
            <a:stretch>
              <a:fillRect l="-4061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Freeform 4"/>
          <p:cNvSpPr/>
          <p:nvPr/>
        </p:nvSpPr>
        <p:spPr>
          <a:xfrm>
            <a:off x="-920997" y="0"/>
            <a:ext cx="10632629" cy="6858000"/>
          </a:xfrm>
          <a:custGeom>
            <a:avLst/>
            <a:gdLst/>
            <a:ahLst/>
            <a:cxnLst/>
            <a:rect l="l" t="t" r="r" b="b"/>
            <a:pathLst>
              <a:path w="15948944" h="10287000">
                <a:moveTo>
                  <a:pt x="0" y="0"/>
                </a:moveTo>
                <a:lnTo>
                  <a:pt x="15948944" y="0"/>
                </a:lnTo>
                <a:lnTo>
                  <a:pt x="159489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103" b="-24752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5" name="Group 5"/>
          <p:cNvGrpSpPr/>
          <p:nvPr/>
        </p:nvGrpSpPr>
        <p:grpSpPr>
          <a:xfrm>
            <a:off x="685800" y="1996875"/>
            <a:ext cx="3816639" cy="31750"/>
            <a:chOff x="0" y="0"/>
            <a:chExt cx="1706351" cy="141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6350" cy="14195"/>
            </a:xfrm>
            <a:custGeom>
              <a:avLst/>
              <a:gdLst/>
              <a:ahLst/>
              <a:cxnLst/>
              <a:rect l="l" t="t" r="r" b="b"/>
              <a:pathLst>
                <a:path w="1706350" h="14195">
                  <a:moveTo>
                    <a:pt x="0" y="0"/>
                  </a:moveTo>
                  <a:lnTo>
                    <a:pt x="1706350" y="0"/>
                  </a:lnTo>
                  <a:lnTo>
                    <a:pt x="17063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06351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800" y="781050"/>
            <a:ext cx="6636619" cy="96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6"/>
              </a:lnSpc>
            </a:pPr>
            <a:r>
              <a:rPr lang="en-US" sz="3986" b="1" i="1" dirty="0">
                <a:solidFill>
                  <a:srgbClr val="000000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HOW YOU CAN BECOME</a:t>
            </a:r>
          </a:p>
          <a:p>
            <a:pPr>
              <a:lnSpc>
                <a:spcPts val="3746"/>
              </a:lnSpc>
            </a:pPr>
            <a:r>
              <a:rPr lang="en-US" sz="3986" b="1" i="1" dirty="0">
                <a:solidFill>
                  <a:srgbClr val="D3474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PLASTIC NEUTRAL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0206" y="2661802"/>
            <a:ext cx="604446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CORSAIR recycles plastic waste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worldwide through certified supply chains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3903129"/>
            <a:ext cx="886952" cy="73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6"/>
              </a:lnSpc>
            </a:pPr>
            <a:r>
              <a:rPr lang="en-US" sz="6106" b="1" i="1" spc="-482" dirty="0">
                <a:solidFill>
                  <a:srgbClr val="232323"/>
                </a:solidFill>
                <a:latin typeface="Montserrat 1 Ultra-Bold Italics"/>
                <a:ea typeface="Montserrat 1 Ultra-Bold Italics"/>
                <a:cs typeface="Montserrat 1 Ultra-Bold Italics"/>
                <a:sym typeface="Montserrat 1 Ultra-Bold Italics"/>
              </a:rPr>
              <a:t>2</a:t>
            </a:r>
            <a:r>
              <a:rPr lang="en-US" sz="6106" b="1" i="1" spc="-482" dirty="0">
                <a:solidFill>
                  <a:srgbClr val="D34743"/>
                </a:solidFill>
                <a:latin typeface="Montserrat 1 Medium Italics"/>
                <a:ea typeface="Montserrat 1 Medium Italics"/>
                <a:cs typeface="Montserrat 1 Medium Italics"/>
                <a:sym typeface="Montserrat 1 Medium Italic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0206" y="3889278"/>
            <a:ext cx="709856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For every KG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of recycled plastic, Corsair releases </a:t>
            </a: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10 CSR25 Plastic Credits </a:t>
            </a:r>
            <a:r>
              <a:rPr lang="en-US" sz="20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into the market.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0206" y="5147872"/>
            <a:ext cx="709856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Individuals and companies </a:t>
            </a:r>
            <a:r>
              <a:rPr lang="en-US" sz="2000" b="1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purchase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the </a:t>
            </a:r>
            <a:r>
              <a:rPr lang="en-US" sz="2000" b="1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plastic waste removal service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to </a:t>
            </a:r>
            <a:r>
              <a:rPr lang="en-US" sz="2000" i="1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offset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 their own plastic pollution.</a:t>
            </a: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Example: 1.000 Kg = 10.000 CSR25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0" y="2675654"/>
            <a:ext cx="886952" cy="73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6"/>
              </a:lnSpc>
            </a:pPr>
            <a:r>
              <a:rPr lang="en-US" sz="6106" b="1" i="1" spc="-482">
                <a:solidFill>
                  <a:srgbClr val="232323"/>
                </a:solidFill>
                <a:latin typeface="Montserrat 1 Ultra-Bold Italics"/>
                <a:ea typeface="Montserrat 1 Ultra-Bold Italics"/>
                <a:cs typeface="Montserrat 1 Ultra-Bold Italics"/>
                <a:sym typeface="Montserrat 1 Ultra-Bold Italics"/>
              </a:rPr>
              <a:t>1</a:t>
            </a:r>
            <a:r>
              <a:rPr lang="en-US" sz="6106" b="1" i="1" spc="-482">
                <a:solidFill>
                  <a:srgbClr val="D34743"/>
                </a:solidFill>
                <a:latin typeface="Montserrat 1 Medium Italics"/>
                <a:ea typeface="Montserrat 1 Medium Italics"/>
                <a:cs typeface="Montserrat 1 Medium Italics"/>
                <a:sym typeface="Montserrat 1 Medium Italics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5319321"/>
            <a:ext cx="886952" cy="73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6"/>
              </a:lnSpc>
            </a:pPr>
            <a:r>
              <a:rPr lang="en-US" sz="6106" b="1" i="1" spc="-482">
                <a:solidFill>
                  <a:srgbClr val="232323"/>
                </a:solidFill>
                <a:latin typeface="Montserrat 1 Ultra-Bold Italics"/>
                <a:ea typeface="Montserrat 1 Ultra-Bold Italics"/>
                <a:cs typeface="Montserrat 1 Ultra-Bold Italics"/>
                <a:sym typeface="Montserrat 1 Ultra-Bold Italics"/>
              </a:rPr>
              <a:t>3</a:t>
            </a:r>
            <a:r>
              <a:rPr lang="en-US" sz="6106" b="1" i="1" spc="-482">
                <a:solidFill>
                  <a:srgbClr val="D34743"/>
                </a:solidFill>
                <a:latin typeface="Montserrat 1 Medium Italics"/>
                <a:ea typeface="Montserrat 1 Medium Italics"/>
                <a:cs typeface="Montserrat 1 Medium Italics"/>
                <a:sym typeface="Montserrat 1 Medium Italics"/>
              </a:rPr>
              <a:t>.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5F4B982-AD15-F546-98DE-3B70125CE373}"/>
              </a:ext>
            </a:extLst>
          </p:cNvPr>
          <p:cNvGrpSpPr/>
          <p:nvPr/>
        </p:nvGrpSpPr>
        <p:grpSpPr>
          <a:xfrm>
            <a:off x="7700960" y="2027569"/>
            <a:ext cx="1834383" cy="1834383"/>
            <a:chOff x="5607735" y="4076246"/>
            <a:chExt cx="2209800" cy="2209800"/>
          </a:xfrm>
        </p:grpSpPr>
        <p:sp>
          <p:nvSpPr>
            <p:cNvPr id="19" name="Esagono orizzontale 18">
              <a:extLst>
                <a:ext uri="{FF2B5EF4-FFF2-40B4-BE49-F238E27FC236}">
                  <a16:creationId xmlns:a16="http://schemas.microsoft.com/office/drawing/2014/main" id="{E297071F-8745-5F4C-960F-936BA2B82C22}"/>
                </a:ext>
              </a:extLst>
            </p:cNvPr>
            <p:cNvSpPr/>
            <p:nvPr/>
          </p:nvSpPr>
          <p:spPr>
            <a:xfrm rot="1938155">
              <a:off x="5961573" y="4528559"/>
              <a:ext cx="1502126" cy="1305176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7B12D69-34B0-0443-A4B6-255852E6A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35" y="4076246"/>
              <a:ext cx="2209800" cy="2209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5"/>
          <p:cNvGrpSpPr/>
          <p:nvPr/>
        </p:nvGrpSpPr>
        <p:grpSpPr>
          <a:xfrm>
            <a:off x="-237832" y="6231292"/>
            <a:ext cx="12667668" cy="626708"/>
            <a:chOff x="0" y="-57150"/>
            <a:chExt cx="5004510" cy="247588"/>
          </a:xfrm>
        </p:grpSpPr>
        <p:sp>
          <p:nvSpPr>
            <p:cNvPr id="221" name="Google Shape;221;p25"/>
            <p:cNvSpPr/>
            <p:nvPr/>
          </p:nvSpPr>
          <p:spPr>
            <a:xfrm>
              <a:off x="0" y="0"/>
              <a:ext cx="5004510" cy="190438"/>
            </a:xfrm>
            <a:custGeom>
              <a:avLst/>
              <a:gdLst/>
              <a:ahLst/>
              <a:cxnLst/>
              <a:rect l="l" t="t" r="r" b="b"/>
              <a:pathLst>
                <a:path w="5004510" h="190438" extrusionOk="0">
                  <a:moveTo>
                    <a:pt x="20779" y="0"/>
                  </a:moveTo>
                  <a:lnTo>
                    <a:pt x="4983730" y="0"/>
                  </a:lnTo>
                  <a:cubicBezTo>
                    <a:pt x="4989241" y="0"/>
                    <a:pt x="4994527" y="2189"/>
                    <a:pt x="4998424" y="6086"/>
                  </a:cubicBezTo>
                  <a:cubicBezTo>
                    <a:pt x="5002320" y="9983"/>
                    <a:pt x="5004510" y="15268"/>
                    <a:pt x="5004510" y="20779"/>
                  </a:cubicBezTo>
                  <a:lnTo>
                    <a:pt x="5004510" y="169659"/>
                  </a:lnTo>
                  <a:cubicBezTo>
                    <a:pt x="5004510" y="181135"/>
                    <a:pt x="4995206" y="190438"/>
                    <a:pt x="4983730" y="190438"/>
                  </a:cubicBezTo>
                  <a:lnTo>
                    <a:pt x="20779" y="190438"/>
                  </a:lnTo>
                  <a:cubicBezTo>
                    <a:pt x="9303" y="190438"/>
                    <a:pt x="0" y="181135"/>
                    <a:pt x="0" y="169659"/>
                  </a:cubicBezTo>
                  <a:lnTo>
                    <a:pt x="0" y="20779"/>
                  </a:lnTo>
                  <a:cubicBezTo>
                    <a:pt x="0" y="9303"/>
                    <a:pt x="9303" y="0"/>
                    <a:pt x="20779" y="0"/>
                  </a:cubicBezTo>
                  <a:close/>
                </a:path>
              </a:pathLst>
            </a:custGeom>
            <a:gradFill>
              <a:gsLst>
                <a:gs pos="0">
                  <a:srgbClr val="1B3356"/>
                </a:gs>
                <a:gs pos="100000">
                  <a:srgbClr val="325D8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5"/>
            <p:cNvSpPr txBox="1"/>
            <p:nvPr/>
          </p:nvSpPr>
          <p:spPr>
            <a:xfrm>
              <a:off x="0" y="-57150"/>
              <a:ext cx="5004509" cy="247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82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25"/>
          <p:cNvSpPr/>
          <p:nvPr/>
        </p:nvSpPr>
        <p:spPr>
          <a:xfrm>
            <a:off x="11626364" y="6400009"/>
            <a:ext cx="373710" cy="433936"/>
          </a:xfrm>
          <a:custGeom>
            <a:avLst/>
            <a:gdLst/>
            <a:ahLst/>
            <a:cxnLst/>
            <a:rect l="l" t="t" r="r" b="b"/>
            <a:pathLst>
              <a:path w="560565" h="650904" extrusionOk="0">
                <a:moveTo>
                  <a:pt x="0" y="0"/>
                </a:moveTo>
                <a:lnTo>
                  <a:pt x="560565" y="0"/>
                </a:lnTo>
                <a:lnTo>
                  <a:pt x="560565" y="650904"/>
                </a:lnTo>
                <a:lnTo>
                  <a:pt x="0" y="650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07729" t="-29161" r="-21754" b="-7415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483887" y="-100912"/>
            <a:ext cx="5612113" cy="6259873"/>
          </a:xfrm>
          <a:custGeom>
            <a:avLst/>
            <a:gdLst/>
            <a:ahLst/>
            <a:cxnLst/>
            <a:rect l="l" t="t" r="r" b="b"/>
            <a:pathLst>
              <a:path w="8418170" h="9389810" extrusionOk="0">
                <a:moveTo>
                  <a:pt x="0" y="0"/>
                </a:moveTo>
                <a:lnTo>
                  <a:pt x="8418170" y="0"/>
                </a:lnTo>
                <a:lnTo>
                  <a:pt x="8418170" y="9389810"/>
                </a:lnTo>
                <a:lnTo>
                  <a:pt x="0" y="93898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5967" r="-40969" b="-1731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5858072" y="510776"/>
            <a:ext cx="54102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1B3356"/>
                </a:solidFill>
                <a:latin typeface="Montserrat"/>
                <a:ea typeface="Montserrat"/>
                <a:cs typeface="Montserrat"/>
                <a:sym typeface="Montserrat"/>
              </a:rPr>
              <a:t>CSR</a:t>
            </a:r>
            <a:r>
              <a:rPr lang="en-US" sz="3600" b="1" i="0" u="none" strike="noStrike" cap="none" dirty="0">
                <a:solidFill>
                  <a:srgbClr val="9B8B7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PLASTIC CREDIT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9" name="Google Shape;229;p25"/>
          <p:cNvSpPr txBox="1"/>
          <p:nvPr/>
        </p:nvSpPr>
        <p:spPr>
          <a:xfrm>
            <a:off x="5858072" y="1282534"/>
            <a:ext cx="5850041" cy="5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1800" b="1" dirty="0"/>
              <a:t>Every time someone pays for the removal of plastic waste, </a:t>
            </a:r>
            <a:r>
              <a:rPr lang="en-US" sz="1800" dirty="0"/>
              <a:t>(anywhere in the world) </a:t>
            </a:r>
            <a:r>
              <a:rPr lang="en-US" sz="1800" b="1" dirty="0"/>
              <a:t>they receive plastic credits.</a:t>
            </a:r>
          </a:p>
          <a:p>
            <a:pPr lvl="0">
              <a:lnSpc>
                <a:spcPct val="140000"/>
              </a:lnSpc>
            </a:pPr>
            <a:endParaRPr lang="en-US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40000"/>
              </a:lnSpc>
            </a:pPr>
            <a:r>
              <a:rPr lang="en-US" sz="1800" dirty="0"/>
              <a:t>The </a:t>
            </a:r>
            <a:r>
              <a:rPr lang="en-US" sz="1800" b="1" dirty="0"/>
              <a:t>CSR</a:t>
            </a:r>
            <a:r>
              <a:rPr lang="en-US" sz="1800" dirty="0"/>
              <a:t> plastic credit is a digital receipt and asset. Proof that </a:t>
            </a:r>
            <a:r>
              <a:rPr lang="en-US" sz="1800" b="1" dirty="0"/>
              <a:t>plastic has left the environment </a:t>
            </a:r>
            <a:r>
              <a:rPr lang="en-US" sz="1800" dirty="0"/>
              <a:t>and been converted into </a:t>
            </a:r>
            <a:r>
              <a:rPr lang="en-US" sz="1800" b="1" dirty="0"/>
              <a:t>advanced bio-oil</a:t>
            </a:r>
            <a:r>
              <a:rPr lang="en-US" sz="1800" dirty="0"/>
              <a:t>.</a:t>
            </a:r>
          </a:p>
          <a:p>
            <a:pPr lvl="0">
              <a:lnSpc>
                <a:spcPct val="140000"/>
              </a:lnSpc>
            </a:pPr>
            <a:endParaRPr lang="en-US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40000"/>
              </a:lnSpc>
            </a:pPr>
            <a:r>
              <a:rPr lang="en-US" sz="1800" dirty="0"/>
              <a:t>The plastic credit is stored on a blockchain. The transactions can be verified and checked by anyone.</a:t>
            </a:r>
            <a:endParaRPr lang="en-US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1 kg plastic waste = 10 CSR plastic credits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0" i="0" u="none" strike="noStrike" cap="none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25"/>
          <p:cNvSpPr/>
          <p:nvPr/>
        </p:nvSpPr>
        <p:spPr>
          <a:xfrm>
            <a:off x="593840" y="513325"/>
            <a:ext cx="183921" cy="181622"/>
          </a:xfrm>
          <a:custGeom>
            <a:avLst/>
            <a:gdLst/>
            <a:ahLst/>
            <a:cxnLst/>
            <a:rect l="l" t="t" r="r" b="b"/>
            <a:pathLst>
              <a:path w="275882" h="272433" extrusionOk="0">
                <a:moveTo>
                  <a:pt x="0" y="0"/>
                </a:moveTo>
                <a:lnTo>
                  <a:pt x="275882" y="0"/>
                </a:lnTo>
                <a:lnTo>
                  <a:pt x="275882" y="272434"/>
                </a:lnTo>
                <a:lnTo>
                  <a:pt x="0" y="272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1007280" y="465212"/>
            <a:ext cx="1585694" cy="188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78" b="1" i="0" u="none" strike="noStrike" cap="none">
                <a:solidFill>
                  <a:srgbClr val="1B3356"/>
                </a:solidFill>
                <a:latin typeface="Montserrat"/>
                <a:ea typeface="Montserrat"/>
                <a:cs typeface="Montserrat"/>
                <a:sym typeface="Montserrat"/>
              </a:rPr>
              <a:t>THE REVOLUTION</a:t>
            </a:r>
            <a:endParaRPr/>
          </a:p>
        </p:txBody>
      </p:sp>
      <p:sp>
        <p:nvSpPr>
          <p:cNvPr id="234" name="Google Shape;234;p25"/>
          <p:cNvSpPr/>
          <p:nvPr/>
        </p:nvSpPr>
        <p:spPr>
          <a:xfrm>
            <a:off x="419840" y="276970"/>
            <a:ext cx="531921" cy="591024"/>
          </a:xfrm>
          <a:custGeom>
            <a:avLst/>
            <a:gdLst/>
            <a:ahLst/>
            <a:cxnLst/>
            <a:rect l="l" t="t" r="r" b="b"/>
            <a:pathLst>
              <a:path w="797882" h="886536" extrusionOk="0">
                <a:moveTo>
                  <a:pt x="0" y="0"/>
                </a:moveTo>
                <a:lnTo>
                  <a:pt x="797882" y="0"/>
                </a:lnTo>
                <a:lnTo>
                  <a:pt x="797882" y="886536"/>
                </a:lnTo>
                <a:lnTo>
                  <a:pt x="0" y="886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3E05E-E35F-7297-E7CE-3DB0318C8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06F400-D623-C19D-5F83-762568140B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8B33422-9F02-E80E-63F2-9AA11D35279C}"/>
              </a:ext>
            </a:extLst>
          </p:cNvPr>
          <p:cNvSpPr/>
          <p:nvPr/>
        </p:nvSpPr>
        <p:spPr>
          <a:xfrm flipH="1">
            <a:off x="3264449" y="-516052"/>
            <a:ext cx="10616103" cy="7374052"/>
          </a:xfrm>
          <a:custGeom>
            <a:avLst/>
            <a:gdLst/>
            <a:ahLst/>
            <a:cxnLst/>
            <a:rect l="l" t="t" r="r" b="b"/>
            <a:pathLst>
              <a:path w="15924155" h="11061078">
                <a:moveTo>
                  <a:pt x="15924154" y="0"/>
                </a:moveTo>
                <a:lnTo>
                  <a:pt x="0" y="0"/>
                </a:lnTo>
                <a:lnTo>
                  <a:pt x="0" y="11061078"/>
                </a:lnTo>
                <a:lnTo>
                  <a:pt x="15924154" y="11061078"/>
                </a:lnTo>
                <a:lnTo>
                  <a:pt x="15924154" y="0"/>
                </a:lnTo>
                <a:close/>
              </a:path>
            </a:pathLst>
          </a:custGeom>
          <a:blipFill>
            <a:blip r:embed="rId3"/>
            <a:stretch>
              <a:fillRect l="-4061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CE0157C-4B09-2610-05D7-F557F261FF51}"/>
              </a:ext>
            </a:extLst>
          </p:cNvPr>
          <p:cNvSpPr/>
          <p:nvPr/>
        </p:nvSpPr>
        <p:spPr>
          <a:xfrm>
            <a:off x="-920997" y="0"/>
            <a:ext cx="10632629" cy="6858000"/>
          </a:xfrm>
          <a:custGeom>
            <a:avLst/>
            <a:gdLst/>
            <a:ahLst/>
            <a:cxnLst/>
            <a:rect l="l" t="t" r="r" b="b"/>
            <a:pathLst>
              <a:path w="15948944" h="10287000">
                <a:moveTo>
                  <a:pt x="0" y="0"/>
                </a:moveTo>
                <a:lnTo>
                  <a:pt x="15948944" y="0"/>
                </a:lnTo>
                <a:lnTo>
                  <a:pt x="159489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103" b="-24752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472EED6-CF41-2782-3F15-5D36005CDACC}"/>
              </a:ext>
            </a:extLst>
          </p:cNvPr>
          <p:cNvGrpSpPr/>
          <p:nvPr/>
        </p:nvGrpSpPr>
        <p:grpSpPr>
          <a:xfrm>
            <a:off x="685795" y="1618318"/>
            <a:ext cx="3816639" cy="31750"/>
            <a:chOff x="0" y="0"/>
            <a:chExt cx="1706351" cy="14195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5FDC1C-1EDB-90C3-4822-014E2F3AC1B7}"/>
                </a:ext>
              </a:extLst>
            </p:cNvPr>
            <p:cNvSpPr/>
            <p:nvPr/>
          </p:nvSpPr>
          <p:spPr>
            <a:xfrm>
              <a:off x="0" y="0"/>
              <a:ext cx="1706350" cy="14195"/>
            </a:xfrm>
            <a:custGeom>
              <a:avLst/>
              <a:gdLst/>
              <a:ahLst/>
              <a:cxnLst/>
              <a:rect l="l" t="t" r="r" b="b"/>
              <a:pathLst>
                <a:path w="1706350" h="14195">
                  <a:moveTo>
                    <a:pt x="0" y="0"/>
                  </a:moveTo>
                  <a:lnTo>
                    <a:pt x="1706350" y="0"/>
                  </a:lnTo>
                  <a:lnTo>
                    <a:pt x="17063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158974B-0F91-45E8-0412-94AB97A2FDDC}"/>
                </a:ext>
              </a:extLst>
            </p:cNvPr>
            <p:cNvSpPr txBox="1"/>
            <p:nvPr/>
          </p:nvSpPr>
          <p:spPr>
            <a:xfrm>
              <a:off x="0" y="-38100"/>
              <a:ext cx="1706351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F82B3583-9556-204B-5FBF-E95A9BDB141F}"/>
              </a:ext>
            </a:extLst>
          </p:cNvPr>
          <p:cNvSpPr txBox="1"/>
          <p:nvPr/>
        </p:nvSpPr>
        <p:spPr>
          <a:xfrm>
            <a:off x="600980" y="485966"/>
            <a:ext cx="6636619" cy="96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6"/>
              </a:lnSpc>
            </a:pPr>
            <a:r>
              <a:rPr lang="en-US" sz="3986" b="1" i="1" dirty="0">
                <a:solidFill>
                  <a:srgbClr val="000000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WHAT’S </a:t>
            </a:r>
            <a:r>
              <a:rPr lang="en-US" sz="3986" b="1" i="1" dirty="0">
                <a:solidFill>
                  <a:schemeClr val="accent6">
                    <a:lumMod val="75000"/>
                  </a:schemeClr>
                </a:solidFill>
                <a:latin typeface="Montserrat ExtraBold" panose="00000900000000000000" pitchFamily="2" charset="0"/>
                <a:ea typeface="Montserrat 1 Heavy Italics"/>
                <a:cs typeface="Montserrat 1 Heavy Italics"/>
                <a:sym typeface="Montserrat 1 Heavy Italics"/>
              </a:rPr>
              <a:t>YOUR</a:t>
            </a:r>
          </a:p>
          <a:p>
            <a:pPr>
              <a:lnSpc>
                <a:spcPts val="3746"/>
              </a:lnSpc>
            </a:pPr>
            <a:r>
              <a:rPr lang="en-US" sz="3986" b="1" i="1" dirty="0">
                <a:solidFill>
                  <a:srgbClr val="D3474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PLASTIC FOOTPRINT?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AD6FB78-A396-0C24-3DC2-3971C7795D5E}"/>
              </a:ext>
            </a:extLst>
          </p:cNvPr>
          <p:cNvSpPr txBox="1"/>
          <p:nvPr/>
        </p:nvSpPr>
        <p:spPr>
          <a:xfrm>
            <a:off x="685793" y="1904436"/>
            <a:ext cx="604446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Every Individual (on average) is ‘responsible’ for at least 50KG of </a:t>
            </a:r>
            <a:r>
              <a:rPr lang="en-US" sz="24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waste </a:t>
            </a:r>
            <a:r>
              <a:rPr lang="en-US" sz="24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plastic per year</a:t>
            </a:r>
            <a:endParaRPr lang="en-US" sz="2400" dirty="0">
              <a:solidFill>
                <a:srgbClr val="232323"/>
              </a:solidFill>
              <a:latin typeface="Montserrat 1 Medium" panose="020B0604020202020204" charset="0"/>
              <a:ea typeface="Montserrat 1"/>
              <a:cs typeface="Montserrat 1 Medium" panose="020B0604020202020204" charset="0"/>
              <a:sym typeface="Montserrat 1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8E65BC9-CCD7-CF13-86E8-EEACEFBB1BFE}"/>
              </a:ext>
            </a:extLst>
          </p:cNvPr>
          <p:cNvGrpSpPr/>
          <p:nvPr/>
        </p:nvGrpSpPr>
        <p:grpSpPr>
          <a:xfrm>
            <a:off x="7700960" y="2027569"/>
            <a:ext cx="1834383" cy="1834383"/>
            <a:chOff x="5607735" y="4076246"/>
            <a:chExt cx="2209800" cy="2209800"/>
          </a:xfrm>
        </p:grpSpPr>
        <p:sp>
          <p:nvSpPr>
            <p:cNvPr id="19" name="Esagono orizzontale 18">
              <a:extLst>
                <a:ext uri="{FF2B5EF4-FFF2-40B4-BE49-F238E27FC236}">
                  <a16:creationId xmlns:a16="http://schemas.microsoft.com/office/drawing/2014/main" id="{967E5599-B818-FCBD-9B1A-96461A92D1CC}"/>
                </a:ext>
              </a:extLst>
            </p:cNvPr>
            <p:cNvSpPr/>
            <p:nvPr/>
          </p:nvSpPr>
          <p:spPr>
            <a:xfrm rot="1938155">
              <a:off x="5961573" y="4528559"/>
              <a:ext cx="1502126" cy="1305176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F6ADE425-4A09-1336-E53D-2CB54375D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35" y="4076246"/>
              <a:ext cx="2209800" cy="2209800"/>
            </a:xfrm>
            <a:prstGeom prst="rect">
              <a:avLst/>
            </a:prstGeom>
          </p:spPr>
        </p:pic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42254AB0-71A2-2587-0341-842E73B49F64}"/>
              </a:ext>
            </a:extLst>
          </p:cNvPr>
          <p:cNvSpPr txBox="1"/>
          <p:nvPr/>
        </p:nvSpPr>
        <p:spPr>
          <a:xfrm>
            <a:off x="685792" y="2726116"/>
            <a:ext cx="6044465" cy="61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That’s </a:t>
            </a:r>
            <a:r>
              <a:rPr lang="en-US" sz="24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1KG per week </a:t>
            </a:r>
            <a:r>
              <a:rPr lang="en-US" sz="24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or more for every adult and child</a:t>
            </a:r>
            <a:endParaRPr lang="en-US" sz="2400" dirty="0">
              <a:solidFill>
                <a:srgbClr val="232323"/>
              </a:solidFill>
              <a:latin typeface="Montserrat 1 Medium" panose="020B0604020202020204" charset="0"/>
              <a:ea typeface="Montserrat 1"/>
              <a:cs typeface="Montserrat 1 Medium" panose="020B0604020202020204" charset="0"/>
              <a:sym typeface="Montserrat 1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3D87C2AE-3D19-4A51-395E-EB1CE13348B4}"/>
              </a:ext>
            </a:extLst>
          </p:cNvPr>
          <p:cNvSpPr txBox="1"/>
          <p:nvPr/>
        </p:nvSpPr>
        <p:spPr>
          <a:xfrm>
            <a:off x="685791" y="3525485"/>
            <a:ext cx="6044465" cy="92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This is just the plastic you ‘throw away’ – look around you and see how much plastic you ‘keep’ – greatly increasing your plastic footprint</a:t>
            </a:r>
            <a:endParaRPr lang="en-US" sz="2400" dirty="0">
              <a:solidFill>
                <a:srgbClr val="232323"/>
              </a:solidFill>
              <a:latin typeface="Montserrat 1 Medium" panose="020B0604020202020204" charset="0"/>
              <a:ea typeface="Montserrat 1"/>
              <a:cs typeface="Montserrat 1 Medium" panose="020B0604020202020204" charset="0"/>
              <a:sym typeface="Montserrat 1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2036679F-DE21-AA71-7A1B-4FF92A400619}"/>
              </a:ext>
            </a:extLst>
          </p:cNvPr>
          <p:cNvSpPr txBox="1"/>
          <p:nvPr/>
        </p:nvSpPr>
        <p:spPr>
          <a:xfrm>
            <a:off x="685791" y="4727929"/>
            <a:ext cx="6044465" cy="12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Remember, this dates back to around 1960 – </a:t>
            </a:r>
            <a:r>
              <a:rPr lang="en-US" sz="2400" i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how much plastic waste have you been responsible for </a:t>
            </a:r>
            <a:r>
              <a:rPr lang="en-US" sz="24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since then? If you are 40 years of age its </a:t>
            </a:r>
            <a:r>
              <a:rPr lang="en-US" sz="24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2000KG</a:t>
            </a:r>
            <a:r>
              <a:rPr lang="en-US" sz="24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!</a:t>
            </a:r>
            <a:endParaRPr lang="en-US" sz="2400" dirty="0">
              <a:solidFill>
                <a:srgbClr val="232323"/>
              </a:solidFill>
              <a:latin typeface="Montserrat 1 Medium" panose="020B0604020202020204" charset="0"/>
              <a:ea typeface="Montserrat 1"/>
              <a:cs typeface="Montserrat 1 Medium" panose="020B0604020202020204" charset="0"/>
              <a:sym typeface="Montserrat 1"/>
            </a:endParaRPr>
          </a:p>
        </p:txBody>
      </p:sp>
    </p:spTree>
    <p:extLst>
      <p:ext uri="{BB962C8B-B14F-4D97-AF65-F5344CB8AC3E}">
        <p14:creationId xmlns:p14="http://schemas.microsoft.com/office/powerpoint/2010/main" val="218362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TextBox 4"/>
          <p:cNvSpPr txBox="1"/>
          <p:nvPr/>
        </p:nvSpPr>
        <p:spPr>
          <a:xfrm>
            <a:off x="5398235" y="1230158"/>
            <a:ext cx="6636619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6"/>
              </a:lnSpc>
            </a:pPr>
            <a:r>
              <a:rPr lang="en-US" sz="3986" b="1" i="1" dirty="0">
                <a:solidFill>
                  <a:srgbClr val="23232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DISTRIBUTION OF</a:t>
            </a:r>
          </a:p>
          <a:p>
            <a:pPr>
              <a:lnSpc>
                <a:spcPts val="3746"/>
              </a:lnSpc>
            </a:pPr>
            <a:r>
              <a:rPr lang="en-US" sz="3986" b="1" i="1" dirty="0">
                <a:solidFill>
                  <a:srgbClr val="D3474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CSR25 PLASTIC CREDIT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398235" y="2530275"/>
            <a:ext cx="3816639" cy="31750"/>
            <a:chOff x="0" y="0"/>
            <a:chExt cx="1706351" cy="141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6350" cy="14195"/>
            </a:xfrm>
            <a:custGeom>
              <a:avLst/>
              <a:gdLst/>
              <a:ahLst/>
              <a:cxnLst/>
              <a:rect l="l" t="t" r="r" b="b"/>
              <a:pathLst>
                <a:path w="1706350" h="14195">
                  <a:moveTo>
                    <a:pt x="0" y="0"/>
                  </a:moveTo>
                  <a:lnTo>
                    <a:pt x="1706350" y="0"/>
                  </a:lnTo>
                  <a:lnTo>
                    <a:pt x="17063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06351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398235" y="2943134"/>
            <a:ext cx="620325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2333" b="1" dirty="0">
                <a:solidFill>
                  <a:srgbClr val="232323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FOR EACH KG OF PLASTIC WASTE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98235" y="3186974"/>
            <a:ext cx="5508901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recycled by CORSAIR Group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98235" y="3987942"/>
            <a:ext cx="620325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2333" b="1" dirty="0">
                <a:solidFill>
                  <a:srgbClr val="232323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10 CSR25 PLASTIC CREDITS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98235" y="4231782"/>
            <a:ext cx="5508901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are released on the market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8235" y="5233465"/>
            <a:ext cx="376875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4"/>
              </a:lnSpc>
            </a:pPr>
            <a:r>
              <a:rPr lang="en-US" sz="3866" b="1">
                <a:solidFill>
                  <a:srgbClr val="232323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1 KG = </a:t>
            </a:r>
            <a:r>
              <a:rPr lang="en-US" sz="3866" b="1">
                <a:solidFill>
                  <a:srgbClr val="D34743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10 CSR</a:t>
            </a:r>
          </a:p>
        </p:txBody>
      </p:sp>
      <p:sp>
        <p:nvSpPr>
          <p:cNvPr id="13" name="Freeform 13"/>
          <p:cNvSpPr/>
          <p:nvPr/>
        </p:nvSpPr>
        <p:spPr>
          <a:xfrm>
            <a:off x="2172808" y="2530823"/>
            <a:ext cx="2475029" cy="2557385"/>
          </a:xfrm>
          <a:custGeom>
            <a:avLst/>
            <a:gdLst/>
            <a:ahLst/>
            <a:cxnLst/>
            <a:rect l="l" t="t" r="r" b="b"/>
            <a:pathLst>
              <a:path w="3712543" h="3836077">
                <a:moveTo>
                  <a:pt x="0" y="0"/>
                </a:moveTo>
                <a:lnTo>
                  <a:pt x="3712543" y="0"/>
                </a:lnTo>
                <a:lnTo>
                  <a:pt x="3712543" y="3836077"/>
                </a:lnTo>
                <a:lnTo>
                  <a:pt x="0" y="3836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r="-22802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4" name="Freeform 14"/>
          <p:cNvSpPr/>
          <p:nvPr/>
        </p:nvSpPr>
        <p:spPr>
          <a:xfrm rot="72020">
            <a:off x="653800" y="1387497"/>
            <a:ext cx="3393333" cy="4241667"/>
          </a:xfrm>
          <a:custGeom>
            <a:avLst/>
            <a:gdLst/>
            <a:ahLst/>
            <a:cxnLst/>
            <a:rect l="l" t="t" r="r" b="b"/>
            <a:pathLst>
              <a:path w="5090000" h="6362500">
                <a:moveTo>
                  <a:pt x="0" y="0"/>
                </a:moveTo>
                <a:lnTo>
                  <a:pt x="5089999" y="0"/>
                </a:lnTo>
                <a:lnTo>
                  <a:pt x="5089999" y="6362499"/>
                </a:lnTo>
                <a:lnTo>
                  <a:pt x="0" y="6362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F515AD9-C25F-384B-B667-FEBCF0EFCAD6}"/>
              </a:ext>
            </a:extLst>
          </p:cNvPr>
          <p:cNvGrpSpPr/>
          <p:nvPr/>
        </p:nvGrpSpPr>
        <p:grpSpPr>
          <a:xfrm>
            <a:off x="10160000" y="5816600"/>
            <a:ext cx="1479096" cy="629716"/>
            <a:chOff x="6172200" y="4038600"/>
            <a:chExt cx="5190444" cy="2209800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6A8B5A4-14C5-0641-8B27-0626674EFBA0}"/>
                </a:ext>
              </a:extLst>
            </p:cNvPr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E71FFC2-DDE4-F740-9EB2-ECC3CEA2508F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18" name="Esagono orizzontale 17">
                <a:extLst>
                  <a:ext uri="{FF2B5EF4-FFF2-40B4-BE49-F238E27FC236}">
                    <a16:creationId xmlns:a16="http://schemas.microsoft.com/office/drawing/2014/main" id="{AA556D65-6F7F-A141-A710-8E58E7E5388D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32CD4CB5-F1A8-5D41-89DF-EE6BC8CE5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2853351" y="0"/>
            <a:ext cx="2140576" cy="1691055"/>
          </a:xfrm>
          <a:custGeom>
            <a:avLst/>
            <a:gdLst/>
            <a:ahLst/>
            <a:cxnLst/>
            <a:rect l="l" t="t" r="r" b="b"/>
            <a:pathLst>
              <a:path w="3210864" h="2536582">
                <a:moveTo>
                  <a:pt x="3210864" y="0"/>
                </a:moveTo>
                <a:lnTo>
                  <a:pt x="0" y="0"/>
                </a:lnTo>
                <a:lnTo>
                  <a:pt x="0" y="2536582"/>
                </a:lnTo>
                <a:lnTo>
                  <a:pt x="3210864" y="2536582"/>
                </a:lnTo>
                <a:lnTo>
                  <a:pt x="321086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Freeform 4"/>
          <p:cNvSpPr/>
          <p:nvPr/>
        </p:nvSpPr>
        <p:spPr>
          <a:xfrm rot="-10800000">
            <a:off x="3670031" y="5506065"/>
            <a:ext cx="507216" cy="400701"/>
          </a:xfrm>
          <a:custGeom>
            <a:avLst/>
            <a:gdLst/>
            <a:ahLst/>
            <a:cxnLst/>
            <a:rect l="l" t="t" r="r" b="b"/>
            <a:pathLst>
              <a:path w="760824" h="601051">
                <a:moveTo>
                  <a:pt x="0" y="0"/>
                </a:moveTo>
                <a:lnTo>
                  <a:pt x="760824" y="0"/>
                </a:lnTo>
                <a:lnTo>
                  <a:pt x="760824" y="601051"/>
                </a:lnTo>
                <a:lnTo>
                  <a:pt x="0" y="601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" name="Freeform 5"/>
          <p:cNvSpPr/>
          <p:nvPr/>
        </p:nvSpPr>
        <p:spPr>
          <a:xfrm>
            <a:off x="8672226" y="1251551"/>
            <a:ext cx="2272624" cy="2396580"/>
          </a:xfrm>
          <a:custGeom>
            <a:avLst/>
            <a:gdLst/>
            <a:ahLst/>
            <a:cxnLst/>
            <a:rect l="l" t="t" r="r" b="b"/>
            <a:pathLst>
              <a:path w="3185869" h="3359636">
                <a:moveTo>
                  <a:pt x="0" y="0"/>
                </a:moveTo>
                <a:lnTo>
                  <a:pt x="3185869" y="0"/>
                </a:lnTo>
                <a:lnTo>
                  <a:pt x="3185869" y="3359636"/>
                </a:lnTo>
                <a:lnTo>
                  <a:pt x="0" y="3359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9585"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6" name="Group 6"/>
          <p:cNvGrpSpPr/>
          <p:nvPr/>
        </p:nvGrpSpPr>
        <p:grpSpPr>
          <a:xfrm>
            <a:off x="9245601" y="2407970"/>
            <a:ext cx="2808051" cy="2748231"/>
            <a:chOff x="3467" y="-115483"/>
            <a:chExt cx="5960719" cy="5833736"/>
          </a:xfrm>
          <a:effectLst>
            <a:outerShdw blurRad="596900" dist="241300" dir="11940000" algn="tr" rotWithShape="0">
              <a:prstClr val="black">
                <a:alpha val="40000"/>
              </a:prstClr>
            </a:outerShdw>
          </a:effectLst>
        </p:grpSpPr>
        <p:grpSp>
          <p:nvGrpSpPr>
            <p:cNvPr id="7" name="Group 7"/>
            <p:cNvGrpSpPr/>
            <p:nvPr/>
          </p:nvGrpSpPr>
          <p:grpSpPr>
            <a:xfrm>
              <a:off x="421250" y="239570"/>
              <a:ext cx="4943711" cy="4931944"/>
              <a:chOff x="0" y="0"/>
              <a:chExt cx="1139654" cy="11369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39654" cy="1136942"/>
              </a:xfrm>
              <a:custGeom>
                <a:avLst/>
                <a:gdLst/>
                <a:ahLst/>
                <a:cxnLst/>
                <a:rect l="l" t="t" r="r" b="b"/>
                <a:pathLst>
                  <a:path w="1139654" h="1136942">
                    <a:moveTo>
                      <a:pt x="569827" y="0"/>
                    </a:moveTo>
                    <a:cubicBezTo>
                      <a:pt x="255120" y="0"/>
                      <a:pt x="0" y="254513"/>
                      <a:pt x="0" y="568471"/>
                    </a:cubicBezTo>
                    <a:cubicBezTo>
                      <a:pt x="0" y="882429"/>
                      <a:pt x="255120" y="1136942"/>
                      <a:pt x="569827" y="1136942"/>
                    </a:cubicBezTo>
                    <a:cubicBezTo>
                      <a:pt x="884534" y="1136942"/>
                      <a:pt x="1139654" y="882429"/>
                      <a:pt x="1139654" y="568471"/>
                    </a:cubicBezTo>
                    <a:cubicBezTo>
                      <a:pt x="1139654" y="254513"/>
                      <a:pt x="884534" y="0"/>
                      <a:pt x="569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6843" y="68488"/>
                <a:ext cx="925969" cy="9618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00"/>
                  </a:lnSpc>
                </a:pPr>
                <a:endParaRPr sz="1200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3467" y="-115483"/>
              <a:ext cx="5960719" cy="5833736"/>
            </a:xfrm>
            <a:custGeom>
              <a:avLst/>
              <a:gdLst/>
              <a:ahLst/>
              <a:cxnLst/>
              <a:rect l="l" t="t" r="r" b="b"/>
              <a:pathLst>
                <a:path w="5659386" h="5659386">
                  <a:moveTo>
                    <a:pt x="0" y="0"/>
                  </a:moveTo>
                  <a:lnTo>
                    <a:pt x="5659386" y="0"/>
                  </a:lnTo>
                  <a:lnTo>
                    <a:pt x="5659386" y="5659386"/>
                  </a:lnTo>
                  <a:lnTo>
                    <a:pt x="0" y="5659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4053" y="1853438"/>
            <a:ext cx="7501663" cy="3036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8"/>
              </a:lnSpc>
            </a:pPr>
            <a:r>
              <a:rPr lang="en-US" sz="2800" dirty="0">
                <a:solidFill>
                  <a:srgbClr val="232323"/>
                </a:solidFill>
                <a:latin typeface="Montserrat 1 Medium" panose="020B0604020202020204"/>
                <a:ea typeface="Montserrat Classic"/>
                <a:cs typeface="Montserrat 1 Medium" panose="020B0604020202020204" charset="0"/>
                <a:sym typeface="Montserrat Classic"/>
              </a:rPr>
              <a:t>The process is certified by </a:t>
            </a:r>
            <a:r>
              <a:rPr lang="en-US" sz="2800" b="1" dirty="0">
                <a:solidFill>
                  <a:srgbClr val="232323"/>
                </a:solidFill>
                <a:latin typeface="Montserrat 1 Medium" panose="020B0604020202020204"/>
                <a:ea typeface="Montserrat Classic"/>
                <a:cs typeface="Montserrat 1 Medium" panose="020B0604020202020204" charset="0"/>
                <a:sym typeface="Montserrat Classic"/>
              </a:rPr>
              <a:t>CONTROL UNION </a:t>
            </a:r>
            <a:r>
              <a:rPr lang="en-US" sz="2800" dirty="0">
                <a:solidFill>
                  <a:srgbClr val="232323"/>
                </a:solidFill>
                <a:latin typeface="Montserrat 1 Medium" panose="020B0604020202020204"/>
                <a:ea typeface="Montserrat Classic"/>
                <a:cs typeface="Montserrat 1 Medium" panose="020B0604020202020204" charset="0"/>
                <a:sym typeface="Montserrat Classic"/>
              </a:rPr>
              <a:t>one of the </a:t>
            </a:r>
            <a:r>
              <a:rPr lang="en-US" sz="2800" b="1" dirty="0">
                <a:solidFill>
                  <a:srgbClr val="232323"/>
                </a:solidFill>
                <a:latin typeface="Montserrat 1 Medium" panose="020B0604020202020204"/>
                <a:ea typeface="Montserrat Classic"/>
                <a:cs typeface="Montserrat Classic"/>
                <a:sym typeface="Montserrat Classic"/>
              </a:rPr>
              <a:t>WORLD'S LEADING COMPANIES </a:t>
            </a:r>
            <a:r>
              <a:rPr lang="en-US" sz="2800" dirty="0">
                <a:solidFill>
                  <a:srgbClr val="232323"/>
                </a:solidFill>
                <a:latin typeface="Montserrat 1 Medium" panose="020B0604020202020204"/>
                <a:ea typeface="Montserrat Classic"/>
                <a:cs typeface="Montserrat Classic"/>
                <a:sym typeface="Montserrat Classic"/>
              </a:rPr>
              <a:t>in this field</a:t>
            </a:r>
          </a:p>
          <a:p>
            <a:pPr algn="ctr">
              <a:lnSpc>
                <a:spcPts val="3358"/>
              </a:lnSpc>
            </a:pPr>
            <a:endParaRPr lang="en-US" sz="2799" b="1" dirty="0">
              <a:solidFill>
                <a:srgbClr val="232323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  <a:p>
            <a:pPr algn="ctr">
              <a:lnSpc>
                <a:spcPts val="3358"/>
              </a:lnSpc>
            </a:pPr>
            <a:r>
              <a:rPr lang="en-US" sz="2799" dirty="0">
                <a:solidFill>
                  <a:srgbClr val="232323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They have been providing certification and inspection services to the market since 1920, with over 274 offices and laboratories in over 80 countries worldwide.</a:t>
            </a:r>
            <a:endParaRPr lang="en-US" sz="2799" dirty="0">
              <a:solidFill>
                <a:srgbClr val="232323"/>
              </a:solidFill>
              <a:latin typeface="Montserrat Light" pitchFamily="2" charset="77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25951" y="5008861"/>
            <a:ext cx="3195377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7"/>
              </a:lnSpc>
            </a:pPr>
            <a:r>
              <a:rPr lang="en-US" sz="1673" u="sng" dirty="0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  <a:hlinkClick r:id="rId8" tooltip="https://www.controlunion.com"/>
              </a:rPr>
              <a:t>www.controlunion.com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745B101-3FD4-AC4B-B9DD-282DB3B8C2A8}"/>
              </a:ext>
            </a:extLst>
          </p:cNvPr>
          <p:cNvGrpSpPr/>
          <p:nvPr/>
        </p:nvGrpSpPr>
        <p:grpSpPr>
          <a:xfrm>
            <a:off x="10160000" y="5816600"/>
            <a:ext cx="1479096" cy="629716"/>
            <a:chOff x="6172200" y="4038600"/>
            <a:chExt cx="5190444" cy="2209800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64C7C8C-0FF3-2943-A540-E80625E5C443}"/>
                </a:ext>
              </a:extLst>
            </p:cNvPr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AD4BF384-86DF-154B-B15C-FA1DC72BB679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16" name="Esagono orizzontale 15">
                <a:extLst>
                  <a:ext uri="{FF2B5EF4-FFF2-40B4-BE49-F238E27FC236}">
                    <a16:creationId xmlns:a16="http://schemas.microsoft.com/office/drawing/2014/main" id="{FD1D4914-AE23-CB47-A4D2-280BB4758FB4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056032B5-8CC5-E645-9767-9DB022441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92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3" name="Group 3"/>
          <p:cNvGrpSpPr/>
          <p:nvPr/>
        </p:nvGrpSpPr>
        <p:grpSpPr>
          <a:xfrm>
            <a:off x="4187681" y="1679700"/>
            <a:ext cx="3816639" cy="31750"/>
            <a:chOff x="0" y="0"/>
            <a:chExt cx="1706351" cy="141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6350" cy="14195"/>
            </a:xfrm>
            <a:custGeom>
              <a:avLst/>
              <a:gdLst/>
              <a:ahLst/>
              <a:cxnLst/>
              <a:rect l="l" t="t" r="r" b="b"/>
              <a:pathLst>
                <a:path w="1706350" h="14195">
                  <a:moveTo>
                    <a:pt x="0" y="0"/>
                  </a:moveTo>
                  <a:lnTo>
                    <a:pt x="1706350" y="0"/>
                  </a:lnTo>
                  <a:lnTo>
                    <a:pt x="17063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06351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4826912" y="2690392"/>
            <a:ext cx="2464648" cy="735354"/>
          </a:xfrm>
          <a:custGeom>
            <a:avLst/>
            <a:gdLst/>
            <a:ahLst/>
            <a:cxnLst/>
            <a:rect l="l" t="t" r="r" b="b"/>
            <a:pathLst>
              <a:path w="3696972" h="1103031">
                <a:moveTo>
                  <a:pt x="0" y="0"/>
                </a:moveTo>
                <a:lnTo>
                  <a:pt x="3696971" y="0"/>
                </a:lnTo>
                <a:lnTo>
                  <a:pt x="3696971" y="1103031"/>
                </a:lnTo>
                <a:lnTo>
                  <a:pt x="0" y="110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7" name="Freeform 7"/>
          <p:cNvSpPr/>
          <p:nvPr/>
        </p:nvSpPr>
        <p:spPr>
          <a:xfrm>
            <a:off x="9902218" y="3885004"/>
            <a:ext cx="1288853" cy="1421830"/>
          </a:xfrm>
          <a:custGeom>
            <a:avLst/>
            <a:gdLst/>
            <a:ahLst/>
            <a:cxnLst/>
            <a:rect l="l" t="t" r="r" b="b"/>
            <a:pathLst>
              <a:path w="1933280" h="2132745">
                <a:moveTo>
                  <a:pt x="0" y="0"/>
                </a:moveTo>
                <a:lnTo>
                  <a:pt x="1933280" y="0"/>
                </a:lnTo>
                <a:lnTo>
                  <a:pt x="1933280" y="2132745"/>
                </a:lnTo>
                <a:lnTo>
                  <a:pt x="0" y="2132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8" name="Freeform 8"/>
          <p:cNvSpPr/>
          <p:nvPr/>
        </p:nvSpPr>
        <p:spPr>
          <a:xfrm>
            <a:off x="5883348" y="4126108"/>
            <a:ext cx="3198517" cy="939623"/>
          </a:xfrm>
          <a:custGeom>
            <a:avLst/>
            <a:gdLst/>
            <a:ahLst/>
            <a:cxnLst/>
            <a:rect l="l" t="t" r="r" b="b"/>
            <a:pathLst>
              <a:path w="4797775" h="1409435">
                <a:moveTo>
                  <a:pt x="0" y="0"/>
                </a:moveTo>
                <a:lnTo>
                  <a:pt x="4797775" y="0"/>
                </a:lnTo>
                <a:lnTo>
                  <a:pt x="4797775" y="1409435"/>
                </a:lnTo>
                <a:lnTo>
                  <a:pt x="0" y="1409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9" name="Freeform 9"/>
          <p:cNvSpPr/>
          <p:nvPr/>
        </p:nvSpPr>
        <p:spPr>
          <a:xfrm>
            <a:off x="8464416" y="2452556"/>
            <a:ext cx="1235598" cy="1235598"/>
          </a:xfrm>
          <a:custGeom>
            <a:avLst/>
            <a:gdLst/>
            <a:ahLst/>
            <a:cxnLst/>
            <a:rect l="l" t="t" r="r" b="b"/>
            <a:pathLst>
              <a:path w="1853397" h="1853397">
                <a:moveTo>
                  <a:pt x="0" y="0"/>
                </a:moveTo>
                <a:lnTo>
                  <a:pt x="1853397" y="0"/>
                </a:lnTo>
                <a:lnTo>
                  <a:pt x="1853397" y="1853398"/>
                </a:lnTo>
                <a:lnTo>
                  <a:pt x="0" y="1853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0" name="Freeform 10"/>
          <p:cNvSpPr/>
          <p:nvPr/>
        </p:nvSpPr>
        <p:spPr>
          <a:xfrm>
            <a:off x="2382927" y="2389418"/>
            <a:ext cx="1269235" cy="1260169"/>
          </a:xfrm>
          <a:custGeom>
            <a:avLst/>
            <a:gdLst/>
            <a:ahLst/>
            <a:cxnLst/>
            <a:rect l="l" t="t" r="r" b="b"/>
            <a:pathLst>
              <a:path w="1903853" h="1890254">
                <a:moveTo>
                  <a:pt x="0" y="0"/>
                </a:moveTo>
                <a:lnTo>
                  <a:pt x="1903854" y="0"/>
                </a:lnTo>
                <a:lnTo>
                  <a:pt x="1903854" y="1890254"/>
                </a:lnTo>
                <a:lnTo>
                  <a:pt x="0" y="1890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1" name="Freeform 11"/>
          <p:cNvSpPr/>
          <p:nvPr/>
        </p:nvSpPr>
        <p:spPr>
          <a:xfrm>
            <a:off x="3500902" y="4087540"/>
            <a:ext cx="1353746" cy="1353746"/>
          </a:xfrm>
          <a:custGeom>
            <a:avLst/>
            <a:gdLst/>
            <a:ahLst/>
            <a:cxnLst/>
            <a:rect l="l" t="t" r="r" b="b"/>
            <a:pathLst>
              <a:path w="2030619" h="2030619">
                <a:moveTo>
                  <a:pt x="0" y="0"/>
                </a:moveTo>
                <a:lnTo>
                  <a:pt x="2030619" y="0"/>
                </a:lnTo>
                <a:lnTo>
                  <a:pt x="2030619" y="2030619"/>
                </a:lnTo>
                <a:lnTo>
                  <a:pt x="0" y="20306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2" name="Freeform 12"/>
          <p:cNvSpPr/>
          <p:nvPr/>
        </p:nvSpPr>
        <p:spPr>
          <a:xfrm>
            <a:off x="559760" y="4276745"/>
            <a:ext cx="1823167" cy="1030089"/>
          </a:xfrm>
          <a:custGeom>
            <a:avLst/>
            <a:gdLst/>
            <a:ahLst/>
            <a:cxnLst/>
            <a:rect l="l" t="t" r="r" b="b"/>
            <a:pathLst>
              <a:path w="2734750" h="1545134">
                <a:moveTo>
                  <a:pt x="0" y="0"/>
                </a:moveTo>
                <a:lnTo>
                  <a:pt x="2734749" y="0"/>
                </a:lnTo>
                <a:lnTo>
                  <a:pt x="2734749" y="1545134"/>
                </a:lnTo>
                <a:lnTo>
                  <a:pt x="0" y="15451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3" name="TextBox 13"/>
          <p:cNvSpPr txBox="1"/>
          <p:nvPr/>
        </p:nvSpPr>
        <p:spPr>
          <a:xfrm>
            <a:off x="2946400" y="768351"/>
            <a:ext cx="64008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1"/>
              </a:lnSpc>
            </a:pPr>
            <a:r>
              <a:rPr lang="en-US" sz="2969" b="1" i="1" dirty="0">
                <a:solidFill>
                  <a:srgbClr val="000000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GLOBAL BRANDS WHO ALREADY</a:t>
            </a:r>
          </a:p>
          <a:p>
            <a:pPr algn="ctr">
              <a:lnSpc>
                <a:spcPts val="2791"/>
              </a:lnSpc>
            </a:pPr>
            <a:r>
              <a:rPr lang="en-US" sz="2969" b="1" i="1" dirty="0">
                <a:solidFill>
                  <a:srgbClr val="D3474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USE PLASTIC CREDITS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139" y="3359732"/>
            <a:ext cx="13816279" cy="917645"/>
            <a:chOff x="0" y="0"/>
            <a:chExt cx="6058503" cy="4023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58503" cy="402392"/>
            </a:xfrm>
            <a:custGeom>
              <a:avLst/>
              <a:gdLst/>
              <a:ahLst/>
              <a:cxnLst/>
              <a:rect l="l" t="t" r="r" b="b"/>
              <a:pathLst>
                <a:path w="6058503" h="402392">
                  <a:moveTo>
                    <a:pt x="24282" y="0"/>
                  </a:moveTo>
                  <a:lnTo>
                    <a:pt x="6034221" y="0"/>
                  </a:lnTo>
                  <a:cubicBezTo>
                    <a:pt x="6047631" y="0"/>
                    <a:pt x="6058503" y="10871"/>
                    <a:pt x="6058503" y="24282"/>
                  </a:cubicBezTo>
                  <a:lnTo>
                    <a:pt x="6058503" y="378110"/>
                  </a:lnTo>
                  <a:cubicBezTo>
                    <a:pt x="6058503" y="391520"/>
                    <a:pt x="6047631" y="402392"/>
                    <a:pt x="6034221" y="402392"/>
                  </a:cubicBezTo>
                  <a:lnTo>
                    <a:pt x="24282" y="402392"/>
                  </a:lnTo>
                  <a:cubicBezTo>
                    <a:pt x="10871" y="402392"/>
                    <a:pt x="0" y="391520"/>
                    <a:pt x="0" y="378110"/>
                  </a:cubicBezTo>
                  <a:lnTo>
                    <a:pt x="0" y="24282"/>
                  </a:lnTo>
                  <a:cubicBezTo>
                    <a:pt x="0" y="10871"/>
                    <a:pt x="10871" y="0"/>
                    <a:pt x="242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A7062">
                    <a:alpha val="100000"/>
                  </a:srgbClr>
                </a:gs>
                <a:gs pos="100000">
                  <a:srgbClr val="BCB0A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6058503" cy="3642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50"/>
                </a:lnSpc>
              </a:pPr>
              <a:endParaRPr sz="1200" dirty="0"/>
            </a:p>
          </p:txBody>
        </p:sp>
      </p:grpSp>
      <p:sp>
        <p:nvSpPr>
          <p:cNvPr id="5" name="Freeform 5"/>
          <p:cNvSpPr/>
          <p:nvPr/>
        </p:nvSpPr>
        <p:spPr>
          <a:xfrm rot="1915075">
            <a:off x="5801694" y="-1143832"/>
            <a:ext cx="10222350" cy="3539489"/>
          </a:xfrm>
          <a:custGeom>
            <a:avLst/>
            <a:gdLst/>
            <a:ahLst/>
            <a:cxnLst/>
            <a:rect l="l" t="t" r="r" b="b"/>
            <a:pathLst>
              <a:path w="15333525" h="5309233">
                <a:moveTo>
                  <a:pt x="0" y="0"/>
                </a:moveTo>
                <a:lnTo>
                  <a:pt x="15333525" y="0"/>
                </a:lnTo>
                <a:lnTo>
                  <a:pt x="15333525" y="5309233"/>
                </a:lnTo>
                <a:lnTo>
                  <a:pt x="0" y="5309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6" name="Freeform 6"/>
          <p:cNvSpPr/>
          <p:nvPr/>
        </p:nvSpPr>
        <p:spPr>
          <a:xfrm rot="-9835055" flipH="1" flipV="1">
            <a:off x="5539812" y="6176235"/>
            <a:ext cx="2499855" cy="1528037"/>
          </a:xfrm>
          <a:custGeom>
            <a:avLst/>
            <a:gdLst/>
            <a:ahLst/>
            <a:cxnLst/>
            <a:rect l="l" t="t" r="r" b="b"/>
            <a:pathLst>
              <a:path w="3749782" h="2292055">
                <a:moveTo>
                  <a:pt x="3749783" y="2292055"/>
                </a:moveTo>
                <a:lnTo>
                  <a:pt x="0" y="2292055"/>
                </a:lnTo>
                <a:lnTo>
                  <a:pt x="0" y="0"/>
                </a:lnTo>
                <a:lnTo>
                  <a:pt x="3749783" y="0"/>
                </a:lnTo>
                <a:lnTo>
                  <a:pt x="3749783" y="229205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7" name="Freeform 7"/>
          <p:cNvSpPr/>
          <p:nvPr/>
        </p:nvSpPr>
        <p:spPr>
          <a:xfrm rot="1142013" flipH="1" flipV="1">
            <a:off x="8225789" y="1038660"/>
            <a:ext cx="1701115" cy="1039807"/>
          </a:xfrm>
          <a:custGeom>
            <a:avLst/>
            <a:gdLst/>
            <a:ahLst/>
            <a:cxnLst/>
            <a:rect l="l" t="t" r="r" b="b"/>
            <a:pathLst>
              <a:path w="2551672" h="1559710">
                <a:moveTo>
                  <a:pt x="2551672" y="1559710"/>
                </a:moveTo>
                <a:lnTo>
                  <a:pt x="0" y="1559710"/>
                </a:lnTo>
                <a:lnTo>
                  <a:pt x="0" y="0"/>
                </a:lnTo>
                <a:lnTo>
                  <a:pt x="2551672" y="0"/>
                </a:lnTo>
                <a:lnTo>
                  <a:pt x="2551672" y="155971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8" name="Freeform 8"/>
          <p:cNvSpPr/>
          <p:nvPr/>
        </p:nvSpPr>
        <p:spPr>
          <a:xfrm rot="7692875" flipH="1" flipV="1">
            <a:off x="10617563" y="649295"/>
            <a:ext cx="2216535" cy="1354857"/>
          </a:xfrm>
          <a:custGeom>
            <a:avLst/>
            <a:gdLst/>
            <a:ahLst/>
            <a:cxnLst/>
            <a:rect l="l" t="t" r="r" b="b"/>
            <a:pathLst>
              <a:path w="3324803" h="2032286">
                <a:moveTo>
                  <a:pt x="3324802" y="2032286"/>
                </a:moveTo>
                <a:lnTo>
                  <a:pt x="0" y="2032286"/>
                </a:lnTo>
                <a:lnTo>
                  <a:pt x="0" y="0"/>
                </a:lnTo>
                <a:lnTo>
                  <a:pt x="3324802" y="0"/>
                </a:lnTo>
                <a:lnTo>
                  <a:pt x="3324802" y="203228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9" name="TextBox 9"/>
          <p:cNvSpPr txBox="1"/>
          <p:nvPr/>
        </p:nvSpPr>
        <p:spPr>
          <a:xfrm>
            <a:off x="812801" y="1549401"/>
            <a:ext cx="559611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79"/>
              </a:lnSpc>
              <a:spcBef>
                <a:spcPct val="0"/>
              </a:spcBef>
            </a:pPr>
            <a:r>
              <a:rPr lang="en-US" sz="2000" dirty="0">
                <a:solidFill>
                  <a:srgbClr val="BAAFA6"/>
                </a:solidFill>
                <a:latin typeface="Montserrat 1"/>
                <a:ea typeface="Montserrat 1"/>
                <a:cs typeface="Montserrat 1"/>
                <a:sym typeface="Montserrat 1"/>
              </a:rPr>
              <a:t>In this presentation – or next 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1" y="909783"/>
            <a:ext cx="7946947" cy="80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2"/>
              </a:lnSpc>
            </a:pPr>
            <a:r>
              <a:rPr lang="en-US" sz="7129" b="1" spc="-249" dirty="0">
                <a:solidFill>
                  <a:srgbClr val="497062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What we will see</a:t>
            </a:r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F6F91293-A55B-D44B-99F4-827ECD438416}"/>
              </a:ext>
            </a:extLst>
          </p:cNvPr>
          <p:cNvGrpSpPr/>
          <p:nvPr/>
        </p:nvGrpSpPr>
        <p:grpSpPr>
          <a:xfrm>
            <a:off x="6211153" y="2209800"/>
            <a:ext cx="2940623" cy="3373777"/>
            <a:chOff x="9316729" y="3314700"/>
            <a:chExt cx="4410934" cy="5060666"/>
          </a:xfrm>
        </p:grpSpPr>
        <p:sp>
          <p:nvSpPr>
            <p:cNvPr id="16" name="TextBox 16"/>
            <p:cNvSpPr txBox="1"/>
            <p:nvPr/>
          </p:nvSpPr>
          <p:spPr>
            <a:xfrm>
              <a:off x="9602050" y="7621628"/>
              <a:ext cx="3625011" cy="403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2000" b="1" spc="-70" dirty="0">
                  <a:solidFill>
                    <a:srgbClr val="497062"/>
                  </a:solidFill>
                  <a:latin typeface="Montserrat 1 Heavy"/>
                  <a:ea typeface="Montserrat 1 Heavy"/>
                  <a:cs typeface="Montserrat 1 Heavy"/>
                  <a:sym typeface="Montserrat 1 Heavy"/>
                </a:rPr>
                <a:t>VERIFICATION</a:t>
              </a:r>
            </a:p>
          </p:txBody>
        </p: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E2D2AB04-6740-AA43-AC2D-8EF392E86266}"/>
                </a:ext>
              </a:extLst>
            </p:cNvPr>
            <p:cNvGrpSpPr/>
            <p:nvPr/>
          </p:nvGrpSpPr>
          <p:grpSpPr>
            <a:xfrm>
              <a:off x="9316729" y="3314700"/>
              <a:ext cx="4410934" cy="5060666"/>
              <a:chOff x="9316729" y="3314700"/>
              <a:chExt cx="4410934" cy="5060666"/>
            </a:xfrm>
          </p:grpSpPr>
          <p:sp>
            <p:nvSpPr>
              <p:cNvPr id="12" name="TextBox 12"/>
              <p:cNvSpPr txBox="1"/>
              <p:nvPr/>
            </p:nvSpPr>
            <p:spPr>
              <a:xfrm>
                <a:off x="9598814" y="8029118"/>
                <a:ext cx="3583785" cy="3462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770"/>
                  </a:lnSpc>
                </a:pPr>
                <a:r>
                  <a:rPr lang="en-US" sz="1685" spc="-59" dirty="0">
                    <a:solidFill>
                      <a:srgbClr val="58786B"/>
                    </a:solidFill>
                    <a:latin typeface="Montserrat 1 Medium" panose="020B0604020202020204" charset="0"/>
                    <a:ea typeface="Montserrat 1"/>
                    <a:cs typeface="Montserrat 1 Medium" panose="020B0604020202020204" charset="0"/>
                    <a:sym typeface="Montserrat 1"/>
                  </a:rPr>
                  <a:t>   CSR PLASTIC CREDIT</a:t>
                </a:r>
              </a:p>
            </p:txBody>
          </p:sp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AEFB2CD6-1660-4146-8C11-7940AC3F52DA}"/>
                  </a:ext>
                </a:extLst>
              </p:cNvPr>
              <p:cNvGrpSpPr/>
              <p:nvPr/>
            </p:nvGrpSpPr>
            <p:grpSpPr>
              <a:xfrm>
                <a:off x="9316729" y="3314700"/>
                <a:ext cx="4410934" cy="4410934"/>
                <a:chOff x="9316729" y="3314700"/>
                <a:chExt cx="4410934" cy="4410934"/>
              </a:xfrm>
            </p:grpSpPr>
            <p:grpSp>
              <p:nvGrpSpPr>
                <p:cNvPr id="31" name="Group 31"/>
                <p:cNvGrpSpPr/>
                <p:nvPr/>
              </p:nvGrpSpPr>
              <p:grpSpPr>
                <a:xfrm>
                  <a:off x="9316729" y="3314700"/>
                  <a:ext cx="4410934" cy="4410934"/>
                  <a:chOff x="0" y="0"/>
                  <a:chExt cx="6130241" cy="6130241"/>
                </a:xfrm>
              </p:grpSpPr>
              <p:grpSp>
                <p:nvGrpSpPr>
                  <p:cNvPr id="32" name="Group 32"/>
                  <p:cNvGrpSpPr/>
                  <p:nvPr/>
                </p:nvGrpSpPr>
                <p:grpSpPr>
                  <a:xfrm rot="3281874">
                    <a:off x="866332" y="866332"/>
                    <a:ext cx="4397578" cy="4397578"/>
                    <a:chOff x="0" y="0"/>
                    <a:chExt cx="812800" cy="812800"/>
                  </a:xfrm>
                </p:grpSpPr>
                <p:sp>
                  <p:nvSpPr>
                    <p:cNvPr id="33" name="Freeform 33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9FA096"/>
                        </a:gs>
                        <a:gs pos="100000">
                          <a:srgbClr val="B0A9A1"/>
                        </a:gs>
                      </a:gsLst>
                      <a:lin ang="0"/>
                    </a:gradFill>
                    <a:ln w="12700" cap="sq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it-IT" sz="1200"/>
                    </a:p>
                  </p:txBody>
                </p:sp>
              </p:grpSp>
              <p:grpSp>
                <p:nvGrpSpPr>
                  <p:cNvPr id="34" name="Group 34"/>
                  <p:cNvGrpSpPr/>
                  <p:nvPr/>
                </p:nvGrpSpPr>
                <p:grpSpPr>
                  <a:xfrm>
                    <a:off x="1138518" y="1138518"/>
                    <a:ext cx="3853206" cy="3853206"/>
                    <a:chOff x="0" y="0"/>
                    <a:chExt cx="812800" cy="812800"/>
                  </a:xfrm>
                </p:grpSpPr>
                <p:sp>
                  <p:nvSpPr>
                    <p:cNvPr id="35" name="Freeform 35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>
                      <a:noFill/>
                    </a:ln>
                  </p:spPr>
                  <p:txBody>
                    <a:bodyPr/>
                    <a:lstStyle/>
                    <a:p>
                      <a:endParaRPr lang="it-IT" sz="1200"/>
                    </a:p>
                  </p:txBody>
                </p:sp>
                <p:sp>
                  <p:nvSpPr>
                    <p:cNvPr id="36" name="TextBox 36"/>
                    <p:cNvSpPr txBox="1"/>
                    <p:nvPr/>
                  </p:nvSpPr>
                  <p:spPr>
                    <a:xfrm>
                      <a:off x="76200" y="47625"/>
                      <a:ext cx="660400" cy="68897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lIns="33867" tIns="33867" rIns="33867" bIns="33867" rtlCol="0" anchor="ctr"/>
                    <a:lstStyle/>
                    <a:p>
                      <a:pPr algn="ctr">
                        <a:lnSpc>
                          <a:spcPts val="1399"/>
                        </a:lnSpc>
                      </a:pPr>
                      <a:endParaRPr sz="1200" dirty="0"/>
                    </a:p>
                  </p:txBody>
                </p:sp>
              </p:grpSp>
            </p:grpSp>
            <p:sp>
              <p:nvSpPr>
                <p:cNvPr id="43" name="Freeform 43"/>
                <p:cNvSpPr/>
                <p:nvPr/>
              </p:nvSpPr>
              <p:spPr>
                <a:xfrm>
                  <a:off x="9982200" y="3969626"/>
                  <a:ext cx="3080255" cy="3080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647" h="2394076">
                      <a:moveTo>
                        <a:pt x="0" y="0"/>
                      </a:moveTo>
                      <a:lnTo>
                        <a:pt x="2163647" y="0"/>
                      </a:lnTo>
                      <a:lnTo>
                        <a:pt x="2163647" y="2394076"/>
                      </a:lnTo>
                      <a:lnTo>
                        <a:pt x="0" y="23940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it-IT" sz="1200" dirty="0"/>
                </a:p>
              </p:txBody>
            </p:sp>
          </p:grpSp>
        </p:grp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9C519321-2574-E149-9EBD-4EF9FF833B99}"/>
              </a:ext>
            </a:extLst>
          </p:cNvPr>
          <p:cNvGrpSpPr/>
          <p:nvPr/>
        </p:nvGrpSpPr>
        <p:grpSpPr>
          <a:xfrm>
            <a:off x="3224293" y="2660791"/>
            <a:ext cx="2300717" cy="3153619"/>
            <a:chOff x="4836439" y="3991187"/>
            <a:chExt cx="3451076" cy="4730428"/>
          </a:xfrm>
        </p:grpSpPr>
        <p:sp>
          <p:nvSpPr>
            <p:cNvPr id="14" name="TextBox 14"/>
            <p:cNvSpPr txBox="1"/>
            <p:nvPr/>
          </p:nvSpPr>
          <p:spPr>
            <a:xfrm>
              <a:off x="4836439" y="7621628"/>
              <a:ext cx="3419064" cy="403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2000" b="1" spc="-70" dirty="0">
                  <a:solidFill>
                    <a:srgbClr val="497062"/>
                  </a:solidFill>
                  <a:latin typeface="Montserrat 1 Heavy"/>
                  <a:ea typeface="Montserrat 1 Heavy"/>
                  <a:cs typeface="Montserrat 1 Heavy"/>
                  <a:sym typeface="Montserrat 1 Heavy"/>
                </a:rPr>
                <a:t>SOLUTION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011185" y="8029118"/>
              <a:ext cx="3069573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0"/>
                </a:lnSpc>
              </a:pPr>
              <a:r>
                <a:rPr lang="en-US" sz="1685" spc="-59" dirty="0">
                  <a:solidFill>
                    <a:srgbClr val="58786B"/>
                  </a:solidFill>
                  <a:latin typeface="Montserrat 1 Medium" panose="020B0604020202020204" charset="0"/>
                  <a:ea typeface="Montserrat 1"/>
                  <a:cs typeface="Montserrat 1 Medium" panose="020B0604020202020204" charset="0"/>
                  <a:sym typeface="Montserrat 1"/>
                </a:rPr>
                <a:t>CORSAIR GROUP</a:t>
              </a:r>
            </a:p>
            <a:p>
              <a:pPr algn="ctr">
                <a:lnSpc>
                  <a:spcPts val="1770"/>
                </a:lnSpc>
              </a:pPr>
              <a:r>
                <a:rPr lang="en-US" sz="1685" spc="-59" dirty="0">
                  <a:solidFill>
                    <a:srgbClr val="58786B"/>
                  </a:solidFill>
                  <a:latin typeface="Montserrat 1 Medium" panose="020B0604020202020204" charset="0"/>
                  <a:ea typeface="Montserrat 1"/>
                  <a:cs typeface="Montserrat 1 Medium" panose="020B0604020202020204" charset="0"/>
                  <a:sym typeface="Montserrat 1"/>
                </a:rPr>
                <a:t>INTERNATIONAL</a:t>
              </a:r>
            </a:p>
          </p:txBody>
        </p: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329C9979-3EE5-8647-9AF5-DB4C7A917167}"/>
                </a:ext>
              </a:extLst>
            </p:cNvPr>
            <p:cNvGrpSpPr/>
            <p:nvPr/>
          </p:nvGrpSpPr>
          <p:grpSpPr>
            <a:xfrm>
              <a:off x="5123295" y="3991187"/>
              <a:ext cx="3164220" cy="3164220"/>
              <a:chOff x="5073897" y="3978304"/>
              <a:chExt cx="3298184" cy="3298184"/>
            </a:xfrm>
          </p:grpSpPr>
          <p:grpSp>
            <p:nvGrpSpPr>
              <p:cNvPr id="21" name="Group 21"/>
              <p:cNvGrpSpPr/>
              <p:nvPr/>
            </p:nvGrpSpPr>
            <p:grpSpPr>
              <a:xfrm>
                <a:off x="5073897" y="3978304"/>
                <a:ext cx="3298184" cy="3298184"/>
                <a:chOff x="866332" y="866332"/>
                <a:chExt cx="4397578" cy="4397578"/>
              </a:xfrm>
              <a:gradFill>
                <a:gsLst>
                  <a:gs pos="100000">
                    <a:srgbClr val="59796C"/>
                  </a:gs>
                  <a:gs pos="0">
                    <a:srgbClr val="828F84"/>
                  </a:gs>
                </a:gsLst>
                <a:lin ang="0" scaled="1"/>
              </a:gradFill>
            </p:grpSpPr>
            <p:grpSp>
              <p:nvGrpSpPr>
                <p:cNvPr id="22" name="Group 22"/>
                <p:cNvGrpSpPr/>
                <p:nvPr/>
              </p:nvGrpSpPr>
              <p:grpSpPr>
                <a:xfrm rot="3281874">
                  <a:off x="866332" y="866332"/>
                  <a:ext cx="4397578" cy="4397578"/>
                  <a:chOff x="0" y="0"/>
                  <a:chExt cx="812800" cy="812800"/>
                </a:xfrm>
                <a:grpFill/>
              </p:grpSpPr>
              <p:sp>
                <p:nvSpPr>
                  <p:cNvPr id="23" name="Freeform 23"/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9A9C92"/>
                      </a:gs>
                      <a:gs pos="35000">
                        <a:srgbClr val="828F84"/>
                      </a:gs>
                    </a:gsLst>
                    <a:lin ang="0" scaled="1"/>
                  </a:gradFill>
                  <a:ln w="12700"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it-IT" sz="1200"/>
                  </a:p>
                </p:txBody>
              </p:sp>
            </p:grpSp>
            <p:sp>
              <p:nvSpPr>
                <p:cNvPr id="25" name="Freeform 25"/>
                <p:cNvSpPr/>
                <p:nvPr/>
              </p:nvSpPr>
              <p:spPr>
                <a:xfrm>
                  <a:off x="1138519" y="1138519"/>
                  <a:ext cx="3853206" cy="3853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endParaRPr lang="it-IT" sz="1200"/>
                </a:p>
              </p:txBody>
            </p:sp>
          </p:grpSp>
          <p:pic>
            <p:nvPicPr>
              <p:cNvPr id="46" name="Immagine 45">
                <a:extLst>
                  <a:ext uri="{FF2B5EF4-FFF2-40B4-BE49-F238E27FC236}">
                    <a16:creationId xmlns:a16="http://schemas.microsoft.com/office/drawing/2014/main" id="{8EF6091D-42E7-7047-97D8-4C12C0FB6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6994" y="4110298"/>
                <a:ext cx="3011989" cy="3023848"/>
              </a:xfrm>
              <a:prstGeom prst="rect">
                <a:avLst/>
              </a:prstGeom>
            </p:spPr>
          </p:pic>
        </p:grp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E3EFADF4-1033-D54F-B2C7-7B80544A5DD3}"/>
              </a:ext>
            </a:extLst>
          </p:cNvPr>
          <p:cNvGrpSpPr/>
          <p:nvPr/>
        </p:nvGrpSpPr>
        <p:grpSpPr>
          <a:xfrm>
            <a:off x="81087" y="2653079"/>
            <a:ext cx="2339283" cy="2930499"/>
            <a:chOff x="121631" y="3979618"/>
            <a:chExt cx="3508924" cy="4395748"/>
          </a:xfrm>
        </p:grpSpPr>
        <p:sp>
          <p:nvSpPr>
            <p:cNvPr id="10" name="TextBox 10"/>
            <p:cNvSpPr txBox="1"/>
            <p:nvPr/>
          </p:nvSpPr>
          <p:spPr>
            <a:xfrm>
              <a:off x="121631" y="7619543"/>
              <a:ext cx="3419064" cy="403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2000" b="1" spc="-70" dirty="0">
                  <a:solidFill>
                    <a:srgbClr val="58786B"/>
                  </a:solidFill>
                  <a:latin typeface="Montserrat 1 Heavy"/>
                  <a:ea typeface="Montserrat 1 Heavy"/>
                  <a:cs typeface="Montserrat 1 Heavy"/>
                  <a:sym typeface="Montserrat 1 Heavy"/>
                </a:rPr>
                <a:t>PROBLEM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96376" y="8029118"/>
              <a:ext cx="3069574" cy="346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0"/>
                </a:lnSpc>
              </a:pPr>
              <a:r>
                <a:rPr lang="en-US" sz="1685" spc="-59" dirty="0">
                  <a:solidFill>
                    <a:srgbClr val="59796C"/>
                  </a:solidFill>
                  <a:latin typeface="Montserrat 1 Medium" panose="020B0604020202020204" charset="0"/>
                  <a:ea typeface="Montserrat 1"/>
                  <a:cs typeface="Montserrat 1 Medium" panose="020B0604020202020204" charset="0"/>
                  <a:sym typeface="Montserrat 1"/>
                </a:rPr>
                <a:t>PLASTIC POLLUTION</a:t>
              </a:r>
            </a:p>
          </p:txBody>
        </p:sp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D4E4B1B6-C2FB-5947-AC56-99E25FD04211}"/>
                </a:ext>
              </a:extLst>
            </p:cNvPr>
            <p:cNvGrpSpPr/>
            <p:nvPr/>
          </p:nvGrpSpPr>
          <p:grpSpPr>
            <a:xfrm>
              <a:off x="335002" y="3979618"/>
              <a:ext cx="3295553" cy="3295553"/>
              <a:chOff x="335002" y="3979618"/>
              <a:chExt cx="3295553" cy="3295553"/>
            </a:xfrm>
          </p:grpSpPr>
          <p:grpSp>
            <p:nvGrpSpPr>
              <p:cNvPr id="19" name="Group 19"/>
              <p:cNvGrpSpPr/>
              <p:nvPr/>
            </p:nvGrpSpPr>
            <p:grpSpPr>
              <a:xfrm rot="10800000">
                <a:off x="335002" y="3979618"/>
                <a:ext cx="3295553" cy="3295553"/>
                <a:chOff x="0" y="0"/>
                <a:chExt cx="812800" cy="812800"/>
              </a:xfrm>
              <a:gradFill flip="none" rotWithShape="1">
                <a:gsLst>
                  <a:gs pos="100000">
                    <a:srgbClr val="59796C"/>
                  </a:gs>
                  <a:gs pos="0">
                    <a:srgbClr val="798A7E"/>
                  </a:gs>
                </a:gsLst>
                <a:lin ang="0" scaled="1"/>
                <a:tileRect/>
              </a:gradFill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grpFill/>
                <a:ln w="12700"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it-IT" sz="1200" dirty="0">
                    <a:ln>
                      <a:solidFill>
                        <a:schemeClr val="bg2">
                          <a:lumMod val="90000"/>
                        </a:schemeClr>
                      </a:solidFill>
                    </a:ln>
                  </a:endParaRPr>
                </a:p>
              </p:txBody>
            </p:sp>
          </p:grpSp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3A91F236-7E89-154E-ABFF-A70F7EB68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1629" y="4034031"/>
                <a:ext cx="3162300" cy="3162300"/>
              </a:xfrm>
              <a:prstGeom prst="rect">
                <a:avLst/>
              </a:prstGeom>
              <a:effectLst>
                <a:softEdge rad="114300"/>
              </a:effectLst>
            </p:spPr>
          </p:pic>
        </p:grp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C09E5DBB-F4D1-9844-9AE5-C6C5A6243527}"/>
              </a:ext>
            </a:extLst>
          </p:cNvPr>
          <p:cNvGrpSpPr/>
          <p:nvPr/>
        </p:nvGrpSpPr>
        <p:grpSpPr>
          <a:xfrm>
            <a:off x="9531344" y="2570016"/>
            <a:ext cx="2416673" cy="3013562"/>
            <a:chOff x="14297016" y="3855023"/>
            <a:chExt cx="3625010" cy="4520343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724BF313-7356-E049-A2A6-F034F2E08B38}"/>
                </a:ext>
              </a:extLst>
            </p:cNvPr>
            <p:cNvGrpSpPr/>
            <p:nvPr/>
          </p:nvGrpSpPr>
          <p:grpSpPr>
            <a:xfrm>
              <a:off x="14297016" y="7618072"/>
              <a:ext cx="3625010" cy="757294"/>
              <a:chOff x="14297016" y="7618072"/>
              <a:chExt cx="3625010" cy="757294"/>
            </a:xfrm>
          </p:grpSpPr>
          <p:sp>
            <p:nvSpPr>
              <p:cNvPr id="17" name="TextBox 17"/>
              <p:cNvSpPr txBox="1"/>
              <p:nvPr/>
            </p:nvSpPr>
            <p:spPr>
              <a:xfrm>
                <a:off x="14297016" y="7618072"/>
                <a:ext cx="3625010" cy="403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 spc="-70" dirty="0">
                    <a:solidFill>
                      <a:srgbClr val="497062"/>
                    </a:solidFill>
                    <a:latin typeface="Montserrat 1 Heavy"/>
                    <a:ea typeface="Montserrat 1 Heavy"/>
                    <a:cs typeface="Montserrat 1 Heavy"/>
                    <a:sym typeface="Montserrat 1 Heavy"/>
                  </a:rPr>
                  <a:t>OPERATION</a:t>
                </a: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4403849" y="8029118"/>
                <a:ext cx="3253695" cy="3462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770"/>
                  </a:lnSpc>
                </a:pPr>
                <a:r>
                  <a:rPr lang="en-US" sz="1685" spc="-59" dirty="0">
                    <a:solidFill>
                      <a:srgbClr val="58786B"/>
                    </a:solidFill>
                    <a:latin typeface="Montserrat 1 Medium" panose="020B0604020202020204" charset="0"/>
                    <a:ea typeface="Montserrat 1"/>
                    <a:cs typeface="Montserrat 1 Medium" panose="020B0604020202020204" charset="0"/>
                    <a:sym typeface="Montserrat 1"/>
                  </a:rPr>
                  <a:t>    CORSAIR/AMPLIVO</a:t>
                </a:r>
              </a:p>
            </p:txBody>
          </p:sp>
        </p:grp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F5187576-E72E-964B-9BA8-7299B7D8F1F8}"/>
                </a:ext>
              </a:extLst>
            </p:cNvPr>
            <p:cNvGrpSpPr/>
            <p:nvPr/>
          </p:nvGrpSpPr>
          <p:grpSpPr>
            <a:xfrm>
              <a:off x="14529843" y="3855023"/>
              <a:ext cx="3298184" cy="3298184"/>
              <a:chOff x="14529843" y="3855023"/>
              <a:chExt cx="3298184" cy="3298184"/>
            </a:xfrm>
          </p:grpSpPr>
          <p:grpSp>
            <p:nvGrpSpPr>
              <p:cNvPr id="37" name="Group 37"/>
              <p:cNvGrpSpPr/>
              <p:nvPr/>
            </p:nvGrpSpPr>
            <p:grpSpPr>
              <a:xfrm>
                <a:off x="14529843" y="3855023"/>
                <a:ext cx="3298184" cy="3298184"/>
                <a:chOff x="866332" y="866332"/>
                <a:chExt cx="4397578" cy="4397578"/>
              </a:xfrm>
              <a:gradFill>
                <a:gsLst>
                  <a:gs pos="0">
                    <a:srgbClr val="B5ABA3"/>
                  </a:gs>
                  <a:gs pos="100000">
                    <a:srgbClr val="BAAFA6"/>
                  </a:gs>
                </a:gsLst>
                <a:lin ang="0" scaled="0"/>
              </a:gradFill>
            </p:grpSpPr>
            <p:grpSp>
              <p:nvGrpSpPr>
                <p:cNvPr id="38" name="Group 38"/>
                <p:cNvGrpSpPr/>
                <p:nvPr/>
              </p:nvGrpSpPr>
              <p:grpSpPr>
                <a:xfrm rot="3281874">
                  <a:off x="866332" y="866332"/>
                  <a:ext cx="4397578" cy="4397578"/>
                  <a:chOff x="0" y="0"/>
                  <a:chExt cx="812800" cy="812800"/>
                </a:xfrm>
                <a:grpFill/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grpFill/>
                  <a:ln w="12700"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it-IT" sz="1200"/>
                  </a:p>
                </p:txBody>
              </p:sp>
            </p:grpSp>
            <p:sp>
              <p:nvSpPr>
                <p:cNvPr id="41" name="Freeform 41"/>
                <p:cNvSpPr/>
                <p:nvPr/>
              </p:nvSpPr>
              <p:spPr>
                <a:xfrm>
                  <a:off x="1138519" y="1138519"/>
                  <a:ext cx="3853206" cy="3853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endParaRPr lang="it-IT" sz="1200"/>
                </a:p>
              </p:txBody>
            </p:sp>
          </p:grpSp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6EE10843-BA3A-1C42-A72B-893DF0987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597785" y="3909353"/>
                <a:ext cx="3162300" cy="3162300"/>
              </a:xfrm>
              <a:prstGeom prst="rect">
                <a:avLst/>
              </a:prstGeom>
              <a:effectLst>
                <a:softEdge rad="88900"/>
              </a:effectLst>
            </p:spPr>
          </p:pic>
        </p:grp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06C31C-89EA-671D-0DE1-299309CE0F79}"/>
              </a:ext>
            </a:extLst>
          </p:cNvPr>
          <p:cNvSpPr/>
          <p:nvPr/>
        </p:nvSpPr>
        <p:spPr>
          <a:xfrm>
            <a:off x="6531196" y="2447514"/>
            <a:ext cx="2270918" cy="346043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3" name="Group 3"/>
          <p:cNvGrpSpPr/>
          <p:nvPr/>
        </p:nvGrpSpPr>
        <p:grpSpPr>
          <a:xfrm>
            <a:off x="4187681" y="1687385"/>
            <a:ext cx="3798257" cy="50132"/>
            <a:chOff x="0" y="0"/>
            <a:chExt cx="1698132" cy="224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8132" cy="22413"/>
            </a:xfrm>
            <a:custGeom>
              <a:avLst/>
              <a:gdLst/>
              <a:ahLst/>
              <a:cxnLst/>
              <a:rect l="l" t="t" r="r" b="b"/>
              <a:pathLst>
                <a:path w="1698132" h="22413">
                  <a:moveTo>
                    <a:pt x="0" y="0"/>
                  </a:moveTo>
                  <a:lnTo>
                    <a:pt x="1698132" y="0"/>
                  </a:lnTo>
                  <a:lnTo>
                    <a:pt x="1698132" y="22413"/>
                  </a:lnTo>
                  <a:lnTo>
                    <a:pt x="0" y="22413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98132" cy="605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5835614" y="3928874"/>
            <a:ext cx="2079632" cy="1406351"/>
          </a:xfrm>
          <a:custGeom>
            <a:avLst/>
            <a:gdLst/>
            <a:ahLst/>
            <a:cxnLst/>
            <a:rect l="l" t="t" r="r" b="b"/>
            <a:pathLst>
              <a:path w="3119448" h="2109527">
                <a:moveTo>
                  <a:pt x="0" y="0"/>
                </a:moveTo>
                <a:lnTo>
                  <a:pt x="3119448" y="0"/>
                </a:lnTo>
                <a:lnTo>
                  <a:pt x="3119448" y="2109526"/>
                </a:lnTo>
                <a:lnTo>
                  <a:pt x="0" y="2109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8" name="Freeform 8"/>
          <p:cNvSpPr/>
          <p:nvPr/>
        </p:nvSpPr>
        <p:spPr>
          <a:xfrm>
            <a:off x="616526" y="2316219"/>
            <a:ext cx="2343026" cy="1029163"/>
          </a:xfrm>
          <a:custGeom>
            <a:avLst/>
            <a:gdLst/>
            <a:ahLst/>
            <a:cxnLst/>
            <a:rect l="l" t="t" r="r" b="b"/>
            <a:pathLst>
              <a:path w="3514539" h="1543744">
                <a:moveTo>
                  <a:pt x="0" y="0"/>
                </a:moveTo>
                <a:lnTo>
                  <a:pt x="3514538" y="0"/>
                </a:lnTo>
                <a:lnTo>
                  <a:pt x="3514538" y="1543744"/>
                </a:lnTo>
                <a:lnTo>
                  <a:pt x="0" y="1543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0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9" name="Freeform 9"/>
          <p:cNvSpPr/>
          <p:nvPr/>
        </p:nvSpPr>
        <p:spPr>
          <a:xfrm>
            <a:off x="9988244" y="2419892"/>
            <a:ext cx="871389" cy="1005449"/>
          </a:xfrm>
          <a:custGeom>
            <a:avLst/>
            <a:gdLst/>
            <a:ahLst/>
            <a:cxnLst/>
            <a:rect l="l" t="t" r="r" b="b"/>
            <a:pathLst>
              <a:path w="1307083" h="1508173">
                <a:moveTo>
                  <a:pt x="0" y="0"/>
                </a:moveTo>
                <a:lnTo>
                  <a:pt x="1307083" y="0"/>
                </a:lnTo>
                <a:lnTo>
                  <a:pt x="1307083" y="1508173"/>
                </a:lnTo>
                <a:lnTo>
                  <a:pt x="0" y="1508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1" name="Freeform 11"/>
          <p:cNvSpPr/>
          <p:nvPr/>
        </p:nvSpPr>
        <p:spPr>
          <a:xfrm>
            <a:off x="1223325" y="4163890"/>
            <a:ext cx="1479986" cy="936318"/>
          </a:xfrm>
          <a:custGeom>
            <a:avLst/>
            <a:gdLst/>
            <a:ahLst/>
            <a:cxnLst/>
            <a:rect l="l" t="t" r="r" b="b"/>
            <a:pathLst>
              <a:path w="2219979" h="1404477">
                <a:moveTo>
                  <a:pt x="0" y="0"/>
                </a:moveTo>
                <a:lnTo>
                  <a:pt x="2219980" y="0"/>
                </a:lnTo>
                <a:lnTo>
                  <a:pt x="2219980" y="1404476"/>
                </a:lnTo>
                <a:lnTo>
                  <a:pt x="0" y="14044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2" name="Freeform 12"/>
          <p:cNvSpPr/>
          <p:nvPr/>
        </p:nvSpPr>
        <p:spPr>
          <a:xfrm>
            <a:off x="8708623" y="3802922"/>
            <a:ext cx="2848470" cy="1415757"/>
          </a:xfrm>
          <a:custGeom>
            <a:avLst/>
            <a:gdLst/>
            <a:ahLst/>
            <a:cxnLst/>
            <a:rect l="l" t="t" r="r" b="b"/>
            <a:pathLst>
              <a:path w="4272705" h="2123636">
                <a:moveTo>
                  <a:pt x="0" y="0"/>
                </a:moveTo>
                <a:lnTo>
                  <a:pt x="4272705" y="0"/>
                </a:lnTo>
                <a:lnTo>
                  <a:pt x="4272705" y="2123636"/>
                </a:lnTo>
                <a:lnTo>
                  <a:pt x="0" y="21236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3" name="Freeform 13"/>
          <p:cNvSpPr/>
          <p:nvPr/>
        </p:nvSpPr>
        <p:spPr>
          <a:xfrm>
            <a:off x="3560643" y="2419891"/>
            <a:ext cx="2029669" cy="800631"/>
          </a:xfrm>
          <a:custGeom>
            <a:avLst/>
            <a:gdLst/>
            <a:ahLst/>
            <a:cxnLst/>
            <a:rect l="l" t="t" r="r" b="b"/>
            <a:pathLst>
              <a:path w="3044503" h="1200946">
                <a:moveTo>
                  <a:pt x="0" y="0"/>
                </a:moveTo>
                <a:lnTo>
                  <a:pt x="3044504" y="0"/>
                </a:lnTo>
                <a:lnTo>
                  <a:pt x="3044504" y="1200946"/>
                </a:lnTo>
                <a:lnTo>
                  <a:pt x="0" y="12009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4" name="TextBox 14"/>
          <p:cNvSpPr txBox="1"/>
          <p:nvPr/>
        </p:nvSpPr>
        <p:spPr>
          <a:xfrm>
            <a:off x="1295400" y="763707"/>
            <a:ext cx="96012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1"/>
              </a:lnSpc>
            </a:pPr>
            <a:r>
              <a:rPr lang="en-US" sz="2969" b="1" i="1" dirty="0">
                <a:solidFill>
                  <a:srgbClr val="000000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INTERNATIONAL PARTNERS WHO</a:t>
            </a:r>
          </a:p>
          <a:p>
            <a:pPr algn="ctr">
              <a:lnSpc>
                <a:spcPts val="2791"/>
              </a:lnSpc>
            </a:pPr>
            <a:r>
              <a:rPr lang="en-US" sz="2969" b="1" i="1" dirty="0">
                <a:solidFill>
                  <a:srgbClr val="000000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ALREADY </a:t>
            </a:r>
            <a:r>
              <a:rPr lang="en-US" sz="2969" b="1" i="1" dirty="0">
                <a:solidFill>
                  <a:srgbClr val="D3474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USE THE CSR PLASTIC CREDIT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1EFBFE4-08C2-4D4B-9167-9733C29B93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2631" y="3666849"/>
            <a:ext cx="1930400" cy="19304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AA7352D-9F63-1947-934F-8DCAFF5B1A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8797" y="1339340"/>
            <a:ext cx="2946400" cy="31326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24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/>
          <p:cNvSpPr/>
          <p:nvPr/>
        </p:nvSpPr>
        <p:spPr>
          <a:xfrm>
            <a:off x="8329840" y="-287992"/>
            <a:ext cx="6681585" cy="4731706"/>
          </a:xfrm>
          <a:custGeom>
            <a:avLst/>
            <a:gdLst/>
            <a:ahLst/>
            <a:cxnLst/>
            <a:rect l="l" t="t" r="r" b="b"/>
            <a:pathLst>
              <a:path w="10022377" h="7097559">
                <a:moveTo>
                  <a:pt x="0" y="0"/>
                </a:moveTo>
                <a:lnTo>
                  <a:pt x="10022377" y="0"/>
                </a:lnTo>
                <a:lnTo>
                  <a:pt x="10022377" y="7097559"/>
                </a:lnTo>
                <a:lnTo>
                  <a:pt x="0" y="7097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0"/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Freeform 4"/>
          <p:cNvSpPr/>
          <p:nvPr/>
        </p:nvSpPr>
        <p:spPr>
          <a:xfrm>
            <a:off x="8524439" y="2012749"/>
            <a:ext cx="3879133" cy="4256532"/>
          </a:xfrm>
          <a:custGeom>
            <a:avLst/>
            <a:gdLst/>
            <a:ahLst/>
            <a:cxnLst/>
            <a:rect l="l" t="t" r="r" b="b"/>
            <a:pathLst>
              <a:path w="5818700" h="6384798">
                <a:moveTo>
                  <a:pt x="0" y="0"/>
                </a:moveTo>
                <a:lnTo>
                  <a:pt x="5818700" y="0"/>
                </a:lnTo>
                <a:lnTo>
                  <a:pt x="5818700" y="6384798"/>
                </a:lnTo>
                <a:lnTo>
                  <a:pt x="0" y="6384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379" t="-6795" b="-4757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5" name="TextBox 5"/>
          <p:cNvSpPr txBox="1"/>
          <p:nvPr/>
        </p:nvSpPr>
        <p:spPr>
          <a:xfrm>
            <a:off x="1480206" y="2661802"/>
            <a:ext cx="604446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SUSTAINABLE BRAND</a:t>
            </a: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Communicate a commitment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to the fight against plastic waste.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3903129"/>
            <a:ext cx="886952" cy="73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6"/>
              </a:lnSpc>
            </a:pPr>
            <a:r>
              <a:rPr lang="en-US" sz="6106" b="1" i="1" spc="-482" dirty="0">
                <a:solidFill>
                  <a:srgbClr val="232323"/>
                </a:solidFill>
                <a:latin typeface="Montserrat 1 Ultra-Bold Italics"/>
                <a:ea typeface="Montserrat 1 Ultra-Bold Italics"/>
                <a:cs typeface="Montserrat 1 Ultra-Bold Italics"/>
                <a:sym typeface="Montserrat 1 Ultra-Bold Italics"/>
              </a:rPr>
              <a:t>2</a:t>
            </a:r>
            <a:r>
              <a:rPr lang="en-US" sz="6106" b="1" i="1" spc="-482" dirty="0">
                <a:solidFill>
                  <a:srgbClr val="D34743"/>
                </a:solidFill>
                <a:latin typeface="Montserrat 1 Medium Italics"/>
                <a:ea typeface="Montserrat 1 Medium Italics"/>
                <a:cs typeface="Montserrat 1 Medium Italics"/>
                <a:sym typeface="Montserrat 1 Medium Italic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0206" y="3889278"/>
            <a:ext cx="604446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TAX ADVANTAGES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The cost of this service can be </a:t>
            </a:r>
            <a:r>
              <a:rPr lang="en-US" sz="2000" b="1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deducted from the company’s expenses.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0206" y="5147872"/>
            <a:ext cx="709856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EUROPEAN AND INTERNATIONAL REGULATIONS</a:t>
            </a: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Require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 companies to create a </a:t>
            </a:r>
            <a:r>
              <a:rPr lang="en-US" sz="2000" b="1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sustainability plan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, for current and future years</a:t>
            </a:r>
            <a:r>
              <a:rPr lang="en-US" sz="2000" dirty="0">
                <a:solidFill>
                  <a:srgbClr val="232323"/>
                </a:solidFill>
                <a:latin typeface="Montserrat Light" pitchFamily="2" charset="77"/>
                <a:ea typeface="Montserrat 1"/>
                <a:cs typeface="Montserrat 1"/>
                <a:sym typeface="Montserrat 1"/>
              </a:rPr>
              <a:t>.</a:t>
            </a:r>
            <a:endParaRPr lang="en-US" sz="2000" dirty="0">
              <a:solidFill>
                <a:srgbClr val="232323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5800" y="2675654"/>
            <a:ext cx="886952" cy="73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6"/>
              </a:lnSpc>
            </a:pPr>
            <a:r>
              <a:rPr lang="en-US" sz="6106" b="1" i="1" spc="-482" dirty="0">
                <a:solidFill>
                  <a:srgbClr val="232323"/>
                </a:solidFill>
                <a:latin typeface="Montserrat 1 Ultra-Bold Italics"/>
                <a:ea typeface="Montserrat 1 Ultra-Bold Italics"/>
                <a:cs typeface="Montserrat 1 Ultra-Bold Italics"/>
                <a:sym typeface="Montserrat 1 Ultra-Bold Italics"/>
              </a:rPr>
              <a:t>1</a:t>
            </a:r>
            <a:r>
              <a:rPr lang="en-US" sz="6106" b="1" i="1" spc="-482" dirty="0">
                <a:solidFill>
                  <a:srgbClr val="D34743"/>
                </a:solidFill>
                <a:latin typeface="Montserrat 1 Medium Italics"/>
                <a:ea typeface="Montserrat 1 Medium Italics"/>
                <a:cs typeface="Montserrat 1 Medium Italics"/>
                <a:sym typeface="Montserrat 1 Medium Italic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5319321"/>
            <a:ext cx="886952" cy="73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6"/>
              </a:lnSpc>
            </a:pPr>
            <a:r>
              <a:rPr lang="en-US" sz="6106" b="1" i="1" spc="-482" dirty="0">
                <a:solidFill>
                  <a:srgbClr val="232323"/>
                </a:solidFill>
                <a:latin typeface="Montserrat 1 Ultra-Bold Italics"/>
                <a:ea typeface="Montserrat 1 Ultra-Bold Italics"/>
                <a:cs typeface="Montserrat 1 Ultra-Bold Italics"/>
                <a:sym typeface="Montserrat 1 Ultra-Bold Italics"/>
              </a:rPr>
              <a:t>3</a:t>
            </a:r>
            <a:r>
              <a:rPr lang="en-US" sz="6106" b="1" i="1" spc="-482" dirty="0">
                <a:solidFill>
                  <a:srgbClr val="D34743"/>
                </a:solidFill>
                <a:latin typeface="Montserrat 1 Medium Italics"/>
                <a:ea typeface="Montserrat 1 Medium Italics"/>
                <a:cs typeface="Montserrat 1 Medium Italics"/>
                <a:sym typeface="Montserrat 1 Medium Italics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85800" y="1996875"/>
            <a:ext cx="3816639" cy="31750"/>
            <a:chOff x="0" y="0"/>
            <a:chExt cx="1706351" cy="141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6350" cy="14195"/>
            </a:xfrm>
            <a:custGeom>
              <a:avLst/>
              <a:gdLst/>
              <a:ahLst/>
              <a:cxnLst/>
              <a:rect l="l" t="t" r="r" b="b"/>
              <a:pathLst>
                <a:path w="1706350" h="14195">
                  <a:moveTo>
                    <a:pt x="0" y="0"/>
                  </a:moveTo>
                  <a:lnTo>
                    <a:pt x="1706350" y="0"/>
                  </a:lnTo>
                  <a:lnTo>
                    <a:pt x="17063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706351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85801" y="972818"/>
            <a:ext cx="6838871" cy="80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3"/>
              </a:lnSpc>
            </a:pPr>
            <a:r>
              <a:rPr lang="en-US" sz="3249" b="1" i="1" dirty="0">
                <a:solidFill>
                  <a:srgbClr val="000000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WHAT ARE THE OTHER</a:t>
            </a:r>
          </a:p>
          <a:p>
            <a:pPr>
              <a:lnSpc>
                <a:spcPts val="3053"/>
              </a:lnSpc>
            </a:pPr>
            <a:r>
              <a:rPr lang="en-US" sz="3249" b="1" i="1" dirty="0">
                <a:solidFill>
                  <a:srgbClr val="D3474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BENEFITS FOR A COMPANY?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7"/>
          <p:cNvGrpSpPr/>
          <p:nvPr/>
        </p:nvGrpSpPr>
        <p:grpSpPr>
          <a:xfrm>
            <a:off x="-237832" y="6231292"/>
            <a:ext cx="12667668" cy="626708"/>
            <a:chOff x="0" y="-57150"/>
            <a:chExt cx="5004510" cy="247588"/>
          </a:xfrm>
        </p:grpSpPr>
        <p:sp>
          <p:nvSpPr>
            <p:cNvPr id="251" name="Google Shape;251;p27"/>
            <p:cNvSpPr/>
            <p:nvPr/>
          </p:nvSpPr>
          <p:spPr>
            <a:xfrm>
              <a:off x="0" y="0"/>
              <a:ext cx="5004510" cy="190438"/>
            </a:xfrm>
            <a:custGeom>
              <a:avLst/>
              <a:gdLst/>
              <a:ahLst/>
              <a:cxnLst/>
              <a:rect l="l" t="t" r="r" b="b"/>
              <a:pathLst>
                <a:path w="5004510" h="190438" extrusionOk="0">
                  <a:moveTo>
                    <a:pt x="20779" y="0"/>
                  </a:moveTo>
                  <a:lnTo>
                    <a:pt x="4983730" y="0"/>
                  </a:lnTo>
                  <a:cubicBezTo>
                    <a:pt x="4989241" y="0"/>
                    <a:pt x="4994527" y="2189"/>
                    <a:pt x="4998424" y="6086"/>
                  </a:cubicBezTo>
                  <a:cubicBezTo>
                    <a:pt x="5002320" y="9983"/>
                    <a:pt x="5004510" y="15268"/>
                    <a:pt x="5004510" y="20779"/>
                  </a:cubicBezTo>
                  <a:lnTo>
                    <a:pt x="5004510" y="169659"/>
                  </a:lnTo>
                  <a:cubicBezTo>
                    <a:pt x="5004510" y="181135"/>
                    <a:pt x="4995206" y="190438"/>
                    <a:pt x="4983730" y="190438"/>
                  </a:cubicBezTo>
                  <a:lnTo>
                    <a:pt x="20779" y="190438"/>
                  </a:lnTo>
                  <a:cubicBezTo>
                    <a:pt x="9303" y="190438"/>
                    <a:pt x="0" y="181135"/>
                    <a:pt x="0" y="169659"/>
                  </a:cubicBezTo>
                  <a:lnTo>
                    <a:pt x="0" y="20779"/>
                  </a:lnTo>
                  <a:cubicBezTo>
                    <a:pt x="0" y="9303"/>
                    <a:pt x="9303" y="0"/>
                    <a:pt x="20779" y="0"/>
                  </a:cubicBezTo>
                  <a:close/>
                </a:path>
              </a:pathLst>
            </a:custGeom>
            <a:gradFill>
              <a:gsLst>
                <a:gs pos="0">
                  <a:srgbClr val="1B3356"/>
                </a:gs>
                <a:gs pos="100000">
                  <a:srgbClr val="325D8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7"/>
            <p:cNvSpPr txBox="1"/>
            <p:nvPr/>
          </p:nvSpPr>
          <p:spPr>
            <a:xfrm>
              <a:off x="0" y="-57150"/>
              <a:ext cx="5004509" cy="247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82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27"/>
          <p:cNvSpPr/>
          <p:nvPr/>
        </p:nvSpPr>
        <p:spPr>
          <a:xfrm>
            <a:off x="11626364" y="6400009"/>
            <a:ext cx="373710" cy="433936"/>
          </a:xfrm>
          <a:custGeom>
            <a:avLst/>
            <a:gdLst/>
            <a:ahLst/>
            <a:cxnLst/>
            <a:rect l="l" t="t" r="r" b="b"/>
            <a:pathLst>
              <a:path w="560565" h="650904" extrusionOk="0">
                <a:moveTo>
                  <a:pt x="0" y="0"/>
                </a:moveTo>
                <a:lnTo>
                  <a:pt x="560565" y="0"/>
                </a:lnTo>
                <a:lnTo>
                  <a:pt x="560565" y="650904"/>
                </a:lnTo>
                <a:lnTo>
                  <a:pt x="0" y="650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07729" t="-29161" r="-21754" b="-7415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1785141" y="1148758"/>
            <a:ext cx="1295893" cy="1747492"/>
          </a:xfrm>
          <a:custGeom>
            <a:avLst/>
            <a:gdLst/>
            <a:ahLst/>
            <a:cxnLst/>
            <a:rect l="l" t="t" r="r" b="b"/>
            <a:pathLst>
              <a:path w="1943840" h="2621238" extrusionOk="0">
                <a:moveTo>
                  <a:pt x="0" y="0"/>
                </a:moveTo>
                <a:lnTo>
                  <a:pt x="1943839" y="0"/>
                </a:lnTo>
                <a:lnTo>
                  <a:pt x="1943839" y="2621238"/>
                </a:lnTo>
                <a:lnTo>
                  <a:pt x="0" y="2621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46494" y="2587584"/>
            <a:ext cx="5202521" cy="523462"/>
          </a:xfrm>
          <a:custGeom>
            <a:avLst/>
            <a:gdLst/>
            <a:ahLst/>
            <a:cxnLst/>
            <a:rect l="l" t="t" r="r" b="b"/>
            <a:pathLst>
              <a:path w="7803781" h="785193" extrusionOk="0">
                <a:moveTo>
                  <a:pt x="0" y="0"/>
                </a:moveTo>
                <a:lnTo>
                  <a:pt x="7803781" y="0"/>
                </a:lnTo>
                <a:lnTo>
                  <a:pt x="7803781" y="785193"/>
                </a:lnTo>
                <a:lnTo>
                  <a:pt x="0" y="785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6914" b="-197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645483" y="1738043"/>
            <a:ext cx="1027973" cy="1172260"/>
          </a:xfrm>
          <a:custGeom>
            <a:avLst/>
            <a:gdLst/>
            <a:ahLst/>
            <a:cxnLst/>
            <a:rect l="l" t="t" r="r" b="b"/>
            <a:pathLst>
              <a:path w="1541960" h="1758390" extrusionOk="0">
                <a:moveTo>
                  <a:pt x="0" y="0"/>
                </a:moveTo>
                <a:lnTo>
                  <a:pt x="1541961" y="0"/>
                </a:lnTo>
                <a:lnTo>
                  <a:pt x="1541961" y="1758390"/>
                </a:lnTo>
                <a:lnTo>
                  <a:pt x="0" y="1758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18129" t="-160566" r="-450856" b="-6942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1356437" y="948556"/>
            <a:ext cx="1147536" cy="1868424"/>
          </a:xfrm>
          <a:custGeom>
            <a:avLst/>
            <a:gdLst/>
            <a:ahLst/>
            <a:cxnLst/>
            <a:rect l="l" t="t" r="r" b="b"/>
            <a:pathLst>
              <a:path w="1721304" h="2802636" extrusionOk="0">
                <a:moveTo>
                  <a:pt x="0" y="0"/>
                </a:moveTo>
                <a:lnTo>
                  <a:pt x="1721304" y="0"/>
                </a:lnTo>
                <a:lnTo>
                  <a:pt x="1721304" y="2802636"/>
                </a:lnTo>
                <a:lnTo>
                  <a:pt x="0" y="2802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446494" y="5108656"/>
            <a:ext cx="5202521" cy="523462"/>
          </a:xfrm>
          <a:custGeom>
            <a:avLst/>
            <a:gdLst/>
            <a:ahLst/>
            <a:cxnLst/>
            <a:rect l="l" t="t" r="r" b="b"/>
            <a:pathLst>
              <a:path w="7803781" h="785193" extrusionOk="0">
                <a:moveTo>
                  <a:pt x="0" y="0"/>
                </a:moveTo>
                <a:lnTo>
                  <a:pt x="7803781" y="0"/>
                </a:lnTo>
                <a:lnTo>
                  <a:pt x="7803781" y="785193"/>
                </a:lnTo>
                <a:lnTo>
                  <a:pt x="0" y="785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7503" r="-1032" b="-2052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2023751" y="3326175"/>
            <a:ext cx="1519261" cy="2220323"/>
          </a:xfrm>
          <a:custGeom>
            <a:avLst/>
            <a:gdLst/>
            <a:ahLst/>
            <a:cxnLst/>
            <a:rect l="l" t="t" r="r" b="b"/>
            <a:pathLst>
              <a:path w="2278892" h="3330484" extrusionOk="0">
                <a:moveTo>
                  <a:pt x="0" y="0"/>
                </a:moveTo>
                <a:lnTo>
                  <a:pt x="2278892" y="0"/>
                </a:lnTo>
                <a:lnTo>
                  <a:pt x="2278892" y="3330485"/>
                </a:lnTo>
                <a:lnTo>
                  <a:pt x="0" y="3330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80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3399097" y="1162830"/>
            <a:ext cx="1248895" cy="1664393"/>
          </a:xfrm>
          <a:custGeom>
            <a:avLst/>
            <a:gdLst/>
            <a:ahLst/>
            <a:cxnLst/>
            <a:rect l="l" t="t" r="r" b="b"/>
            <a:pathLst>
              <a:path w="1873343" h="2496589" extrusionOk="0">
                <a:moveTo>
                  <a:pt x="0" y="0"/>
                </a:moveTo>
                <a:lnTo>
                  <a:pt x="1873343" y="0"/>
                </a:lnTo>
                <a:lnTo>
                  <a:pt x="1873343" y="2496589"/>
                </a:lnTo>
                <a:lnTo>
                  <a:pt x="0" y="2496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36320" t="-25800" r="-42132" b="-799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2429679" y="948556"/>
            <a:ext cx="1417363" cy="1888908"/>
          </a:xfrm>
          <a:custGeom>
            <a:avLst/>
            <a:gdLst/>
            <a:ahLst/>
            <a:cxnLst/>
            <a:rect l="l" t="t" r="r" b="b"/>
            <a:pathLst>
              <a:path w="2126045" h="2833362" extrusionOk="0">
                <a:moveTo>
                  <a:pt x="0" y="0"/>
                </a:moveTo>
                <a:lnTo>
                  <a:pt x="2126045" y="0"/>
                </a:lnTo>
                <a:lnTo>
                  <a:pt x="2126045" y="2833362"/>
                </a:lnTo>
                <a:lnTo>
                  <a:pt x="0" y="2833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36320" t="-25800" r="-42132" b="-799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4197336" y="4372311"/>
            <a:ext cx="1258029" cy="1259807"/>
          </a:xfrm>
          <a:custGeom>
            <a:avLst/>
            <a:gdLst/>
            <a:ahLst/>
            <a:cxnLst/>
            <a:rect l="l" t="t" r="r" b="b"/>
            <a:pathLst>
              <a:path w="1887043" h="1889710" extrusionOk="0">
                <a:moveTo>
                  <a:pt x="0" y="0"/>
                </a:moveTo>
                <a:lnTo>
                  <a:pt x="1887044" y="0"/>
                </a:lnTo>
                <a:lnTo>
                  <a:pt x="1887044" y="1889710"/>
                </a:lnTo>
                <a:lnTo>
                  <a:pt x="0" y="1889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9143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2916687" y="3736189"/>
            <a:ext cx="1592947" cy="1895929"/>
          </a:xfrm>
          <a:custGeom>
            <a:avLst/>
            <a:gdLst/>
            <a:ahLst/>
            <a:cxnLst/>
            <a:rect l="l" t="t" r="r" b="b"/>
            <a:pathLst>
              <a:path w="2389421" h="2843893" extrusionOk="0">
                <a:moveTo>
                  <a:pt x="0" y="0"/>
                </a:moveTo>
                <a:lnTo>
                  <a:pt x="2389421" y="0"/>
                </a:lnTo>
                <a:lnTo>
                  <a:pt x="2389421" y="2843893"/>
                </a:lnTo>
                <a:lnTo>
                  <a:pt x="0" y="2843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1159470" y="3682622"/>
            <a:ext cx="1295893" cy="1747492"/>
          </a:xfrm>
          <a:custGeom>
            <a:avLst/>
            <a:gdLst/>
            <a:ahLst/>
            <a:cxnLst/>
            <a:rect l="l" t="t" r="r" b="b"/>
            <a:pathLst>
              <a:path w="1943840" h="2621238" extrusionOk="0">
                <a:moveTo>
                  <a:pt x="0" y="0"/>
                </a:moveTo>
                <a:lnTo>
                  <a:pt x="1943840" y="0"/>
                </a:lnTo>
                <a:lnTo>
                  <a:pt x="1943840" y="2621238"/>
                </a:lnTo>
                <a:lnTo>
                  <a:pt x="0" y="2621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4841634" y="1382087"/>
            <a:ext cx="1846406" cy="1061355"/>
          </a:xfrm>
          <a:custGeom>
            <a:avLst/>
            <a:gdLst/>
            <a:ahLst/>
            <a:cxnLst/>
            <a:rect l="l" t="t" r="r" b="b"/>
            <a:pathLst>
              <a:path w="2769609" h="1592032" extrusionOk="0">
                <a:moveTo>
                  <a:pt x="0" y="0"/>
                </a:moveTo>
                <a:lnTo>
                  <a:pt x="2769609" y="0"/>
                </a:lnTo>
                <a:lnTo>
                  <a:pt x="2769609" y="1592032"/>
                </a:lnTo>
                <a:lnTo>
                  <a:pt x="0" y="1592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4893088" y="1366426"/>
            <a:ext cx="1794953" cy="1092677"/>
          </a:xfrm>
          <a:custGeom>
            <a:avLst/>
            <a:gdLst/>
            <a:ahLst/>
            <a:cxnLst/>
            <a:rect l="l" t="t" r="r" b="b"/>
            <a:pathLst>
              <a:path w="2692429" h="1639016" extrusionOk="0">
                <a:moveTo>
                  <a:pt x="0" y="0"/>
                </a:moveTo>
                <a:lnTo>
                  <a:pt x="2692428" y="0"/>
                </a:lnTo>
                <a:lnTo>
                  <a:pt x="2692428" y="1639016"/>
                </a:lnTo>
                <a:lnTo>
                  <a:pt x="0" y="1639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7" name="Google Shape;267;p27"/>
          <p:cNvCxnSpPr/>
          <p:nvPr/>
        </p:nvCxnSpPr>
        <p:spPr>
          <a:xfrm rot="10800000" flipH="1">
            <a:off x="3994682" y="1912765"/>
            <a:ext cx="898405" cy="537946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1" name="Google Shape;271;p27"/>
          <p:cNvSpPr/>
          <p:nvPr/>
        </p:nvSpPr>
        <p:spPr>
          <a:xfrm>
            <a:off x="10354776" y="504451"/>
            <a:ext cx="1151424" cy="362699"/>
          </a:xfrm>
          <a:custGeom>
            <a:avLst/>
            <a:gdLst/>
            <a:ahLst/>
            <a:cxnLst/>
            <a:rect l="l" t="t" r="r" b="b"/>
            <a:pathLst>
              <a:path w="1727136" h="544048" extrusionOk="0">
                <a:moveTo>
                  <a:pt x="0" y="0"/>
                </a:moveTo>
                <a:lnTo>
                  <a:pt x="1727136" y="0"/>
                </a:lnTo>
                <a:lnTo>
                  <a:pt x="1727136" y="544048"/>
                </a:lnTo>
                <a:lnTo>
                  <a:pt x="0" y="544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7160760" y="1208603"/>
            <a:ext cx="4080268" cy="105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9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CSR LOGO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289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1" i="0" u="none" strike="noStrike" cap="none" dirty="0">
                <a:solidFill>
                  <a:srgbClr val="1B3356"/>
                </a:solidFill>
                <a:latin typeface="Montserrat"/>
                <a:ea typeface="Montserrat"/>
                <a:cs typeface="Montserrat"/>
                <a:sym typeface="Montserrat"/>
              </a:rPr>
              <a:t>ON PACKAGING</a:t>
            </a:r>
            <a:endParaRPr dirty="0"/>
          </a:p>
        </p:txBody>
      </p:sp>
      <p:sp>
        <p:nvSpPr>
          <p:cNvPr id="273" name="Google Shape;273;p27"/>
          <p:cNvSpPr txBox="1"/>
          <p:nvPr/>
        </p:nvSpPr>
        <p:spPr>
          <a:xfrm>
            <a:off x="7160760" y="2324173"/>
            <a:ext cx="3977697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9952"/>
              </a:lnSpc>
            </a:pPr>
            <a:r>
              <a:rPr lang="en-US" sz="1800" dirty="0"/>
              <a:t>Companies who compensate for their plastic use and become plastic neutral.</a:t>
            </a:r>
            <a:endParaRPr lang="sv-SE" sz="1800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39952"/>
              </a:lnSpc>
            </a:pPr>
            <a:r>
              <a:rPr lang="en-US" sz="1800" dirty="0"/>
              <a:t>Have the right to </a:t>
            </a:r>
            <a:r>
              <a:rPr lang="en-US" sz="1800" b="1" dirty="0"/>
              <a:t>use the CSR logo on their products</a:t>
            </a:r>
            <a:r>
              <a:rPr lang="en-US" sz="1800" dirty="0"/>
              <a:t>.</a:t>
            </a:r>
          </a:p>
          <a:p>
            <a:pPr lvl="0">
              <a:lnSpc>
                <a:spcPct val="139952"/>
              </a:lnSpc>
            </a:pPr>
            <a:endParaRPr lang="sv-SE" sz="1800" b="0" i="0" u="none" strike="noStrike" cap="none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39952"/>
              </a:lnSpc>
            </a:pPr>
            <a:r>
              <a:rPr lang="en-US" sz="1800" dirty="0"/>
              <a:t>Consumers prefer to buy products from companies that take environmental responsibility.</a:t>
            </a:r>
            <a:endParaRPr sz="1800" b="0" i="0" u="none" strike="noStrike" cap="none" dirty="0">
              <a:solidFill>
                <a:srgbClr val="1B335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3" name="Group 3"/>
          <p:cNvGrpSpPr/>
          <p:nvPr/>
        </p:nvGrpSpPr>
        <p:grpSpPr>
          <a:xfrm>
            <a:off x="-302202" y="767567"/>
            <a:ext cx="7084454" cy="422203"/>
            <a:chOff x="0" y="0"/>
            <a:chExt cx="4566381" cy="272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6381" cy="272136"/>
            </a:xfrm>
            <a:custGeom>
              <a:avLst/>
              <a:gdLst/>
              <a:ahLst/>
              <a:cxnLst/>
              <a:rect l="l" t="t" r="r" b="b"/>
              <a:pathLst>
                <a:path w="4566381" h="272136">
                  <a:moveTo>
                    <a:pt x="37155" y="0"/>
                  </a:moveTo>
                  <a:lnTo>
                    <a:pt x="4529225" y="0"/>
                  </a:lnTo>
                  <a:cubicBezTo>
                    <a:pt x="4549746" y="0"/>
                    <a:pt x="4566381" y="16635"/>
                    <a:pt x="4566381" y="37155"/>
                  </a:cubicBezTo>
                  <a:lnTo>
                    <a:pt x="4566381" y="234981"/>
                  </a:lnTo>
                  <a:cubicBezTo>
                    <a:pt x="4566381" y="244835"/>
                    <a:pt x="4562466" y="254286"/>
                    <a:pt x="4555498" y="261254"/>
                  </a:cubicBezTo>
                  <a:cubicBezTo>
                    <a:pt x="4548531" y="268222"/>
                    <a:pt x="4539080" y="272136"/>
                    <a:pt x="4529225" y="272136"/>
                  </a:cubicBezTo>
                  <a:lnTo>
                    <a:pt x="37155" y="272136"/>
                  </a:lnTo>
                  <a:cubicBezTo>
                    <a:pt x="27301" y="272136"/>
                    <a:pt x="17851" y="268222"/>
                    <a:pt x="10883" y="261254"/>
                  </a:cubicBezTo>
                  <a:cubicBezTo>
                    <a:pt x="3915" y="254286"/>
                    <a:pt x="0" y="244835"/>
                    <a:pt x="0" y="234981"/>
                  </a:cubicBezTo>
                  <a:lnTo>
                    <a:pt x="0" y="37155"/>
                  </a:lnTo>
                  <a:cubicBezTo>
                    <a:pt x="0" y="27301"/>
                    <a:pt x="3915" y="17851"/>
                    <a:pt x="10883" y="10883"/>
                  </a:cubicBezTo>
                  <a:cubicBezTo>
                    <a:pt x="17851" y="3915"/>
                    <a:pt x="27301" y="0"/>
                    <a:pt x="371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66381" cy="3102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096000" y="1189770"/>
            <a:ext cx="5917528" cy="3592978"/>
          </a:xfrm>
          <a:custGeom>
            <a:avLst/>
            <a:gdLst/>
            <a:ahLst/>
            <a:cxnLst/>
            <a:rect l="l" t="t" r="r" b="b"/>
            <a:pathLst>
              <a:path w="8876292" h="5389467">
                <a:moveTo>
                  <a:pt x="0" y="0"/>
                </a:moveTo>
                <a:lnTo>
                  <a:pt x="8876292" y="0"/>
                </a:lnTo>
                <a:lnTo>
                  <a:pt x="8876292" y="5389468"/>
                </a:lnTo>
                <a:lnTo>
                  <a:pt x="0" y="5389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311" t="-41590" r="-26304" b="-28593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8" name="Group 8"/>
          <p:cNvGrpSpPr/>
          <p:nvPr/>
        </p:nvGrpSpPr>
        <p:grpSpPr>
          <a:xfrm>
            <a:off x="328302" y="2399150"/>
            <a:ext cx="3816639" cy="31750"/>
            <a:chOff x="0" y="0"/>
            <a:chExt cx="1706351" cy="141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6350" cy="14195"/>
            </a:xfrm>
            <a:custGeom>
              <a:avLst/>
              <a:gdLst/>
              <a:ahLst/>
              <a:cxnLst/>
              <a:rect l="l" t="t" r="r" b="b"/>
              <a:pathLst>
                <a:path w="1706350" h="14195">
                  <a:moveTo>
                    <a:pt x="0" y="0"/>
                  </a:moveTo>
                  <a:lnTo>
                    <a:pt x="1706350" y="0"/>
                  </a:lnTo>
                  <a:lnTo>
                    <a:pt x="17063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06351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02202" y="3633746"/>
            <a:ext cx="5077402" cy="422203"/>
            <a:chOff x="0" y="0"/>
            <a:chExt cx="2607054" cy="2721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07054" cy="272136"/>
            </a:xfrm>
            <a:custGeom>
              <a:avLst/>
              <a:gdLst/>
              <a:ahLst/>
              <a:cxnLst/>
              <a:rect l="l" t="t" r="r" b="b"/>
              <a:pathLst>
                <a:path w="2607054" h="272136">
                  <a:moveTo>
                    <a:pt x="65079" y="0"/>
                  </a:moveTo>
                  <a:lnTo>
                    <a:pt x="2541974" y="0"/>
                  </a:lnTo>
                  <a:cubicBezTo>
                    <a:pt x="2577917" y="0"/>
                    <a:pt x="2607054" y="29137"/>
                    <a:pt x="2607054" y="65079"/>
                  </a:cubicBezTo>
                  <a:lnTo>
                    <a:pt x="2607054" y="207057"/>
                  </a:lnTo>
                  <a:cubicBezTo>
                    <a:pt x="2607054" y="224317"/>
                    <a:pt x="2600197" y="240870"/>
                    <a:pt x="2587993" y="253075"/>
                  </a:cubicBezTo>
                  <a:cubicBezTo>
                    <a:pt x="2575788" y="265280"/>
                    <a:pt x="2559235" y="272136"/>
                    <a:pt x="2541974" y="272136"/>
                  </a:cubicBezTo>
                  <a:lnTo>
                    <a:pt x="65079" y="272136"/>
                  </a:lnTo>
                  <a:cubicBezTo>
                    <a:pt x="47819" y="272136"/>
                    <a:pt x="31266" y="265280"/>
                    <a:pt x="19061" y="253075"/>
                  </a:cubicBezTo>
                  <a:cubicBezTo>
                    <a:pt x="6857" y="240870"/>
                    <a:pt x="0" y="224317"/>
                    <a:pt x="0" y="207057"/>
                  </a:cubicBezTo>
                  <a:lnTo>
                    <a:pt x="0" y="65079"/>
                  </a:lnTo>
                  <a:cubicBezTo>
                    <a:pt x="0" y="47819"/>
                    <a:pt x="6857" y="31266"/>
                    <a:pt x="19061" y="19061"/>
                  </a:cubicBezTo>
                  <a:cubicBezTo>
                    <a:pt x="31266" y="6857"/>
                    <a:pt x="47819" y="0"/>
                    <a:pt x="650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07054" cy="3102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8302" y="5233178"/>
            <a:ext cx="3816639" cy="31750"/>
            <a:chOff x="0" y="0"/>
            <a:chExt cx="1706351" cy="141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06350" cy="14195"/>
            </a:xfrm>
            <a:custGeom>
              <a:avLst/>
              <a:gdLst/>
              <a:ahLst/>
              <a:cxnLst/>
              <a:rect l="l" t="t" r="r" b="b"/>
              <a:pathLst>
                <a:path w="1706350" h="14195">
                  <a:moveTo>
                    <a:pt x="0" y="0"/>
                  </a:moveTo>
                  <a:lnTo>
                    <a:pt x="1706350" y="0"/>
                  </a:lnTo>
                  <a:lnTo>
                    <a:pt x="17063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06351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28302" y="879726"/>
            <a:ext cx="5767698" cy="249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53"/>
              </a:lnSpc>
            </a:pPr>
            <a:r>
              <a:rPr lang="en-US" sz="1971" b="1" i="1" dirty="0">
                <a:solidFill>
                  <a:srgbClr val="FFFFFF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HOW TO OBTAIN CSR25 PLASTIC CREDITS - 1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8302" y="1572891"/>
            <a:ext cx="60216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From the </a:t>
            </a: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AMPLIVO NETWORK </a:t>
            </a:r>
            <a:r>
              <a:rPr lang="en-US" sz="2000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through</a:t>
            </a: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Plastic Neutrality Packages (PNP)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“Plastic waste removal service”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8302" y="2632314"/>
            <a:ext cx="591752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(Always at a </a:t>
            </a: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lower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 Bold"/>
              </a:rPr>
              <a:t>price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than the open market)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8302" y="3745904"/>
            <a:ext cx="5407693" cy="24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53"/>
              </a:lnSpc>
            </a:pPr>
            <a:r>
              <a:rPr lang="en-US" sz="1971" b="1" i="1" dirty="0">
                <a:solidFill>
                  <a:srgbClr val="FFFFFF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WHEN and HOW ARE THEY DISTRIBUTED?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8302" y="4407678"/>
            <a:ext cx="558922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Medium" panose="020B0604020202020204"/>
                <a:ea typeface="Montserrat 1 Bold"/>
                <a:cs typeface="Montserrat 1 Bold"/>
                <a:sym typeface="Montserrat 1 Bold"/>
              </a:rPr>
              <a:t>In 20 months CORSAIR will recycle the plastic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/>
                <a:ea typeface="Montserrat 1 Bold"/>
                <a:cs typeface="Montserrat 1 Medium" panose="020B0604020202020204" charset="0"/>
                <a:sym typeface="Montserrat 1 Bold"/>
              </a:rPr>
              <a:t>specified in the chosen package.</a:t>
            </a:r>
            <a:endParaRPr lang="en-US" sz="2000" dirty="0">
              <a:solidFill>
                <a:srgbClr val="232323"/>
              </a:solidFill>
              <a:latin typeface="Montserrat 1 Medium" panose="020B0604020202020204"/>
              <a:ea typeface="Montserrat 1"/>
              <a:cs typeface="Montserrat 1 Medium" panose="020B0604020202020204" charset="0"/>
              <a:sym typeface="Montserrat 1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28303" y="5466342"/>
            <a:ext cx="623338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and will gradually deliver CSR25 Plastic Credits.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DC68C5A0-06A0-A848-947D-8960C6065D95}"/>
              </a:ext>
            </a:extLst>
          </p:cNvPr>
          <p:cNvGrpSpPr/>
          <p:nvPr/>
        </p:nvGrpSpPr>
        <p:grpSpPr>
          <a:xfrm>
            <a:off x="10160000" y="5816600"/>
            <a:ext cx="1479096" cy="629716"/>
            <a:chOff x="6172200" y="4038600"/>
            <a:chExt cx="5190444" cy="22098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E3BC8E5-33C8-1149-95AB-46A3941428BC}"/>
                </a:ext>
              </a:extLst>
            </p:cNvPr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3ADA5E8E-3140-9C48-B62F-0C7BC4D95433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26" name="Esagono orizzontale 25">
                <a:extLst>
                  <a:ext uri="{FF2B5EF4-FFF2-40B4-BE49-F238E27FC236}">
                    <a16:creationId xmlns:a16="http://schemas.microsoft.com/office/drawing/2014/main" id="{36086626-515B-3E4E-80B3-1AAFA23B341B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91177D35-206E-CA45-8748-8DB0A1604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F12E5E1B-003F-4C43-BE45-D1530DDE9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681" y="614037"/>
            <a:ext cx="770467" cy="1151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 dirty="0"/>
          </a:p>
        </p:txBody>
      </p:sp>
      <p:sp>
        <p:nvSpPr>
          <p:cNvPr id="3" name="Freeform 3"/>
          <p:cNvSpPr/>
          <p:nvPr/>
        </p:nvSpPr>
        <p:spPr>
          <a:xfrm>
            <a:off x="2642440" y="3003194"/>
            <a:ext cx="9549561" cy="3447781"/>
          </a:xfrm>
          <a:custGeom>
            <a:avLst/>
            <a:gdLst/>
            <a:ahLst/>
            <a:cxnLst/>
            <a:rect l="l" t="t" r="r" b="b"/>
            <a:pathLst>
              <a:path w="14324341" h="5171671">
                <a:moveTo>
                  <a:pt x="0" y="0"/>
                </a:moveTo>
                <a:lnTo>
                  <a:pt x="14324341" y="0"/>
                </a:lnTo>
                <a:lnTo>
                  <a:pt x="14324341" y="5171671"/>
                </a:lnTo>
                <a:lnTo>
                  <a:pt x="0" y="51716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5000"/>
            </a:blip>
            <a:srcRect/>
            <a:stretch>
              <a:fillRect t="-15291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556943" cy="6932635"/>
          </a:xfrm>
          <a:custGeom>
            <a:avLst/>
            <a:gdLst/>
            <a:ahLst/>
            <a:cxnLst/>
            <a:rect l="l" t="t" r="r" b="b"/>
            <a:pathLst>
              <a:path w="6835414" h="10398952">
                <a:moveTo>
                  <a:pt x="0" y="0"/>
                </a:moveTo>
                <a:lnTo>
                  <a:pt x="6835414" y="0"/>
                </a:lnTo>
                <a:lnTo>
                  <a:pt x="6835414" y="10398952"/>
                </a:lnTo>
                <a:lnTo>
                  <a:pt x="0" y="10398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70459"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5" name="Group 5"/>
          <p:cNvGrpSpPr/>
          <p:nvPr/>
        </p:nvGrpSpPr>
        <p:grpSpPr>
          <a:xfrm>
            <a:off x="5945811" y="1279253"/>
            <a:ext cx="6468458" cy="422203"/>
            <a:chOff x="0" y="0"/>
            <a:chExt cx="4169332" cy="2721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9332" cy="272136"/>
            </a:xfrm>
            <a:custGeom>
              <a:avLst/>
              <a:gdLst/>
              <a:ahLst/>
              <a:cxnLst/>
              <a:rect l="l" t="t" r="r" b="b"/>
              <a:pathLst>
                <a:path w="4169332" h="272136">
                  <a:moveTo>
                    <a:pt x="40694" y="0"/>
                  </a:moveTo>
                  <a:lnTo>
                    <a:pt x="4128639" y="0"/>
                  </a:lnTo>
                  <a:cubicBezTo>
                    <a:pt x="4151113" y="0"/>
                    <a:pt x="4169332" y="18219"/>
                    <a:pt x="4169332" y="40694"/>
                  </a:cubicBezTo>
                  <a:lnTo>
                    <a:pt x="4169332" y="231443"/>
                  </a:lnTo>
                  <a:cubicBezTo>
                    <a:pt x="4169332" y="253917"/>
                    <a:pt x="4151113" y="272136"/>
                    <a:pt x="4128639" y="272136"/>
                  </a:cubicBezTo>
                  <a:lnTo>
                    <a:pt x="40694" y="272136"/>
                  </a:lnTo>
                  <a:cubicBezTo>
                    <a:pt x="18219" y="272136"/>
                    <a:pt x="0" y="253917"/>
                    <a:pt x="0" y="231443"/>
                  </a:cubicBezTo>
                  <a:lnTo>
                    <a:pt x="0" y="40694"/>
                  </a:lnTo>
                  <a:cubicBezTo>
                    <a:pt x="0" y="18219"/>
                    <a:pt x="18219" y="0"/>
                    <a:pt x="406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69332" cy="3102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576315" y="1391411"/>
            <a:ext cx="5497784" cy="24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53"/>
              </a:lnSpc>
            </a:pPr>
            <a:r>
              <a:rPr lang="en-US" sz="1971" b="1" i="1" dirty="0">
                <a:solidFill>
                  <a:srgbClr val="FFFFFF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HOW TO OBTAIN CSR25 PLASTIC CREDITS 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65199" y="1905634"/>
            <a:ext cx="5508901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Directly on the public market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70399" y="2210434"/>
            <a:ext cx="470370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 b="1" i="1" dirty="0">
                <a:solidFill>
                  <a:srgbClr val="23232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AT  THE MARKET PRICE 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AC96A26-D621-CF4F-8691-343484E5B29C}"/>
              </a:ext>
            </a:extLst>
          </p:cNvPr>
          <p:cNvGrpSpPr/>
          <p:nvPr/>
        </p:nvGrpSpPr>
        <p:grpSpPr>
          <a:xfrm>
            <a:off x="10160000" y="5816600"/>
            <a:ext cx="1479096" cy="629716"/>
            <a:chOff x="6172200" y="4038600"/>
            <a:chExt cx="5190444" cy="2209800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61CBF35-2683-6248-AF98-D95FCBD96E29}"/>
                </a:ext>
              </a:extLst>
            </p:cNvPr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6079E83F-0A0A-1448-B55A-A0436343A30C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16" name="Esagono orizzontale 15">
                <a:extLst>
                  <a:ext uri="{FF2B5EF4-FFF2-40B4-BE49-F238E27FC236}">
                    <a16:creationId xmlns:a16="http://schemas.microsoft.com/office/drawing/2014/main" id="{FE0B3D88-9D26-D049-8361-54A14A1A1EDF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6123C405-F8E4-D84A-848E-A05C69877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  <p:sp>
        <p:nvSpPr>
          <p:cNvPr id="18" name="Freeform 9">
            <a:extLst>
              <a:ext uri="{FF2B5EF4-FFF2-40B4-BE49-F238E27FC236}">
                <a16:creationId xmlns:a16="http://schemas.microsoft.com/office/drawing/2014/main" id="{AF1319E8-E0B5-F346-8352-B754C7E7D7AC}"/>
              </a:ext>
            </a:extLst>
          </p:cNvPr>
          <p:cNvSpPr/>
          <p:nvPr/>
        </p:nvSpPr>
        <p:spPr>
          <a:xfrm>
            <a:off x="3496192" y="2928278"/>
            <a:ext cx="3260208" cy="722002"/>
          </a:xfrm>
          <a:custGeom>
            <a:avLst/>
            <a:gdLst/>
            <a:ahLst/>
            <a:cxnLst/>
            <a:rect l="l" t="t" r="r" b="b"/>
            <a:pathLst>
              <a:path w="5881542" h="1302520">
                <a:moveTo>
                  <a:pt x="0" y="0"/>
                </a:moveTo>
                <a:lnTo>
                  <a:pt x="5881541" y="0"/>
                </a:lnTo>
                <a:lnTo>
                  <a:pt x="5881541" y="1302520"/>
                </a:lnTo>
                <a:lnTo>
                  <a:pt x="0" y="1302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4965" b="-96689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79C4438-FD71-4841-9465-8A598AC25614}"/>
              </a:ext>
            </a:extLst>
          </p:cNvPr>
          <p:cNvSpPr txBox="1"/>
          <p:nvPr/>
        </p:nvSpPr>
        <p:spPr>
          <a:xfrm>
            <a:off x="3860800" y="3581400"/>
            <a:ext cx="2590800" cy="281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733" b="1" i="1" dirty="0">
                <a:solidFill>
                  <a:srgbClr val="23232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Top 20 world exchange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E33B86A0-92AD-8A6A-5A4A-68FA6D718E21}"/>
              </a:ext>
            </a:extLst>
          </p:cNvPr>
          <p:cNvSpPr txBox="1"/>
          <p:nvPr/>
        </p:nvSpPr>
        <p:spPr>
          <a:xfrm>
            <a:off x="5945811" y="681979"/>
            <a:ext cx="305928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OR.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3" name="Group 3"/>
          <p:cNvGrpSpPr/>
          <p:nvPr/>
        </p:nvGrpSpPr>
        <p:grpSpPr>
          <a:xfrm>
            <a:off x="1167645" y="1485032"/>
            <a:ext cx="3730593" cy="3887936"/>
            <a:chOff x="0" y="0"/>
            <a:chExt cx="7461187" cy="7775872"/>
          </a:xfrm>
        </p:grpSpPr>
        <p:sp>
          <p:nvSpPr>
            <p:cNvPr id="4" name="Freeform 4"/>
            <p:cNvSpPr/>
            <p:nvPr/>
          </p:nvSpPr>
          <p:spPr>
            <a:xfrm>
              <a:off x="314685" y="314685"/>
              <a:ext cx="7146503" cy="7146503"/>
            </a:xfrm>
            <a:custGeom>
              <a:avLst/>
              <a:gdLst/>
              <a:ahLst/>
              <a:cxnLst/>
              <a:rect l="l" t="t" r="r" b="b"/>
              <a:pathLst>
                <a:path w="7146503" h="7146503">
                  <a:moveTo>
                    <a:pt x="0" y="0"/>
                  </a:moveTo>
                  <a:lnTo>
                    <a:pt x="7146502" y="0"/>
                  </a:lnTo>
                  <a:lnTo>
                    <a:pt x="7146502" y="7146502"/>
                  </a:lnTo>
                  <a:lnTo>
                    <a:pt x="0" y="7146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887936" cy="7775872"/>
            </a:xfrm>
            <a:custGeom>
              <a:avLst/>
              <a:gdLst/>
              <a:ahLst/>
              <a:cxnLst/>
              <a:rect l="l" t="t" r="r" b="b"/>
              <a:pathLst>
                <a:path w="3887936" h="7775872">
                  <a:moveTo>
                    <a:pt x="0" y="0"/>
                  </a:moveTo>
                  <a:lnTo>
                    <a:pt x="3887936" y="0"/>
                  </a:lnTo>
                  <a:lnTo>
                    <a:pt x="3887936" y="7775872"/>
                  </a:lnTo>
                  <a:lnTo>
                    <a:pt x="0" y="7775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sz="1200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616493" y="616507"/>
              <a:ext cx="6542885" cy="6542859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it-IT" sz="1200"/>
              </a:p>
            </p:txBody>
          </p:sp>
        </p:grpSp>
      </p:grpSp>
      <p:sp>
        <p:nvSpPr>
          <p:cNvPr id="8" name="AutoShape 8"/>
          <p:cNvSpPr/>
          <p:nvPr/>
        </p:nvSpPr>
        <p:spPr>
          <a:xfrm>
            <a:off x="0" y="6564384"/>
            <a:ext cx="11547836" cy="0"/>
          </a:xfrm>
          <a:prstGeom prst="line">
            <a:avLst/>
          </a:prstGeom>
          <a:ln w="19050" cap="flat">
            <a:gradFill>
              <a:gsLst>
                <a:gs pos="0">
                  <a:srgbClr val="101E3D">
                    <a:alpha val="100000"/>
                  </a:srgbClr>
                </a:gs>
                <a:gs pos="100000">
                  <a:srgbClr val="A59F8C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1200"/>
          </a:p>
        </p:txBody>
      </p:sp>
      <p:sp>
        <p:nvSpPr>
          <p:cNvPr id="9" name="TextBox 9"/>
          <p:cNvSpPr txBox="1"/>
          <p:nvPr/>
        </p:nvSpPr>
        <p:spPr>
          <a:xfrm>
            <a:off x="5240421" y="2953320"/>
            <a:ext cx="6265779" cy="995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1"/>
              </a:lnSpc>
            </a:pPr>
            <a:r>
              <a:rPr lang="en-US" sz="4201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YOU CAN BE PART OF THE </a:t>
            </a:r>
            <a:r>
              <a:rPr lang="en-US" sz="4201" b="1" i="1" dirty="0">
                <a:solidFill>
                  <a:schemeClr val="accent6">
                    <a:lumMod val="7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SOLUTION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685800" y="575159"/>
            <a:ext cx="223329" cy="221282"/>
          </a:xfrm>
          <a:custGeom>
            <a:avLst/>
            <a:gdLst/>
            <a:ahLst/>
            <a:cxnLst/>
            <a:rect l="l" t="t" r="r" b="b"/>
            <a:pathLst>
              <a:path w="334993" h="331923">
                <a:moveTo>
                  <a:pt x="0" y="0"/>
                </a:moveTo>
                <a:lnTo>
                  <a:pt x="334993" y="0"/>
                </a:lnTo>
                <a:lnTo>
                  <a:pt x="334993" y="331924"/>
                </a:lnTo>
                <a:lnTo>
                  <a:pt x="0" y="3319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6451" t="-35287" r="-14303" b="-86952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1" name="Freeform 11"/>
          <p:cNvSpPr/>
          <p:nvPr/>
        </p:nvSpPr>
        <p:spPr>
          <a:xfrm>
            <a:off x="5240422" y="1743795"/>
            <a:ext cx="1139382" cy="1095224"/>
          </a:xfrm>
          <a:custGeom>
            <a:avLst/>
            <a:gdLst/>
            <a:ahLst/>
            <a:cxnLst/>
            <a:rect l="l" t="t" r="r" b="b"/>
            <a:pathLst>
              <a:path w="1709073" h="1642836">
                <a:moveTo>
                  <a:pt x="0" y="0"/>
                </a:moveTo>
                <a:lnTo>
                  <a:pt x="1709073" y="0"/>
                </a:lnTo>
                <a:lnTo>
                  <a:pt x="1709073" y="1642837"/>
                </a:lnTo>
                <a:lnTo>
                  <a:pt x="0" y="16428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70459" t="-68737" r="-27030" b="-264171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3" name="TextBox 13"/>
          <p:cNvSpPr txBox="1"/>
          <p:nvPr/>
        </p:nvSpPr>
        <p:spPr>
          <a:xfrm>
            <a:off x="5240421" y="4050841"/>
            <a:ext cx="504713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7"/>
              </a:lnSpc>
            </a:pPr>
            <a:r>
              <a:rPr lang="en-US" sz="1830" spc="183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You can be a pioneer in this</a:t>
            </a:r>
          </a:p>
          <a:p>
            <a:pPr>
              <a:lnSpc>
                <a:spcPts val="1977"/>
              </a:lnSpc>
            </a:pPr>
            <a:r>
              <a:rPr lang="en-US" sz="1830" b="1" spc="183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REVOLUTIONARY BUSINESS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/>
          <p:cNvSpPr/>
          <p:nvPr/>
        </p:nvSpPr>
        <p:spPr>
          <a:xfrm>
            <a:off x="685800" y="6061559"/>
            <a:ext cx="223329" cy="221282"/>
          </a:xfrm>
          <a:custGeom>
            <a:avLst/>
            <a:gdLst/>
            <a:ahLst/>
            <a:cxnLst/>
            <a:rect l="l" t="t" r="r" b="b"/>
            <a:pathLst>
              <a:path w="334993" h="331923">
                <a:moveTo>
                  <a:pt x="0" y="0"/>
                </a:moveTo>
                <a:lnTo>
                  <a:pt x="334993" y="0"/>
                </a:lnTo>
                <a:lnTo>
                  <a:pt x="334993" y="331924"/>
                </a:lnTo>
                <a:lnTo>
                  <a:pt x="0" y="33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6451" t="-35287" r="-14303" b="-86952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Freeform 4"/>
          <p:cNvSpPr/>
          <p:nvPr/>
        </p:nvSpPr>
        <p:spPr>
          <a:xfrm rot="-10800000">
            <a:off x="9666535" y="-161835"/>
            <a:ext cx="2725260" cy="2619640"/>
          </a:xfrm>
          <a:custGeom>
            <a:avLst/>
            <a:gdLst/>
            <a:ahLst/>
            <a:cxnLst/>
            <a:rect l="l" t="t" r="r" b="b"/>
            <a:pathLst>
              <a:path w="4087890" h="3929460">
                <a:moveTo>
                  <a:pt x="0" y="0"/>
                </a:moveTo>
                <a:lnTo>
                  <a:pt x="4087889" y="0"/>
                </a:lnTo>
                <a:lnTo>
                  <a:pt x="4087889" y="3929461"/>
                </a:lnTo>
                <a:lnTo>
                  <a:pt x="0" y="3929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-970459" t="-68737" r="-27030" b="-264171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5" name="AutoShape 5"/>
          <p:cNvSpPr/>
          <p:nvPr/>
        </p:nvSpPr>
        <p:spPr>
          <a:xfrm>
            <a:off x="0" y="6564384"/>
            <a:ext cx="11547836" cy="0"/>
          </a:xfrm>
          <a:prstGeom prst="line">
            <a:avLst/>
          </a:prstGeom>
          <a:ln w="19050" cap="flat">
            <a:solidFill>
              <a:srgbClr val="1133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1200"/>
          </a:p>
        </p:txBody>
      </p:sp>
      <p:sp>
        <p:nvSpPr>
          <p:cNvPr id="6" name="Freeform 6"/>
          <p:cNvSpPr/>
          <p:nvPr/>
        </p:nvSpPr>
        <p:spPr>
          <a:xfrm>
            <a:off x="3123798" y="1757137"/>
            <a:ext cx="9068202" cy="5100863"/>
          </a:xfrm>
          <a:custGeom>
            <a:avLst/>
            <a:gdLst/>
            <a:ahLst/>
            <a:cxnLst/>
            <a:rect l="l" t="t" r="r" b="b"/>
            <a:pathLst>
              <a:path w="13602303" h="7651295">
                <a:moveTo>
                  <a:pt x="0" y="0"/>
                </a:moveTo>
                <a:lnTo>
                  <a:pt x="13602303" y="0"/>
                </a:lnTo>
                <a:lnTo>
                  <a:pt x="13602303" y="7651295"/>
                </a:lnTo>
                <a:lnTo>
                  <a:pt x="0" y="76512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8" name="Freeform 8"/>
          <p:cNvSpPr/>
          <p:nvPr/>
        </p:nvSpPr>
        <p:spPr>
          <a:xfrm>
            <a:off x="333458" y="308597"/>
            <a:ext cx="1760554" cy="1760554"/>
          </a:xfrm>
          <a:custGeom>
            <a:avLst/>
            <a:gdLst/>
            <a:ahLst/>
            <a:cxnLst/>
            <a:rect l="l" t="t" r="r" b="b"/>
            <a:pathLst>
              <a:path w="2640831" h="2640831">
                <a:moveTo>
                  <a:pt x="0" y="0"/>
                </a:moveTo>
                <a:lnTo>
                  <a:pt x="2640831" y="0"/>
                </a:lnTo>
                <a:lnTo>
                  <a:pt x="2640831" y="2640831"/>
                </a:lnTo>
                <a:lnTo>
                  <a:pt x="0" y="2640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9" name="Freeform 9"/>
          <p:cNvSpPr/>
          <p:nvPr/>
        </p:nvSpPr>
        <p:spPr>
          <a:xfrm>
            <a:off x="255934" y="231073"/>
            <a:ext cx="957800" cy="1915600"/>
          </a:xfrm>
          <a:custGeom>
            <a:avLst/>
            <a:gdLst/>
            <a:ahLst/>
            <a:cxnLst/>
            <a:rect l="l" t="t" r="r" b="b"/>
            <a:pathLst>
              <a:path w="1436700" h="2873400">
                <a:moveTo>
                  <a:pt x="0" y="0"/>
                </a:moveTo>
                <a:lnTo>
                  <a:pt x="1436700" y="0"/>
                </a:lnTo>
                <a:lnTo>
                  <a:pt x="1436700" y="2873400"/>
                </a:lnTo>
                <a:lnTo>
                  <a:pt x="0" y="2873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10" name="Group 10"/>
          <p:cNvGrpSpPr/>
          <p:nvPr/>
        </p:nvGrpSpPr>
        <p:grpSpPr>
          <a:xfrm>
            <a:off x="407809" y="382951"/>
            <a:ext cx="1611851" cy="16118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86863" y="1127774"/>
            <a:ext cx="6349885" cy="34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3"/>
              </a:lnSpc>
            </a:pPr>
            <a:r>
              <a:rPr lang="en-US" sz="2937" b="1" i="1" dirty="0">
                <a:solidFill>
                  <a:schemeClr val="accent6">
                    <a:lumMod val="7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SIGN UP </a:t>
            </a:r>
            <a:r>
              <a:rPr lang="en-US" sz="2937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ON THE AMPLIVO PLATFORM</a:t>
            </a:r>
          </a:p>
        </p:txBody>
      </p:sp>
      <p:sp>
        <p:nvSpPr>
          <p:cNvPr id="13" name="Freeform 13"/>
          <p:cNvSpPr/>
          <p:nvPr/>
        </p:nvSpPr>
        <p:spPr>
          <a:xfrm>
            <a:off x="2304040" y="460411"/>
            <a:ext cx="601786" cy="578463"/>
          </a:xfrm>
          <a:custGeom>
            <a:avLst/>
            <a:gdLst/>
            <a:ahLst/>
            <a:cxnLst/>
            <a:rect l="l" t="t" r="r" b="b"/>
            <a:pathLst>
              <a:path w="902679" h="867695">
                <a:moveTo>
                  <a:pt x="0" y="0"/>
                </a:moveTo>
                <a:lnTo>
                  <a:pt x="902680" y="0"/>
                </a:lnTo>
                <a:lnTo>
                  <a:pt x="902680" y="867695"/>
                </a:lnTo>
                <a:lnTo>
                  <a:pt x="0" y="867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0459" t="-68737" r="-27030" b="-264171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4" name="TextBox 14"/>
          <p:cNvSpPr txBox="1"/>
          <p:nvPr/>
        </p:nvSpPr>
        <p:spPr>
          <a:xfrm>
            <a:off x="2286864" y="1477229"/>
            <a:ext cx="7379671" cy="38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67"/>
              </a:lnSpc>
            </a:pPr>
            <a:r>
              <a:rPr lang="en-US" sz="2262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Request the link from the person who invited you</a:t>
            </a:r>
            <a:r>
              <a:rPr lang="en-US" sz="2262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ea typeface="Montserrat 1"/>
                <a:cs typeface="Montserrat 1"/>
                <a:sym typeface="Montserrat 1"/>
              </a:rPr>
              <a:t>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7F83607-4020-F43C-E266-FFCD2CDDD076}"/>
              </a:ext>
            </a:extLst>
          </p:cNvPr>
          <p:cNvSpPr txBox="1"/>
          <p:nvPr/>
        </p:nvSpPr>
        <p:spPr>
          <a:xfrm>
            <a:off x="2304040" y="2069151"/>
            <a:ext cx="6044465" cy="61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260" b="1" dirty="0">
                <a:solidFill>
                  <a:schemeClr val="accent6">
                    <a:lumMod val="75000"/>
                  </a:schemeClr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AMPLIVO</a:t>
            </a:r>
            <a:r>
              <a:rPr lang="en-US" sz="2260" dirty="0">
                <a:solidFill>
                  <a:schemeClr val="accent6">
                    <a:lumMod val="75000"/>
                  </a:schemeClr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</a:t>
            </a:r>
            <a:r>
              <a:rPr lang="en-US" sz="226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(Amplify Voice) is the crowdfunding arm of the CORSAIR organisation</a:t>
            </a:r>
            <a:endParaRPr lang="en-US" sz="2260" dirty="0">
              <a:solidFill>
                <a:schemeClr val="tx1">
                  <a:lumMod val="95000"/>
                  <a:lumOff val="5000"/>
                </a:schemeClr>
              </a:solidFill>
              <a:latin typeface="Montserrat 1 Medium" panose="020B0604020202020204" charset="0"/>
              <a:ea typeface="Montserrat 1"/>
              <a:cs typeface="Montserrat 1 Medium" panose="020B0604020202020204" charset="0"/>
              <a:sym typeface="Montserrat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8486" y="2343053"/>
            <a:ext cx="8129272" cy="3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2" lvl="1" indent="-215911">
              <a:lnSpc>
                <a:spcPts val="227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Help </a:t>
            </a:r>
            <a:r>
              <a:rPr lang="en-US" sz="2400" b="1" dirty="0">
                <a:solidFill>
                  <a:srgbClr val="000000"/>
                </a:solidFill>
                <a:latin typeface="Montserrat 1 Medium" panose="020B0604020202020204"/>
                <a:ea typeface="Montserrat 1 Bold"/>
                <a:cs typeface="Montserrat 1 Bold"/>
                <a:sym typeface="Montserrat 1 Bold"/>
              </a:rPr>
              <a:t>clean our planet from plastic</a:t>
            </a:r>
            <a:endParaRPr lang="en-US" sz="2400" b="1" dirty="0">
              <a:solidFill>
                <a:srgbClr val="000000"/>
              </a:solidFill>
              <a:latin typeface="Montserrat 1 Medium" panose="020B0604020202020204"/>
              <a:ea typeface="Montserrat 1"/>
              <a:cs typeface="Montserrat 1"/>
              <a:sym typeface="Montserrat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08486" y="3117136"/>
            <a:ext cx="6580347" cy="3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2" lvl="1" indent="-215911">
              <a:lnSpc>
                <a:spcPts val="227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Be part of this </a:t>
            </a:r>
            <a:r>
              <a:rPr lang="en-US" sz="2400" b="1" dirty="0">
                <a:solidFill>
                  <a:srgbClr val="000000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world-leading company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8486" y="3894376"/>
            <a:ext cx="773130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2" lvl="1" indent="-215911">
              <a:lnSpc>
                <a:spcPts val="2279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Amplivo</a:t>
            </a:r>
            <a:r>
              <a:rPr lang="en-US" sz="2000" dirty="0">
                <a:solidFill>
                  <a:srgbClr val="000000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 Associates are active in </a:t>
            </a:r>
            <a:r>
              <a:rPr lang="en-US" sz="2000" b="1" dirty="0">
                <a:solidFill>
                  <a:srgbClr val="000000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dozens of countries worldwide </a:t>
            </a:r>
            <a:endParaRPr lang="en-US" sz="2000" b="1" dirty="0">
              <a:solidFill>
                <a:srgbClr val="000000"/>
              </a:solidFill>
              <a:latin typeface="Montserrat 1 Medium" panose="020B0604020202020204" charset="0"/>
              <a:ea typeface="Montserrat 1 Bold"/>
              <a:cs typeface="Montserrat 1 Medium" panose="020B0604020202020204" charset="0"/>
              <a:sym typeface="Montserrat 1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8486" y="4671616"/>
            <a:ext cx="7215171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22" lvl="1" indent="-215911">
              <a:lnSpc>
                <a:spcPts val="2279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An </a:t>
            </a:r>
            <a:r>
              <a:rPr lang="en-US" sz="2000" b="1" dirty="0">
                <a:solidFill>
                  <a:srgbClr val="000000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ethical and exclusive business</a:t>
            </a:r>
            <a:r>
              <a:rPr lang="en-US" sz="2000" dirty="0">
                <a:solidFill>
                  <a:srgbClr val="000000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, unique in the world</a:t>
            </a:r>
            <a:r>
              <a:rPr lang="en-US" sz="2000" dirty="0">
                <a:solidFill>
                  <a:srgbClr val="000000"/>
                </a:solidFill>
                <a:latin typeface="Montserrat Light" pitchFamily="2" charset="77"/>
                <a:ea typeface="Montserrat 1"/>
                <a:cs typeface="Montserrat 1"/>
                <a:sym typeface="Montserrat 1"/>
              </a:rPr>
              <a:t>.</a:t>
            </a:r>
            <a:endParaRPr lang="en-US" sz="2000" dirty="0">
              <a:solidFill>
                <a:srgbClr val="000000"/>
              </a:solidFill>
              <a:latin typeface="Montserrat Medium" pitchFamily="2" charset="77"/>
              <a:ea typeface="Montserrat 1"/>
              <a:cs typeface="Montserrat 1"/>
              <a:sym typeface="Montserrat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7397" y="732691"/>
            <a:ext cx="5107868" cy="970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98"/>
              </a:lnSpc>
            </a:pPr>
            <a:r>
              <a:rPr lang="en-US" sz="3934" b="1" i="1" dirty="0">
                <a:solidFill>
                  <a:srgbClr val="23232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JOIN THE </a:t>
            </a:r>
          </a:p>
          <a:p>
            <a:pPr>
              <a:lnSpc>
                <a:spcPts val="3698"/>
              </a:lnSpc>
            </a:pPr>
            <a:r>
              <a:rPr lang="en-US" sz="4800" b="1" i="1" dirty="0">
                <a:solidFill>
                  <a:srgbClr val="538000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MISSION!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8048051" y="1577015"/>
            <a:ext cx="5875607" cy="6034000"/>
          </a:xfrm>
          <a:custGeom>
            <a:avLst/>
            <a:gdLst/>
            <a:ahLst/>
            <a:cxnLst/>
            <a:rect l="l" t="t" r="r" b="b"/>
            <a:pathLst>
              <a:path w="8813411" h="9051000">
                <a:moveTo>
                  <a:pt x="8813411" y="0"/>
                </a:moveTo>
                <a:lnTo>
                  <a:pt x="0" y="0"/>
                </a:lnTo>
                <a:lnTo>
                  <a:pt x="0" y="9051000"/>
                </a:lnTo>
                <a:lnTo>
                  <a:pt x="8813411" y="9051000"/>
                </a:lnTo>
                <a:lnTo>
                  <a:pt x="88134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8" name="Group 8"/>
          <p:cNvGrpSpPr/>
          <p:nvPr/>
        </p:nvGrpSpPr>
        <p:grpSpPr>
          <a:xfrm rot="-1963629">
            <a:off x="9231773" y="2682234"/>
            <a:ext cx="4513425" cy="45134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CB0A8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483479" y="2933940"/>
            <a:ext cx="4010013" cy="401001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60615" r="-2895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2" name="Group 12"/>
          <p:cNvGrpSpPr/>
          <p:nvPr/>
        </p:nvGrpSpPr>
        <p:grpSpPr>
          <a:xfrm rot="-4148631">
            <a:off x="8632417" y="1751223"/>
            <a:ext cx="2593856" cy="259385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88B78">
                    <a:alpha val="100000"/>
                  </a:srgbClr>
                </a:gs>
                <a:gs pos="100000">
                  <a:srgbClr val="2D323B">
                    <a:alpha val="100000"/>
                  </a:srgbClr>
                </a:gs>
              </a:gsLst>
              <a:lin ang="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811510" y="1930316"/>
            <a:ext cx="2235669" cy="223566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211" r="-2421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6" name="Group 16"/>
          <p:cNvGrpSpPr/>
          <p:nvPr/>
        </p:nvGrpSpPr>
        <p:grpSpPr>
          <a:xfrm rot="-7318406">
            <a:off x="7896023" y="3349758"/>
            <a:ext cx="1990641" cy="199064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38000">
                    <a:alpha val="100000"/>
                  </a:srgbClr>
                </a:gs>
                <a:gs pos="100000">
                  <a:srgbClr val="0B621E">
                    <a:alpha val="100000"/>
                  </a:srgbClr>
                </a:gs>
              </a:gsLst>
              <a:lin ang="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55240" y="3508975"/>
            <a:ext cx="1672209" cy="167220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20" name="Freeform 20"/>
          <p:cNvSpPr/>
          <p:nvPr/>
        </p:nvSpPr>
        <p:spPr>
          <a:xfrm rot="7692875" flipH="1" flipV="1">
            <a:off x="10872975" y="1073551"/>
            <a:ext cx="2140931" cy="1308644"/>
          </a:xfrm>
          <a:custGeom>
            <a:avLst/>
            <a:gdLst/>
            <a:ahLst/>
            <a:cxnLst/>
            <a:rect l="l" t="t" r="r" b="b"/>
            <a:pathLst>
              <a:path w="3211397" h="1962966">
                <a:moveTo>
                  <a:pt x="3211397" y="1962967"/>
                </a:moveTo>
                <a:lnTo>
                  <a:pt x="0" y="1962967"/>
                </a:lnTo>
                <a:lnTo>
                  <a:pt x="0" y="0"/>
                </a:lnTo>
                <a:lnTo>
                  <a:pt x="3211397" y="0"/>
                </a:lnTo>
                <a:lnTo>
                  <a:pt x="3211397" y="1962967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1" name="Freeform 21"/>
          <p:cNvSpPr/>
          <p:nvPr/>
        </p:nvSpPr>
        <p:spPr>
          <a:xfrm rot="-9337046" flipH="1" flipV="1">
            <a:off x="7288980" y="5499544"/>
            <a:ext cx="2028984" cy="1240217"/>
          </a:xfrm>
          <a:custGeom>
            <a:avLst/>
            <a:gdLst/>
            <a:ahLst/>
            <a:cxnLst/>
            <a:rect l="l" t="t" r="r" b="b"/>
            <a:pathLst>
              <a:path w="3043476" h="1860325">
                <a:moveTo>
                  <a:pt x="3043476" y="1860324"/>
                </a:moveTo>
                <a:lnTo>
                  <a:pt x="0" y="1860324"/>
                </a:lnTo>
                <a:lnTo>
                  <a:pt x="0" y="0"/>
                </a:lnTo>
                <a:lnTo>
                  <a:pt x="3043476" y="0"/>
                </a:lnTo>
                <a:lnTo>
                  <a:pt x="3043476" y="186032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22" name="Group 22"/>
          <p:cNvGrpSpPr/>
          <p:nvPr/>
        </p:nvGrpSpPr>
        <p:grpSpPr>
          <a:xfrm>
            <a:off x="517397" y="1894716"/>
            <a:ext cx="3477337" cy="31203"/>
            <a:chOff x="0" y="0"/>
            <a:chExt cx="1581882" cy="141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81882" cy="14195"/>
            </a:xfrm>
            <a:custGeom>
              <a:avLst/>
              <a:gdLst/>
              <a:ahLst/>
              <a:cxnLst/>
              <a:rect l="l" t="t" r="r" b="b"/>
              <a:pathLst>
                <a:path w="1581882" h="14195">
                  <a:moveTo>
                    <a:pt x="0" y="0"/>
                  </a:moveTo>
                  <a:lnTo>
                    <a:pt x="1581882" y="0"/>
                  </a:lnTo>
                  <a:lnTo>
                    <a:pt x="1581882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538000">
                    <a:alpha val="100000"/>
                  </a:srgbClr>
                </a:gs>
                <a:gs pos="100000">
                  <a:srgbClr val="0B621E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581882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 rot="1491916">
            <a:off x="5916112" y="-1359523"/>
            <a:ext cx="9454581" cy="3273649"/>
          </a:xfrm>
          <a:custGeom>
            <a:avLst/>
            <a:gdLst/>
            <a:ahLst/>
            <a:cxnLst/>
            <a:rect l="l" t="t" r="r" b="b"/>
            <a:pathLst>
              <a:path w="14181872" h="4910473">
                <a:moveTo>
                  <a:pt x="0" y="0"/>
                </a:moveTo>
                <a:lnTo>
                  <a:pt x="14181872" y="0"/>
                </a:lnTo>
                <a:lnTo>
                  <a:pt x="14181872" y="4910473"/>
                </a:lnTo>
                <a:lnTo>
                  <a:pt x="0" y="4910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6" name="Freeform 26"/>
          <p:cNvSpPr/>
          <p:nvPr/>
        </p:nvSpPr>
        <p:spPr>
          <a:xfrm rot="1142013" flipH="1" flipV="1">
            <a:off x="8225789" y="1038660"/>
            <a:ext cx="1701115" cy="1039807"/>
          </a:xfrm>
          <a:custGeom>
            <a:avLst/>
            <a:gdLst/>
            <a:ahLst/>
            <a:cxnLst/>
            <a:rect l="l" t="t" r="r" b="b"/>
            <a:pathLst>
              <a:path w="2551672" h="1559710">
                <a:moveTo>
                  <a:pt x="2551672" y="1559710"/>
                </a:moveTo>
                <a:lnTo>
                  <a:pt x="0" y="1559710"/>
                </a:lnTo>
                <a:lnTo>
                  <a:pt x="0" y="0"/>
                </a:lnTo>
                <a:lnTo>
                  <a:pt x="2551672" y="0"/>
                </a:lnTo>
                <a:lnTo>
                  <a:pt x="2551672" y="155971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4340CAEE-A20C-DDEE-9E0C-9AD4092B66D5}"/>
              </a:ext>
            </a:extLst>
          </p:cNvPr>
          <p:cNvSpPr txBox="1"/>
          <p:nvPr/>
        </p:nvSpPr>
        <p:spPr>
          <a:xfrm>
            <a:off x="370314" y="5648964"/>
            <a:ext cx="721517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1" lvl="1">
              <a:lnSpc>
                <a:spcPts val="2279"/>
              </a:lnSpc>
            </a:pPr>
            <a:r>
              <a:rPr lang="en-US" sz="2000" dirty="0">
                <a:solidFill>
                  <a:srgbClr val="000000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For more information </a:t>
            </a:r>
            <a:r>
              <a:rPr lang="en-US" sz="2000" b="1" dirty="0">
                <a:solidFill>
                  <a:srgbClr val="000000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Contact me direct</a:t>
            </a:r>
            <a:endParaRPr lang="en-US" sz="2000" dirty="0">
              <a:solidFill>
                <a:srgbClr val="000000"/>
              </a:solidFill>
              <a:latin typeface="Montserrat 1 Medium" panose="020B0604020202020204" charset="0"/>
              <a:ea typeface="Montserrat 1"/>
              <a:cs typeface="Montserrat 1 Medium" panose="020B0604020202020204" charset="0"/>
              <a:sym typeface="Montserrat 1"/>
            </a:endParaRPr>
          </a:p>
          <a:p>
            <a:pPr marL="215911" lvl="1">
              <a:lnSpc>
                <a:spcPts val="2279"/>
              </a:lnSpc>
            </a:pPr>
            <a:r>
              <a:rPr lang="en-US" sz="2000" b="1" dirty="0">
                <a:solidFill>
                  <a:srgbClr val="000000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ben@bencoker.net</a:t>
            </a:r>
            <a:endParaRPr lang="en-US" sz="2000" b="1" dirty="0">
              <a:solidFill>
                <a:srgbClr val="000000"/>
              </a:solidFill>
              <a:latin typeface="Montserrat Medium" pitchFamily="2" charset="77"/>
              <a:ea typeface="Montserrat 1"/>
              <a:cs typeface="Montserrat 1"/>
              <a:sym typeface="Montserrat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11352752" y="549669"/>
            <a:ext cx="407080" cy="2168557"/>
            <a:chOff x="0" y="0"/>
            <a:chExt cx="160822" cy="856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822" cy="856714"/>
            </a:xfrm>
            <a:custGeom>
              <a:avLst/>
              <a:gdLst/>
              <a:ahLst/>
              <a:cxnLst/>
              <a:rect l="l" t="t" r="r" b="b"/>
              <a:pathLst>
                <a:path w="160822" h="856714">
                  <a:moveTo>
                    <a:pt x="0" y="0"/>
                  </a:moveTo>
                  <a:lnTo>
                    <a:pt x="160822" y="0"/>
                  </a:lnTo>
                  <a:lnTo>
                    <a:pt x="160822" y="856714"/>
                  </a:lnTo>
                  <a:lnTo>
                    <a:pt x="0" y="856714"/>
                  </a:lnTo>
                  <a:close/>
                </a:path>
              </a:pathLst>
            </a:custGeom>
            <a:solidFill>
              <a:srgbClr val="FEFFFE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60822" cy="9138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3"/>
                </a:lnSpc>
              </a:pPr>
              <a:endParaRPr sz="120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3595CBEB-664F-064D-887E-C6360865573B}"/>
              </a:ext>
            </a:extLst>
          </p:cNvPr>
          <p:cNvGrpSpPr/>
          <p:nvPr/>
        </p:nvGrpSpPr>
        <p:grpSpPr>
          <a:xfrm>
            <a:off x="4047423" y="1787626"/>
            <a:ext cx="3460296" cy="1473200"/>
            <a:chOff x="6172200" y="4038600"/>
            <a:chExt cx="5190444" cy="2209800"/>
          </a:xfrm>
        </p:grpSpPr>
        <p:sp>
          <p:nvSpPr>
            <p:cNvPr id="6" name="Freeform 6"/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490CE711-B08A-E446-B3F7-AE3961D8ACC0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12" name="Esagono orizzontale 11">
                <a:extLst>
                  <a:ext uri="{FF2B5EF4-FFF2-40B4-BE49-F238E27FC236}">
                    <a16:creationId xmlns:a16="http://schemas.microsoft.com/office/drawing/2014/main" id="{B3E162A2-E562-7248-A395-7DF54D95FB7D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64567F23-73F9-464C-9E5B-EEDBDDA3E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F8ABC69-8486-79AC-5B68-A05BD77C9E2D}"/>
              </a:ext>
            </a:extLst>
          </p:cNvPr>
          <p:cNvSpPr txBox="1"/>
          <p:nvPr/>
        </p:nvSpPr>
        <p:spPr>
          <a:xfrm>
            <a:off x="731520" y="3535918"/>
            <a:ext cx="10549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What is a PLASTIC CREDIT?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71374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2853351" y="0"/>
            <a:ext cx="2140576" cy="1691055"/>
          </a:xfrm>
          <a:custGeom>
            <a:avLst/>
            <a:gdLst/>
            <a:ahLst/>
            <a:cxnLst/>
            <a:rect l="l" t="t" r="r" b="b"/>
            <a:pathLst>
              <a:path w="3210864" h="2536582">
                <a:moveTo>
                  <a:pt x="3210864" y="0"/>
                </a:moveTo>
                <a:lnTo>
                  <a:pt x="0" y="0"/>
                </a:lnTo>
                <a:lnTo>
                  <a:pt x="0" y="2536582"/>
                </a:lnTo>
                <a:lnTo>
                  <a:pt x="3210864" y="2536582"/>
                </a:lnTo>
                <a:lnTo>
                  <a:pt x="32108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Freeform 4"/>
          <p:cNvSpPr/>
          <p:nvPr/>
        </p:nvSpPr>
        <p:spPr>
          <a:xfrm rot="-10800000">
            <a:off x="3670031" y="5509810"/>
            <a:ext cx="507216" cy="400701"/>
          </a:xfrm>
          <a:custGeom>
            <a:avLst/>
            <a:gdLst/>
            <a:ahLst/>
            <a:cxnLst/>
            <a:rect l="l" t="t" r="r" b="b"/>
            <a:pathLst>
              <a:path w="760824" h="601051">
                <a:moveTo>
                  <a:pt x="0" y="0"/>
                </a:moveTo>
                <a:lnTo>
                  <a:pt x="760824" y="0"/>
                </a:lnTo>
                <a:lnTo>
                  <a:pt x="760824" y="601051"/>
                </a:lnTo>
                <a:lnTo>
                  <a:pt x="0" y="601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5" name="Freeform 5"/>
          <p:cNvSpPr/>
          <p:nvPr/>
        </p:nvSpPr>
        <p:spPr>
          <a:xfrm>
            <a:off x="7752556" y="611763"/>
            <a:ext cx="4357961" cy="5087667"/>
          </a:xfrm>
          <a:custGeom>
            <a:avLst/>
            <a:gdLst/>
            <a:ahLst/>
            <a:cxnLst/>
            <a:rect l="l" t="t" r="r" b="b"/>
            <a:pathLst>
              <a:path w="6536942" h="7631500">
                <a:moveTo>
                  <a:pt x="0" y="0"/>
                </a:moveTo>
                <a:lnTo>
                  <a:pt x="6536942" y="0"/>
                </a:lnTo>
                <a:lnTo>
                  <a:pt x="6536942" y="7631500"/>
                </a:lnTo>
                <a:lnTo>
                  <a:pt x="0" y="7631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6" name="TextBox 6"/>
          <p:cNvSpPr txBox="1"/>
          <p:nvPr/>
        </p:nvSpPr>
        <p:spPr>
          <a:xfrm>
            <a:off x="2312631" y="4573429"/>
            <a:ext cx="3195377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"/>
              </a:lnSpc>
            </a:pPr>
            <a:r>
              <a:rPr lang="en-US" sz="1539" b="1" dirty="0">
                <a:solidFill>
                  <a:srgbClr val="232323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WWF DEFINITION OF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625449" y="4807387"/>
            <a:ext cx="2569740" cy="354285"/>
            <a:chOff x="0" y="0"/>
            <a:chExt cx="1015206" cy="1399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15206" cy="139965"/>
            </a:xfrm>
            <a:custGeom>
              <a:avLst/>
              <a:gdLst/>
              <a:ahLst/>
              <a:cxnLst/>
              <a:rect l="l" t="t" r="r" b="b"/>
              <a:pathLst>
                <a:path w="1015206" h="139965">
                  <a:moveTo>
                    <a:pt x="69982" y="0"/>
                  </a:moveTo>
                  <a:lnTo>
                    <a:pt x="945224" y="0"/>
                  </a:lnTo>
                  <a:cubicBezTo>
                    <a:pt x="983874" y="0"/>
                    <a:pt x="1015206" y="31332"/>
                    <a:pt x="1015206" y="69982"/>
                  </a:cubicBezTo>
                  <a:lnTo>
                    <a:pt x="1015206" y="69982"/>
                  </a:lnTo>
                  <a:cubicBezTo>
                    <a:pt x="1015206" y="108633"/>
                    <a:pt x="983874" y="139965"/>
                    <a:pt x="945224" y="139965"/>
                  </a:cubicBezTo>
                  <a:lnTo>
                    <a:pt x="69982" y="139965"/>
                  </a:lnTo>
                  <a:cubicBezTo>
                    <a:pt x="31332" y="139965"/>
                    <a:pt x="0" y="108633"/>
                    <a:pt x="0" y="69982"/>
                  </a:cubicBezTo>
                  <a:lnTo>
                    <a:pt x="0" y="69982"/>
                  </a:lnTo>
                  <a:cubicBezTo>
                    <a:pt x="0" y="31332"/>
                    <a:pt x="31332" y="0"/>
                    <a:pt x="699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15206" cy="178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325951" y="4867473"/>
            <a:ext cx="3195377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"/>
              </a:lnSpc>
            </a:pPr>
            <a:r>
              <a:rPr lang="en-US" sz="1539" b="1">
                <a:solidFill>
                  <a:srgbClr val="FEFCFD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PLASTIC CREDIT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4053" y="2102052"/>
            <a:ext cx="7159175" cy="172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8"/>
              </a:lnSpc>
            </a:pPr>
            <a:r>
              <a:rPr lang="en-US" sz="2799" dirty="0">
                <a:solidFill>
                  <a:srgbClr val="232323"/>
                </a:solidFill>
                <a:latin typeface="Montserrat 1 Medium" panose="020B0604020202020204" charset="0"/>
                <a:ea typeface="Montserrat Classic"/>
                <a:cs typeface="Montserrat 1 Medium" panose="020B0604020202020204" charset="0"/>
                <a:sym typeface="Montserrat Classic"/>
              </a:rPr>
              <a:t>It is a </a:t>
            </a:r>
            <a:r>
              <a:rPr lang="en-US" sz="2799" b="1" dirty="0">
                <a:solidFill>
                  <a:srgbClr val="232323"/>
                </a:solidFill>
                <a:latin typeface="Montserrat SemiBold" pitchFamily="2" charset="77"/>
                <a:ea typeface="Montserrat Classic Bold"/>
                <a:cs typeface="Montserrat Classic Bold"/>
                <a:sym typeface="Montserrat Classic Bold"/>
              </a:rPr>
              <a:t>transferable unit</a:t>
            </a:r>
            <a:r>
              <a:rPr lang="en-US" sz="2799" b="1" dirty="0">
                <a:solidFill>
                  <a:srgbClr val="232323"/>
                </a:solidFill>
                <a:latin typeface="Montserrat SemiBold" pitchFamily="2" charset="77"/>
                <a:ea typeface="Montserrat Classic"/>
                <a:cs typeface="Montserrat Classic"/>
                <a:sym typeface="Montserrat Classic"/>
              </a:rPr>
              <a:t>, </a:t>
            </a:r>
          </a:p>
          <a:p>
            <a:pPr algn="ctr">
              <a:lnSpc>
                <a:spcPts val="3358"/>
              </a:lnSpc>
            </a:pPr>
            <a:r>
              <a:rPr lang="en-US" sz="2799" dirty="0">
                <a:solidFill>
                  <a:srgbClr val="232323"/>
                </a:solidFill>
                <a:latin typeface="Montserrat 1 Medium" panose="020B0604020202020204" charset="0"/>
                <a:ea typeface="Montserrat Classic"/>
                <a:cs typeface="Montserrat 1 Medium" panose="020B0604020202020204" charset="0"/>
                <a:sym typeface="Montserrat Classic"/>
              </a:rPr>
              <a:t>Representing a</a:t>
            </a:r>
            <a:r>
              <a:rPr lang="en-US" sz="2799" dirty="0">
                <a:solidFill>
                  <a:srgbClr val="232323"/>
                </a:solidFill>
                <a:latin typeface="Montserrat Light" pitchFamily="2" charset="77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799" b="1" dirty="0">
                <a:solidFill>
                  <a:srgbClr val="232323"/>
                </a:solidFill>
                <a:latin typeface="Montserrat SemiBold" pitchFamily="2" charset="77"/>
                <a:ea typeface="Montserrat Classic Bold"/>
                <a:cs typeface="Montserrat Classic Bold"/>
                <a:sym typeface="Montserrat Classic Bold"/>
              </a:rPr>
              <a:t>specific amount of plastic</a:t>
            </a:r>
            <a:r>
              <a:rPr lang="en-US" sz="2799" b="1" dirty="0">
                <a:solidFill>
                  <a:srgbClr val="232323"/>
                </a:solidFill>
                <a:latin typeface="Montserrat SemiBold" pitchFamily="2" charset="77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799" dirty="0">
                <a:solidFill>
                  <a:srgbClr val="232323"/>
                </a:solidFill>
                <a:latin typeface="Montserrat 1 Medium" panose="020B0604020202020204" charset="0"/>
                <a:ea typeface="Montserrat Classic"/>
                <a:cs typeface="Montserrat 1 Medium" panose="020B0604020202020204" charset="0"/>
                <a:sym typeface="Montserrat Classic"/>
              </a:rPr>
              <a:t>collected from the environment </a:t>
            </a:r>
          </a:p>
          <a:p>
            <a:pPr algn="ctr">
              <a:lnSpc>
                <a:spcPts val="3358"/>
              </a:lnSpc>
            </a:pPr>
            <a:r>
              <a:rPr lang="en-US" sz="2799" dirty="0">
                <a:solidFill>
                  <a:srgbClr val="232323"/>
                </a:solidFill>
                <a:latin typeface="Montserrat 1 Medium" panose="020B0604020202020204" charset="0"/>
                <a:ea typeface="Montserrat Classic"/>
                <a:cs typeface="Montserrat 1 Medium" panose="020B0604020202020204" charset="0"/>
                <a:sym typeface="Montserrat Classic"/>
              </a:rPr>
              <a:t>and</a:t>
            </a:r>
            <a:r>
              <a:rPr lang="en-US" sz="2799" dirty="0">
                <a:solidFill>
                  <a:srgbClr val="232323"/>
                </a:solidFill>
                <a:latin typeface="Montserrat Light" pitchFamily="2" charset="77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>
                <a:solidFill>
                  <a:srgbClr val="232323"/>
                </a:solidFill>
                <a:latin typeface="Montserrat 1 Medium" panose="020B0604020202020204"/>
                <a:ea typeface="Montserrat Classic Bold"/>
                <a:cs typeface="Montserrat Classic Bold"/>
                <a:sym typeface="Montserrat Classic Bold"/>
              </a:rPr>
              <a:t>possibly recycled</a:t>
            </a:r>
            <a:r>
              <a:rPr lang="en-US" sz="2400" dirty="0">
                <a:solidFill>
                  <a:srgbClr val="232323"/>
                </a:solidFill>
                <a:latin typeface="Montserrat SemiBold" pitchFamily="2" charset="77"/>
                <a:ea typeface="Montserrat Classic Bold"/>
                <a:cs typeface="Montserrat Classic Bold"/>
                <a:sym typeface="Montserrat Classic Bol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99222" y="4023016"/>
            <a:ext cx="331249" cy="331249"/>
          </a:xfrm>
          <a:custGeom>
            <a:avLst/>
            <a:gdLst/>
            <a:ahLst/>
            <a:cxnLst/>
            <a:rect l="l" t="t" r="r" b="b"/>
            <a:pathLst>
              <a:path w="496874" h="496874">
                <a:moveTo>
                  <a:pt x="0" y="0"/>
                </a:moveTo>
                <a:lnTo>
                  <a:pt x="496874" y="0"/>
                </a:lnTo>
                <a:lnTo>
                  <a:pt x="496874" y="496874"/>
                </a:lnTo>
                <a:lnTo>
                  <a:pt x="0" y="496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3" name="TextBox 13"/>
          <p:cNvSpPr txBox="1"/>
          <p:nvPr/>
        </p:nvSpPr>
        <p:spPr>
          <a:xfrm>
            <a:off x="1565457" y="4101909"/>
            <a:ext cx="5597343" cy="15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9"/>
              </a:lnSpc>
            </a:pPr>
            <a:r>
              <a:rPr lang="en-US" sz="921" dirty="0">
                <a:solidFill>
                  <a:srgbClr val="232323"/>
                </a:solidFill>
                <a:latin typeface="Montserrat 1"/>
                <a:ea typeface="Montserrat 1"/>
                <a:cs typeface="Montserrat 1"/>
                <a:sym typeface="Montserrat 1"/>
                <a:hlinkClick r:id="rId9" tooltip="https://www.worldwildlife.org/publications/wwf-position-plastic-crediting-and-plastic-neutrality"/>
              </a:rPr>
              <a:t>www.worldwildlife.org/publications/wwf-position-plastic-crediting-and-plastic-neutrality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D633DF8-9341-0F49-8AF1-63B0EB61C56C}"/>
              </a:ext>
            </a:extLst>
          </p:cNvPr>
          <p:cNvGrpSpPr/>
          <p:nvPr/>
        </p:nvGrpSpPr>
        <p:grpSpPr>
          <a:xfrm>
            <a:off x="10160000" y="5816600"/>
            <a:ext cx="1479096" cy="629716"/>
            <a:chOff x="6172200" y="4038600"/>
            <a:chExt cx="5190444" cy="2209800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0D7CE-D56D-3B47-A812-1260CAD9433E}"/>
                </a:ext>
              </a:extLst>
            </p:cNvPr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A6E55FF0-DA63-E345-8C1C-3B4B94042741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23" name="Esagono orizzontale 22">
                <a:extLst>
                  <a:ext uri="{FF2B5EF4-FFF2-40B4-BE49-F238E27FC236}">
                    <a16:creationId xmlns:a16="http://schemas.microsoft.com/office/drawing/2014/main" id="{134D1BB5-55B6-2444-BB60-0B838A82C42E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805C1F8D-6621-7A4F-9DB4-4622420FA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3" name="TextBox 3"/>
          <p:cNvSpPr txBox="1"/>
          <p:nvPr/>
        </p:nvSpPr>
        <p:spPr>
          <a:xfrm>
            <a:off x="3161478" y="3031615"/>
            <a:ext cx="866992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They are a </a:t>
            </a:r>
            <a:r>
              <a:rPr lang="en-US" sz="2000" b="1" dirty="0">
                <a:solidFill>
                  <a:srgbClr val="232323"/>
                </a:solidFill>
                <a:latin typeface="Montserrat SemiBold" pitchFamily="2" charset="77"/>
                <a:ea typeface="Montserrat 1"/>
                <a:cs typeface="Montserrat 1"/>
                <a:sym typeface="Montserrat 1"/>
              </a:rPr>
              <a:t>digital receipt -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recognized worldwide -</a:t>
            </a:r>
          </a:p>
          <a:p>
            <a:pPr algn="just"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that</a:t>
            </a:r>
            <a:r>
              <a:rPr lang="en-US" sz="2000" dirty="0">
                <a:solidFill>
                  <a:srgbClr val="232323"/>
                </a:solidFill>
                <a:latin typeface="Montserrat Light" pitchFamily="2" charset="77"/>
                <a:ea typeface="Montserrat 1"/>
                <a:cs typeface="Montserrat 1"/>
                <a:sym typeface="Montserrat 1"/>
              </a:rPr>
              <a:t> </a:t>
            </a:r>
            <a:r>
              <a:rPr lang="en-US" sz="2000" b="1" u="sng" dirty="0">
                <a:solidFill>
                  <a:srgbClr val="232323"/>
                </a:solidFill>
                <a:latin typeface="Montserrat SemiBold" pitchFamily="2" charset="77"/>
                <a:ea typeface="Montserrat 1"/>
                <a:cs typeface="Montserrat 1"/>
                <a:sym typeface="Montserrat 1"/>
              </a:rPr>
              <a:t>certifies</a:t>
            </a:r>
            <a:r>
              <a:rPr lang="en-US" sz="2000" b="1" dirty="0">
                <a:solidFill>
                  <a:srgbClr val="232323"/>
                </a:solidFill>
                <a:latin typeface="Montserrat SemiBold" pitchFamily="2" charset="77"/>
                <a:ea typeface="Montserrat 1"/>
                <a:cs typeface="Montserrat 1"/>
                <a:sym typeface="Montserrat 1"/>
              </a:rPr>
              <a:t> the removal of plastic waste from the environment.</a:t>
            </a:r>
          </a:p>
          <a:p>
            <a:pPr algn="just">
              <a:lnSpc>
                <a:spcPts val="2400"/>
              </a:lnSpc>
            </a:pPr>
            <a:endParaRPr lang="en-US" sz="2000" dirty="0">
              <a:solidFill>
                <a:srgbClr val="232323"/>
              </a:solidFill>
              <a:latin typeface="Montserrat 1"/>
              <a:ea typeface="Montserrat 1"/>
              <a:cs typeface="Montserrat 1"/>
              <a:sym typeface="Montserrat 1"/>
            </a:endParaRP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They operate on an open source, highly transparent and reliable database called blockchain</a:t>
            </a:r>
            <a:r>
              <a:rPr lang="en-US" sz="2000" dirty="0">
                <a:solidFill>
                  <a:srgbClr val="232323"/>
                </a:solidFill>
                <a:latin typeface="Montserrat Light" pitchFamily="2" charset="77"/>
                <a:ea typeface="Montserrat 1"/>
                <a:cs typeface="Montserrat 1"/>
                <a:sym typeface="Montserrat 1"/>
              </a:rPr>
              <a:t>.</a:t>
            </a:r>
          </a:p>
          <a:p>
            <a:pPr>
              <a:lnSpc>
                <a:spcPts val="2400"/>
              </a:lnSpc>
            </a:pPr>
            <a:endParaRPr lang="en-US" sz="2000" dirty="0">
              <a:solidFill>
                <a:srgbClr val="232323"/>
              </a:solidFill>
              <a:latin typeface="Montserrat 1"/>
              <a:ea typeface="Montserrat 1"/>
              <a:cs typeface="Montserrat 1"/>
              <a:sym typeface="Montserrat 1"/>
            </a:endParaRP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232323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Every CSR and every transaction is publicly </a:t>
            </a:r>
            <a:r>
              <a:rPr lang="en-US" sz="2000" dirty="0">
                <a:solidFill>
                  <a:srgbClr val="232323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 Bold"/>
              </a:rPr>
              <a:t>recorded and can be viewed by anyone.</a:t>
            </a:r>
            <a:endParaRPr lang="en-US" sz="2000" dirty="0">
              <a:solidFill>
                <a:srgbClr val="232323"/>
              </a:solidFill>
              <a:latin typeface="Montserrat 1 Medium" panose="020B0604020202020204" charset="0"/>
              <a:ea typeface="Montserrat 1"/>
              <a:cs typeface="Montserrat 1 Medium" panose="020B0604020202020204" charset="0"/>
              <a:sym typeface="Montserrat 1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673184" y="1358597"/>
            <a:ext cx="4099711" cy="4236127"/>
          </a:xfrm>
          <a:custGeom>
            <a:avLst/>
            <a:gdLst/>
            <a:ahLst/>
            <a:cxnLst/>
            <a:rect l="l" t="t" r="r" b="b"/>
            <a:pathLst>
              <a:path w="6149566" h="6354191">
                <a:moveTo>
                  <a:pt x="0" y="0"/>
                </a:moveTo>
                <a:lnTo>
                  <a:pt x="6149567" y="0"/>
                </a:lnTo>
                <a:lnTo>
                  <a:pt x="6149567" y="6354191"/>
                </a:lnTo>
                <a:lnTo>
                  <a:pt x="0" y="6354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28023"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5" name="Group 5"/>
          <p:cNvGrpSpPr/>
          <p:nvPr/>
        </p:nvGrpSpPr>
        <p:grpSpPr>
          <a:xfrm>
            <a:off x="3161478" y="2663315"/>
            <a:ext cx="3816639" cy="31750"/>
            <a:chOff x="0" y="0"/>
            <a:chExt cx="1706351" cy="141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6350" cy="14195"/>
            </a:xfrm>
            <a:custGeom>
              <a:avLst/>
              <a:gdLst/>
              <a:ahLst/>
              <a:cxnLst/>
              <a:rect l="l" t="t" r="r" b="b"/>
              <a:pathLst>
                <a:path w="1706350" h="14195">
                  <a:moveTo>
                    <a:pt x="0" y="0"/>
                  </a:moveTo>
                  <a:lnTo>
                    <a:pt x="1706350" y="0"/>
                  </a:lnTo>
                  <a:lnTo>
                    <a:pt x="17063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06351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02891" y="1527756"/>
            <a:ext cx="6950695" cy="938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4"/>
              </a:lnSpc>
            </a:pPr>
            <a:r>
              <a:rPr lang="en-US" sz="3866" b="1" i="1" dirty="0">
                <a:solidFill>
                  <a:srgbClr val="000000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What are</a:t>
            </a:r>
          </a:p>
          <a:p>
            <a:pPr>
              <a:lnSpc>
                <a:spcPts val="3634"/>
              </a:lnSpc>
            </a:pPr>
            <a:r>
              <a:rPr lang="en-US" sz="3866" b="1" i="1" dirty="0">
                <a:solidFill>
                  <a:srgbClr val="D34743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CSR PLASTIC CREDITS?</a:t>
            </a:r>
          </a:p>
        </p:txBody>
      </p:sp>
      <p:sp>
        <p:nvSpPr>
          <p:cNvPr id="9" name="Freeform 9"/>
          <p:cNvSpPr/>
          <p:nvPr/>
        </p:nvSpPr>
        <p:spPr>
          <a:xfrm>
            <a:off x="10667325" y="237350"/>
            <a:ext cx="1253770" cy="695609"/>
          </a:xfrm>
          <a:custGeom>
            <a:avLst/>
            <a:gdLst/>
            <a:ahLst/>
            <a:cxnLst/>
            <a:rect l="l" t="t" r="r" b="b"/>
            <a:pathLst>
              <a:path w="1880655" h="1043414">
                <a:moveTo>
                  <a:pt x="0" y="0"/>
                </a:moveTo>
                <a:lnTo>
                  <a:pt x="1880655" y="0"/>
                </a:lnTo>
                <a:lnTo>
                  <a:pt x="1880655" y="1043415"/>
                </a:lnTo>
                <a:lnTo>
                  <a:pt x="0" y="1043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41010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3" name="Group 3"/>
          <p:cNvGrpSpPr/>
          <p:nvPr/>
        </p:nvGrpSpPr>
        <p:grpSpPr>
          <a:xfrm rot="-1713512">
            <a:off x="-1962370" y="-708378"/>
            <a:ext cx="7312409" cy="10882919"/>
            <a:chOff x="0" y="0"/>
            <a:chExt cx="923065" cy="13737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65" cy="1373781"/>
            </a:xfrm>
            <a:custGeom>
              <a:avLst/>
              <a:gdLst/>
              <a:ahLst/>
              <a:cxnLst/>
              <a:rect l="l" t="t" r="r" b="b"/>
              <a:pathLst>
                <a:path w="923065" h="1373781">
                  <a:moveTo>
                    <a:pt x="461533" y="0"/>
                  </a:moveTo>
                  <a:cubicBezTo>
                    <a:pt x="206635" y="0"/>
                    <a:pt x="0" y="307531"/>
                    <a:pt x="0" y="686890"/>
                  </a:cubicBezTo>
                  <a:cubicBezTo>
                    <a:pt x="0" y="1066249"/>
                    <a:pt x="206635" y="1373781"/>
                    <a:pt x="461533" y="1373781"/>
                  </a:cubicBezTo>
                  <a:cubicBezTo>
                    <a:pt x="716430" y="1373781"/>
                    <a:pt x="923065" y="1066249"/>
                    <a:pt x="923065" y="686890"/>
                  </a:cubicBezTo>
                  <a:cubicBezTo>
                    <a:pt x="923065" y="307531"/>
                    <a:pt x="716430" y="0"/>
                    <a:pt x="46153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6537" y="90692"/>
              <a:ext cx="749991" cy="11542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 rot="-1713512">
            <a:off x="-2157611" y="-708378"/>
            <a:ext cx="7312409" cy="10882919"/>
            <a:chOff x="0" y="0"/>
            <a:chExt cx="923065" cy="13737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3065" cy="1373781"/>
            </a:xfrm>
            <a:custGeom>
              <a:avLst/>
              <a:gdLst/>
              <a:ahLst/>
              <a:cxnLst/>
              <a:rect l="l" t="t" r="r" b="b"/>
              <a:pathLst>
                <a:path w="923065" h="1373781">
                  <a:moveTo>
                    <a:pt x="461533" y="0"/>
                  </a:moveTo>
                  <a:cubicBezTo>
                    <a:pt x="206635" y="0"/>
                    <a:pt x="0" y="307531"/>
                    <a:pt x="0" y="686890"/>
                  </a:cubicBezTo>
                  <a:cubicBezTo>
                    <a:pt x="0" y="1066249"/>
                    <a:pt x="206635" y="1373781"/>
                    <a:pt x="461533" y="1373781"/>
                  </a:cubicBezTo>
                  <a:cubicBezTo>
                    <a:pt x="716430" y="1373781"/>
                    <a:pt x="923065" y="1066249"/>
                    <a:pt x="923065" y="686890"/>
                  </a:cubicBezTo>
                  <a:cubicBezTo>
                    <a:pt x="923065" y="307531"/>
                    <a:pt x="716430" y="0"/>
                    <a:pt x="461533" y="0"/>
                  </a:cubicBezTo>
                  <a:close/>
                </a:path>
              </a:pathLst>
            </a:custGeom>
            <a:solidFill>
              <a:srgbClr val="D34743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6537" y="90692"/>
              <a:ext cx="749991" cy="11542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-2204648" y="-760836"/>
            <a:ext cx="7796963" cy="7479012"/>
            <a:chOff x="0" y="0"/>
            <a:chExt cx="3752147" cy="3599139"/>
          </a:xfrm>
        </p:grpSpPr>
        <p:sp>
          <p:nvSpPr>
            <p:cNvPr id="10" name="Freeform 10"/>
            <p:cNvSpPr/>
            <p:nvPr/>
          </p:nvSpPr>
          <p:spPr>
            <a:xfrm rot="5400000">
              <a:off x="76504" y="-76504"/>
              <a:ext cx="3599139" cy="3752147"/>
            </a:xfrm>
            <a:custGeom>
              <a:avLst/>
              <a:gdLst/>
              <a:ahLst/>
              <a:cxnLst/>
              <a:rect l="l" t="t" r="r" b="b"/>
              <a:pathLst>
                <a:path w="3599139" h="3752147">
                  <a:moveTo>
                    <a:pt x="0" y="3752147"/>
                  </a:moveTo>
                  <a:lnTo>
                    <a:pt x="0" y="0"/>
                  </a:lnTo>
                  <a:cubicBezTo>
                    <a:pt x="1988240" y="0"/>
                    <a:pt x="3599139" y="1679383"/>
                    <a:pt x="3599139" y="3752147"/>
                  </a:cubicBezTo>
                  <a:lnTo>
                    <a:pt x="0" y="3752147"/>
                  </a:lnTo>
                  <a:close/>
                </a:path>
              </a:pathLst>
            </a:custGeom>
            <a:blipFill>
              <a:blip r:embed="rId4"/>
              <a:stretch>
                <a:fillRect r="-59263"/>
              </a:stretch>
            </a:blipFill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11" name="Freeform 11"/>
          <p:cNvSpPr/>
          <p:nvPr/>
        </p:nvSpPr>
        <p:spPr>
          <a:xfrm rot="-83031">
            <a:off x="7704830" y="4242839"/>
            <a:ext cx="560565" cy="576417"/>
          </a:xfrm>
          <a:custGeom>
            <a:avLst/>
            <a:gdLst/>
            <a:ahLst/>
            <a:cxnLst/>
            <a:rect l="l" t="t" r="r" b="b"/>
            <a:pathLst>
              <a:path w="840848" h="864625">
                <a:moveTo>
                  <a:pt x="0" y="0"/>
                </a:moveTo>
                <a:lnTo>
                  <a:pt x="840848" y="0"/>
                </a:lnTo>
                <a:lnTo>
                  <a:pt x="840848" y="864625"/>
                </a:lnTo>
                <a:lnTo>
                  <a:pt x="0" y="8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2" name="Freeform 12"/>
          <p:cNvSpPr/>
          <p:nvPr/>
        </p:nvSpPr>
        <p:spPr>
          <a:xfrm rot="-2621072">
            <a:off x="8368532" y="5348179"/>
            <a:ext cx="509891" cy="483109"/>
          </a:xfrm>
          <a:custGeom>
            <a:avLst/>
            <a:gdLst/>
            <a:ahLst/>
            <a:cxnLst/>
            <a:rect l="l" t="t" r="r" b="b"/>
            <a:pathLst>
              <a:path w="764836" h="724663">
                <a:moveTo>
                  <a:pt x="0" y="0"/>
                </a:moveTo>
                <a:lnTo>
                  <a:pt x="764836" y="0"/>
                </a:lnTo>
                <a:lnTo>
                  <a:pt x="764836" y="724663"/>
                </a:lnTo>
                <a:lnTo>
                  <a:pt x="0" y="7246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3" name="TextBox 13"/>
          <p:cNvSpPr txBox="1"/>
          <p:nvPr/>
        </p:nvSpPr>
        <p:spPr>
          <a:xfrm>
            <a:off x="4716584" y="736600"/>
            <a:ext cx="6777421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0"/>
              </a:lnSpc>
            </a:pPr>
            <a:r>
              <a:rPr lang="en-US" sz="2000" dirty="0">
                <a:solidFill>
                  <a:srgbClr val="1B3356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To understand </a:t>
            </a:r>
            <a:r>
              <a:rPr lang="en-US" sz="2000" b="1" dirty="0">
                <a:solidFill>
                  <a:srgbClr val="1B3356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 Bold"/>
              </a:rPr>
              <a:t>the potential of this company </a:t>
            </a:r>
            <a:r>
              <a:rPr lang="en-US" sz="2000" dirty="0">
                <a:solidFill>
                  <a:srgbClr val="1B3356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"/>
              </a:rPr>
              <a:t>it is</a:t>
            </a:r>
            <a:r>
              <a:rPr lang="en-US" sz="2000" dirty="0">
                <a:solidFill>
                  <a:srgbClr val="1B3356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 </a:t>
            </a:r>
          </a:p>
          <a:p>
            <a:pPr>
              <a:lnSpc>
                <a:spcPts val="1880"/>
              </a:lnSpc>
            </a:pPr>
            <a:r>
              <a:rPr lang="en-US" sz="2000" dirty="0">
                <a:solidFill>
                  <a:srgbClr val="1B3356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essential to take a step back…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42001" y="2827436"/>
            <a:ext cx="5130800" cy="249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22" lvl="1" indent="-215911" algn="ctr">
              <a:lnSpc>
                <a:spcPts val="1880"/>
              </a:lnSpc>
              <a:buFont typeface="Arial"/>
              <a:buChar char="•"/>
            </a:pP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It was born in the </a:t>
            </a: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 Bold"/>
                <a:cs typeface="Montserrat 1 Bold"/>
                <a:sym typeface="Montserrat 1 Bold"/>
              </a:rPr>
              <a:t>Kyoto protocol of 1997</a:t>
            </a:r>
          </a:p>
        </p:txBody>
      </p:sp>
      <p:sp>
        <p:nvSpPr>
          <p:cNvPr id="15" name="Freeform 15"/>
          <p:cNvSpPr/>
          <p:nvPr/>
        </p:nvSpPr>
        <p:spPr>
          <a:xfrm rot="824018">
            <a:off x="1563132" y="46212"/>
            <a:ext cx="2259769" cy="1543234"/>
          </a:xfrm>
          <a:custGeom>
            <a:avLst/>
            <a:gdLst/>
            <a:ahLst/>
            <a:cxnLst/>
            <a:rect l="l" t="t" r="r" b="b"/>
            <a:pathLst>
              <a:path w="3389654" h="2314851">
                <a:moveTo>
                  <a:pt x="0" y="0"/>
                </a:moveTo>
                <a:lnTo>
                  <a:pt x="3389654" y="0"/>
                </a:lnTo>
                <a:lnTo>
                  <a:pt x="3389654" y="2314852"/>
                </a:lnTo>
                <a:lnTo>
                  <a:pt x="0" y="23148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6" name="Freeform 16"/>
          <p:cNvSpPr/>
          <p:nvPr/>
        </p:nvSpPr>
        <p:spPr>
          <a:xfrm rot="492744">
            <a:off x="4953682" y="4652353"/>
            <a:ext cx="1341169" cy="915907"/>
          </a:xfrm>
          <a:custGeom>
            <a:avLst/>
            <a:gdLst/>
            <a:ahLst/>
            <a:cxnLst/>
            <a:rect l="l" t="t" r="r" b="b"/>
            <a:pathLst>
              <a:path w="2011754" h="1373860">
                <a:moveTo>
                  <a:pt x="0" y="0"/>
                </a:moveTo>
                <a:lnTo>
                  <a:pt x="2011754" y="0"/>
                </a:lnTo>
                <a:lnTo>
                  <a:pt x="2011754" y="1373860"/>
                </a:lnTo>
                <a:lnTo>
                  <a:pt x="0" y="1373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7" name="Freeform 17"/>
          <p:cNvSpPr/>
          <p:nvPr/>
        </p:nvSpPr>
        <p:spPr>
          <a:xfrm rot="1117872">
            <a:off x="2231893" y="-6791"/>
            <a:ext cx="2214876" cy="1512576"/>
          </a:xfrm>
          <a:custGeom>
            <a:avLst/>
            <a:gdLst/>
            <a:ahLst/>
            <a:cxnLst/>
            <a:rect l="l" t="t" r="r" b="b"/>
            <a:pathLst>
              <a:path w="3322314" h="2268864">
                <a:moveTo>
                  <a:pt x="0" y="0"/>
                </a:moveTo>
                <a:lnTo>
                  <a:pt x="3322314" y="0"/>
                </a:lnTo>
                <a:lnTo>
                  <a:pt x="3322314" y="2268864"/>
                </a:lnTo>
                <a:lnTo>
                  <a:pt x="0" y="22688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18" name="Group 18"/>
          <p:cNvGrpSpPr/>
          <p:nvPr/>
        </p:nvGrpSpPr>
        <p:grpSpPr>
          <a:xfrm>
            <a:off x="5505871" y="1436125"/>
            <a:ext cx="7326144" cy="590113"/>
            <a:chOff x="0" y="0"/>
            <a:chExt cx="3378522" cy="2721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78522" cy="272136"/>
            </a:xfrm>
            <a:custGeom>
              <a:avLst/>
              <a:gdLst/>
              <a:ahLst/>
              <a:cxnLst/>
              <a:rect l="l" t="t" r="r" b="b"/>
              <a:pathLst>
                <a:path w="3378522" h="272136">
                  <a:moveTo>
                    <a:pt x="35930" y="0"/>
                  </a:moveTo>
                  <a:lnTo>
                    <a:pt x="3342592" y="0"/>
                  </a:lnTo>
                  <a:cubicBezTo>
                    <a:pt x="3352121" y="0"/>
                    <a:pt x="3361260" y="3785"/>
                    <a:pt x="3367998" y="10524"/>
                  </a:cubicBezTo>
                  <a:cubicBezTo>
                    <a:pt x="3374736" y="17262"/>
                    <a:pt x="3378522" y="26400"/>
                    <a:pt x="3378522" y="35930"/>
                  </a:cubicBezTo>
                  <a:lnTo>
                    <a:pt x="3378522" y="236207"/>
                  </a:lnTo>
                  <a:cubicBezTo>
                    <a:pt x="3378522" y="245736"/>
                    <a:pt x="3374736" y="254875"/>
                    <a:pt x="3367998" y="261613"/>
                  </a:cubicBezTo>
                  <a:cubicBezTo>
                    <a:pt x="3361260" y="268351"/>
                    <a:pt x="3352121" y="272136"/>
                    <a:pt x="3342592" y="272136"/>
                  </a:cubicBezTo>
                  <a:lnTo>
                    <a:pt x="35930" y="272136"/>
                  </a:lnTo>
                  <a:cubicBezTo>
                    <a:pt x="26400" y="272136"/>
                    <a:pt x="17262" y="268351"/>
                    <a:pt x="10524" y="261613"/>
                  </a:cubicBezTo>
                  <a:cubicBezTo>
                    <a:pt x="3785" y="254875"/>
                    <a:pt x="0" y="245736"/>
                    <a:pt x="0" y="236207"/>
                  </a:cubicBezTo>
                  <a:lnTo>
                    <a:pt x="0" y="35930"/>
                  </a:lnTo>
                  <a:cubicBezTo>
                    <a:pt x="0" y="26400"/>
                    <a:pt x="3785" y="17262"/>
                    <a:pt x="10524" y="10524"/>
                  </a:cubicBezTo>
                  <a:cubicBezTo>
                    <a:pt x="17262" y="3785"/>
                    <a:pt x="26400" y="0"/>
                    <a:pt x="359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378522" cy="3102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842000" y="1613284"/>
            <a:ext cx="566420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2333" b="1" i="1" dirty="0">
                <a:solidFill>
                  <a:srgbClr val="FFFFFF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CARBON CREDITS MARKET</a:t>
            </a:r>
          </a:p>
        </p:txBody>
      </p:sp>
      <p:sp>
        <p:nvSpPr>
          <p:cNvPr id="22" name="Freeform 22"/>
          <p:cNvSpPr/>
          <p:nvPr/>
        </p:nvSpPr>
        <p:spPr>
          <a:xfrm rot="492744">
            <a:off x="4947696" y="4735731"/>
            <a:ext cx="1204032" cy="822254"/>
          </a:xfrm>
          <a:custGeom>
            <a:avLst/>
            <a:gdLst/>
            <a:ahLst/>
            <a:cxnLst/>
            <a:rect l="l" t="t" r="r" b="b"/>
            <a:pathLst>
              <a:path w="1806048" h="1233381">
                <a:moveTo>
                  <a:pt x="0" y="0"/>
                </a:moveTo>
                <a:lnTo>
                  <a:pt x="1806048" y="0"/>
                </a:lnTo>
                <a:lnTo>
                  <a:pt x="1806048" y="1233381"/>
                </a:lnTo>
                <a:lnTo>
                  <a:pt x="0" y="12333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4000"/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23" name="TextBox 23"/>
          <p:cNvSpPr txBox="1"/>
          <p:nvPr/>
        </p:nvSpPr>
        <p:spPr>
          <a:xfrm>
            <a:off x="6096000" y="3637350"/>
            <a:ext cx="5262818" cy="49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2" lvl="1" indent="-215911">
              <a:lnSpc>
                <a:spcPts val="1880"/>
              </a:lnSpc>
              <a:buFont typeface="Arial"/>
              <a:buChar char="•"/>
            </a:pP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reducing greenhouse gas emissions w</a:t>
            </a: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ith the aim of </a:t>
            </a:r>
            <a:r>
              <a:rPr lang="en-US" sz="2000" dirty="0" err="1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neutralising</a:t>
            </a: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"/>
                <a:sym typeface="Montserrat 1"/>
              </a:rPr>
              <a:t> Carbon Dioxide production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96000" y="4634693"/>
            <a:ext cx="5666886" cy="73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22" lvl="1" indent="-215911">
              <a:lnSpc>
                <a:spcPts val="1880"/>
              </a:lnSpc>
              <a:buFont typeface="Arial"/>
              <a:buChar char="•"/>
            </a:pP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The new </a:t>
            </a: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 Bold"/>
                <a:cs typeface="Montserrat 1 Bold"/>
                <a:sym typeface="Montserrat 1 Bold"/>
              </a:rPr>
              <a:t>Plastic Credits market ‘matches’ Carbon Credits </a:t>
            </a: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with which individuals and companies can       </a:t>
            </a:r>
          </a:p>
          <a:p>
            <a:pPr marL="215911" lvl="1">
              <a:lnSpc>
                <a:spcPts val="1880"/>
              </a:lnSpc>
            </a:pP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    </a:t>
            </a:r>
            <a:r>
              <a:rPr lang="en-US" sz="2000" dirty="0" err="1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neutralise</a:t>
            </a:r>
            <a:r>
              <a:rPr lang="en-US" sz="2000" dirty="0">
                <a:solidFill>
                  <a:srgbClr val="1B3356"/>
                </a:solidFill>
                <a:latin typeface="Montserrat 1 Medium" panose="020B0604020202020204"/>
                <a:ea typeface="Montserrat 1"/>
                <a:cs typeface="Montserrat 1 Medium" panose="020B0604020202020204" charset="0"/>
                <a:sym typeface="Montserrat 1"/>
              </a:rPr>
              <a:t> their plastic pollution.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Freeform 4"/>
          <p:cNvSpPr/>
          <p:nvPr/>
        </p:nvSpPr>
        <p:spPr>
          <a:xfrm>
            <a:off x="0" y="-1"/>
            <a:ext cx="9320711" cy="8768613"/>
          </a:xfrm>
          <a:custGeom>
            <a:avLst/>
            <a:gdLst/>
            <a:ahLst/>
            <a:cxnLst/>
            <a:rect l="l" t="t" r="r" b="b"/>
            <a:pathLst>
              <a:path w="13981067" h="13152920">
                <a:moveTo>
                  <a:pt x="0" y="0"/>
                </a:moveTo>
                <a:lnTo>
                  <a:pt x="13981067" y="0"/>
                </a:lnTo>
                <a:lnTo>
                  <a:pt x="13981067" y="13152920"/>
                </a:lnTo>
                <a:lnTo>
                  <a:pt x="0" y="13152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5" name="Freeform 5"/>
          <p:cNvSpPr/>
          <p:nvPr/>
        </p:nvSpPr>
        <p:spPr>
          <a:xfrm>
            <a:off x="765342" y="1886180"/>
            <a:ext cx="1388943" cy="506964"/>
          </a:xfrm>
          <a:custGeom>
            <a:avLst/>
            <a:gdLst/>
            <a:ahLst/>
            <a:cxnLst/>
            <a:rect l="l" t="t" r="r" b="b"/>
            <a:pathLst>
              <a:path w="2083415" h="760446">
                <a:moveTo>
                  <a:pt x="0" y="0"/>
                </a:moveTo>
                <a:lnTo>
                  <a:pt x="2083414" y="0"/>
                </a:lnTo>
                <a:lnTo>
                  <a:pt x="2083414" y="760446"/>
                </a:lnTo>
                <a:lnTo>
                  <a:pt x="0" y="7604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6" name="Freeform 6"/>
          <p:cNvSpPr/>
          <p:nvPr/>
        </p:nvSpPr>
        <p:spPr>
          <a:xfrm rot="2277552">
            <a:off x="5563178" y="734307"/>
            <a:ext cx="3120536" cy="2131066"/>
          </a:xfrm>
          <a:custGeom>
            <a:avLst/>
            <a:gdLst/>
            <a:ahLst/>
            <a:cxnLst/>
            <a:rect l="l" t="t" r="r" b="b"/>
            <a:pathLst>
              <a:path w="4680804" h="3196599">
                <a:moveTo>
                  <a:pt x="0" y="0"/>
                </a:moveTo>
                <a:lnTo>
                  <a:pt x="4680804" y="0"/>
                </a:lnTo>
                <a:lnTo>
                  <a:pt x="4680804" y="3196598"/>
                </a:lnTo>
                <a:lnTo>
                  <a:pt x="0" y="3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7" name="Freeform 7"/>
          <p:cNvSpPr/>
          <p:nvPr/>
        </p:nvSpPr>
        <p:spPr>
          <a:xfrm rot="-8640043">
            <a:off x="7723609" y="3019826"/>
            <a:ext cx="972251" cy="587604"/>
          </a:xfrm>
          <a:custGeom>
            <a:avLst/>
            <a:gdLst/>
            <a:ahLst/>
            <a:cxnLst/>
            <a:rect l="l" t="t" r="r" b="b"/>
            <a:pathLst>
              <a:path w="1458376" h="881406">
                <a:moveTo>
                  <a:pt x="0" y="0"/>
                </a:moveTo>
                <a:lnTo>
                  <a:pt x="1458376" y="0"/>
                </a:lnTo>
                <a:lnTo>
                  <a:pt x="1458376" y="881406"/>
                </a:lnTo>
                <a:lnTo>
                  <a:pt x="0" y="881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8" name="Freeform 8"/>
          <p:cNvSpPr/>
          <p:nvPr/>
        </p:nvSpPr>
        <p:spPr>
          <a:xfrm rot="2277552">
            <a:off x="7933582" y="2681017"/>
            <a:ext cx="1235581" cy="843799"/>
          </a:xfrm>
          <a:custGeom>
            <a:avLst/>
            <a:gdLst/>
            <a:ahLst/>
            <a:cxnLst/>
            <a:rect l="l" t="t" r="r" b="b"/>
            <a:pathLst>
              <a:path w="1853372" h="1265699">
                <a:moveTo>
                  <a:pt x="0" y="0"/>
                </a:moveTo>
                <a:lnTo>
                  <a:pt x="1853372" y="0"/>
                </a:lnTo>
                <a:lnTo>
                  <a:pt x="1853372" y="1265699"/>
                </a:lnTo>
                <a:lnTo>
                  <a:pt x="0" y="1265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9" name="Group 9"/>
          <p:cNvGrpSpPr/>
          <p:nvPr/>
        </p:nvGrpSpPr>
        <p:grpSpPr>
          <a:xfrm>
            <a:off x="685800" y="4475966"/>
            <a:ext cx="420847" cy="42084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36B8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65341" y="4555507"/>
            <a:ext cx="261764" cy="261764"/>
          </a:xfrm>
          <a:custGeom>
            <a:avLst/>
            <a:gdLst/>
            <a:ahLst/>
            <a:cxnLst/>
            <a:rect l="l" t="t" r="r" b="b"/>
            <a:pathLst>
              <a:path w="392646" h="392646">
                <a:moveTo>
                  <a:pt x="0" y="0"/>
                </a:moveTo>
                <a:lnTo>
                  <a:pt x="392646" y="0"/>
                </a:lnTo>
                <a:lnTo>
                  <a:pt x="392646" y="392646"/>
                </a:lnTo>
                <a:lnTo>
                  <a:pt x="0" y="392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3" name="TextBox 13"/>
          <p:cNvSpPr txBox="1"/>
          <p:nvPr/>
        </p:nvSpPr>
        <p:spPr>
          <a:xfrm>
            <a:off x="701129" y="2609045"/>
            <a:ext cx="642231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1"/>
              </a:lnSpc>
            </a:pPr>
            <a:r>
              <a:rPr lang="en-US" sz="5608" b="1" i="1" dirty="0">
                <a:solidFill>
                  <a:srgbClr val="D34743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$1.4 TRILLION</a:t>
            </a:r>
          </a:p>
        </p:txBody>
      </p:sp>
      <p:sp>
        <p:nvSpPr>
          <p:cNvPr id="14" name="Freeform 14"/>
          <p:cNvSpPr/>
          <p:nvPr/>
        </p:nvSpPr>
        <p:spPr>
          <a:xfrm rot="1031534">
            <a:off x="5180865" y="490475"/>
            <a:ext cx="3652441" cy="2207444"/>
          </a:xfrm>
          <a:custGeom>
            <a:avLst/>
            <a:gdLst/>
            <a:ahLst/>
            <a:cxnLst/>
            <a:rect l="l" t="t" r="r" b="b"/>
            <a:pathLst>
              <a:path w="5478661" h="3311166">
                <a:moveTo>
                  <a:pt x="0" y="0"/>
                </a:moveTo>
                <a:lnTo>
                  <a:pt x="5478660" y="0"/>
                </a:lnTo>
                <a:lnTo>
                  <a:pt x="5478660" y="3311166"/>
                </a:lnTo>
                <a:lnTo>
                  <a:pt x="0" y="3311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2000"/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15" name="TextBox 15"/>
          <p:cNvSpPr txBox="1"/>
          <p:nvPr/>
        </p:nvSpPr>
        <p:spPr>
          <a:xfrm>
            <a:off x="685800" y="3504416"/>
            <a:ext cx="7118966" cy="630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1"/>
              </a:lnSpc>
            </a:pP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Was traded inside </a:t>
            </a:r>
            <a:r>
              <a:rPr lang="en-US" sz="2042" b="1" dirty="0">
                <a:solidFill>
                  <a:srgbClr val="232323"/>
                </a:solidFill>
                <a:latin typeface="Montserrat Medium" pitchFamily="2" charset="77"/>
                <a:ea typeface="Montserrat 1"/>
                <a:cs typeface="Montserrat 1"/>
                <a:sym typeface="Montserrat 1"/>
              </a:rPr>
              <a:t>the Carbon Credit market in 2024 alone</a:t>
            </a:r>
            <a:r>
              <a:rPr lang="en-US" sz="2042" b="1" dirty="0">
                <a:solidFill>
                  <a:srgbClr val="232323"/>
                </a:solidFill>
                <a:latin typeface="Montserrat Medium" pitchFamily="2" charset="77"/>
                <a:ea typeface="Montserrat 1 Bold"/>
                <a:cs typeface="Montserrat 1 Bold"/>
                <a:sym typeface="Montserrat 1 Bold"/>
              </a:rPr>
              <a:t> </a:t>
            </a: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 Bold"/>
              </a:rPr>
              <a:t>(estimated at $2.3 trillion in 2028)</a:t>
            </a:r>
            <a:endParaRPr lang="en-US" sz="2042" dirty="0">
              <a:solidFill>
                <a:srgbClr val="232323"/>
              </a:solidFill>
              <a:latin typeface="Montserrat 1 Medium" panose="020B0604020202020204" charset="0"/>
              <a:ea typeface="Montserrat 1"/>
              <a:cs typeface="Montserrat 1 Medium" panose="020B0604020202020204" charset="0"/>
              <a:sym typeface="Montserrat 1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1129" y="3397250"/>
            <a:ext cx="3505955" cy="31750"/>
            <a:chOff x="0" y="0"/>
            <a:chExt cx="1567450" cy="141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67450" cy="14195"/>
            </a:xfrm>
            <a:custGeom>
              <a:avLst/>
              <a:gdLst/>
              <a:ahLst/>
              <a:cxnLst/>
              <a:rect l="l" t="t" r="r" b="b"/>
              <a:pathLst>
                <a:path w="1567450" h="14195">
                  <a:moveTo>
                    <a:pt x="0" y="0"/>
                  </a:moveTo>
                  <a:lnTo>
                    <a:pt x="1567450" y="0"/>
                  </a:lnTo>
                  <a:lnTo>
                    <a:pt x="1567450" y="14195"/>
                  </a:lnTo>
                  <a:lnTo>
                    <a:pt x="0" y="14195"/>
                  </a:ln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567450" cy="52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C3AC95FC-A27C-994F-99A7-F35AB6849F4D}"/>
              </a:ext>
            </a:extLst>
          </p:cNvPr>
          <p:cNvGrpSpPr/>
          <p:nvPr/>
        </p:nvGrpSpPr>
        <p:grpSpPr>
          <a:xfrm>
            <a:off x="10142495" y="5867400"/>
            <a:ext cx="1585631" cy="613861"/>
            <a:chOff x="15213742" y="8801100"/>
            <a:chExt cx="2378446" cy="920791"/>
          </a:xfrm>
        </p:grpSpPr>
        <p:sp>
          <p:nvSpPr>
            <p:cNvPr id="3" name="Freeform 3"/>
            <p:cNvSpPr/>
            <p:nvPr/>
          </p:nvSpPr>
          <p:spPr>
            <a:xfrm>
              <a:off x="15302350" y="8897650"/>
              <a:ext cx="2289838" cy="721299"/>
            </a:xfrm>
            <a:custGeom>
              <a:avLst/>
              <a:gdLst/>
              <a:ahLst/>
              <a:cxnLst/>
              <a:rect l="l" t="t" r="r" b="b"/>
              <a:pathLst>
                <a:path w="2289838" h="721299">
                  <a:moveTo>
                    <a:pt x="0" y="0"/>
                  </a:moveTo>
                  <a:lnTo>
                    <a:pt x="2289838" y="0"/>
                  </a:lnTo>
                  <a:lnTo>
                    <a:pt x="2289838" y="721300"/>
                  </a:lnTo>
                  <a:lnTo>
                    <a:pt x="0" y="721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it-IT" sz="1200"/>
            </a:p>
          </p:txBody>
        </p: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4C8A85E8-206C-C74D-A892-33A5E4E3505A}"/>
                </a:ext>
              </a:extLst>
            </p:cNvPr>
            <p:cNvGrpSpPr/>
            <p:nvPr/>
          </p:nvGrpSpPr>
          <p:grpSpPr>
            <a:xfrm>
              <a:off x="15213742" y="8801100"/>
              <a:ext cx="920791" cy="920791"/>
              <a:chOff x="5607735" y="4076246"/>
              <a:chExt cx="2209800" cy="2209800"/>
            </a:xfrm>
          </p:grpSpPr>
          <p:sp>
            <p:nvSpPr>
              <p:cNvPr id="22" name="Esagono orizzontale 21">
                <a:extLst>
                  <a:ext uri="{FF2B5EF4-FFF2-40B4-BE49-F238E27FC236}">
                    <a16:creationId xmlns:a16="http://schemas.microsoft.com/office/drawing/2014/main" id="{AB9ED6D2-A59B-0446-8AAD-5DC6FB069884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9C8C8583-6A77-FA4D-A299-C0D539265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35" y="4076246"/>
                <a:ext cx="2209800" cy="2209800"/>
              </a:xfrm>
              <a:prstGeom prst="rect">
                <a:avLst/>
              </a:prstGeom>
            </p:spPr>
          </p:pic>
        </p:grp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98521F9D-D28F-1F4F-9EEA-102F9D5D5A5F}"/>
              </a:ext>
            </a:extLst>
          </p:cNvPr>
          <p:cNvSpPr txBox="1"/>
          <p:nvPr/>
        </p:nvSpPr>
        <p:spPr>
          <a:xfrm>
            <a:off x="1179496" y="4600664"/>
            <a:ext cx="6055176" cy="160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1"/>
              </a:lnSpc>
            </a:pPr>
            <a:r>
              <a:rPr lang="en-US" sz="1059" b="1" i="1" u="sng" dirty="0">
                <a:solidFill>
                  <a:srgbClr val="232323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  <a:hlinkClick r:id="rId11" tooltip="https://finance.yahoo.com/news/global-carbon-credit-market-2023-104800429.html"/>
              </a:rPr>
              <a:t>https://www.msci.com/www/blog-posts/frozen-carbon-credit-market-may/05232727859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/>
          <p:cNvSpPr/>
          <p:nvPr/>
        </p:nvSpPr>
        <p:spPr>
          <a:xfrm>
            <a:off x="1494288" y="1688788"/>
            <a:ext cx="1988417" cy="2054581"/>
          </a:xfrm>
          <a:custGeom>
            <a:avLst/>
            <a:gdLst/>
            <a:ahLst/>
            <a:cxnLst/>
            <a:rect l="l" t="t" r="r" b="b"/>
            <a:pathLst>
              <a:path w="2982626" h="3081872">
                <a:moveTo>
                  <a:pt x="0" y="0"/>
                </a:moveTo>
                <a:lnTo>
                  <a:pt x="2982627" y="0"/>
                </a:lnTo>
                <a:lnTo>
                  <a:pt x="2982627" y="3081872"/>
                </a:lnTo>
                <a:lnTo>
                  <a:pt x="0" y="308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2802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4" name="Freeform 4"/>
          <p:cNvSpPr/>
          <p:nvPr/>
        </p:nvSpPr>
        <p:spPr>
          <a:xfrm>
            <a:off x="8709295" y="1688788"/>
            <a:ext cx="1988417" cy="2054581"/>
          </a:xfrm>
          <a:custGeom>
            <a:avLst/>
            <a:gdLst/>
            <a:ahLst/>
            <a:cxnLst/>
            <a:rect l="l" t="t" r="r" b="b"/>
            <a:pathLst>
              <a:path w="2982626" h="3081872">
                <a:moveTo>
                  <a:pt x="0" y="0"/>
                </a:moveTo>
                <a:lnTo>
                  <a:pt x="2982627" y="0"/>
                </a:lnTo>
                <a:lnTo>
                  <a:pt x="2982627" y="3081872"/>
                </a:lnTo>
                <a:lnTo>
                  <a:pt x="0" y="308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28023"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5" name="Freeform 5"/>
          <p:cNvSpPr/>
          <p:nvPr/>
        </p:nvSpPr>
        <p:spPr>
          <a:xfrm>
            <a:off x="2488497" y="685800"/>
            <a:ext cx="7215007" cy="4060557"/>
          </a:xfrm>
          <a:custGeom>
            <a:avLst/>
            <a:gdLst/>
            <a:ahLst/>
            <a:cxnLst/>
            <a:rect l="l" t="t" r="r" b="b"/>
            <a:pathLst>
              <a:path w="10822511" h="6090835">
                <a:moveTo>
                  <a:pt x="0" y="0"/>
                </a:moveTo>
                <a:lnTo>
                  <a:pt x="10822510" y="0"/>
                </a:lnTo>
                <a:lnTo>
                  <a:pt x="10822510" y="6090835"/>
                </a:lnTo>
                <a:lnTo>
                  <a:pt x="0" y="6090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57150" cap="sq">
            <a:gradFill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  <a:prstDash val="solid"/>
            <a:miter/>
          </a:ln>
        </p:spPr>
        <p:txBody>
          <a:bodyPr/>
          <a:lstStyle/>
          <a:p>
            <a:endParaRPr lang="it-IT" sz="1200"/>
          </a:p>
        </p:txBody>
      </p:sp>
      <p:sp>
        <p:nvSpPr>
          <p:cNvPr id="6" name="TextBox 6"/>
          <p:cNvSpPr txBox="1"/>
          <p:nvPr/>
        </p:nvSpPr>
        <p:spPr>
          <a:xfrm>
            <a:off x="1494287" y="5230152"/>
            <a:ext cx="9437511" cy="62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1"/>
              </a:lnSpc>
            </a:pPr>
            <a:r>
              <a:rPr lang="en-US" sz="2042" b="1" dirty="0">
                <a:solidFill>
                  <a:srgbClr val="232323"/>
                </a:solidFill>
                <a:latin typeface="Montserrat Medium" pitchFamily="2" charset="77"/>
                <a:ea typeface="Montserrat 1 Bold"/>
                <a:cs typeface="Montserrat 1 Bold"/>
                <a:sym typeface="Montserrat 1 Bold"/>
              </a:rPr>
              <a:t>Offsetting 1 ton of CO2 </a:t>
            </a: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 Bold"/>
              </a:rPr>
              <a:t>through Carbon Credits </a:t>
            </a:r>
            <a:r>
              <a:rPr lang="en-US" sz="2042" dirty="0">
                <a:solidFill>
                  <a:srgbClr val="232323"/>
                </a:solidFill>
                <a:latin typeface="Montserrat Medium" pitchFamily="2" charset="77"/>
                <a:ea typeface="Montserrat 1 Bold"/>
                <a:cs typeface="Montserrat 1 Bold"/>
                <a:sym typeface="Montserrat 1 Bold"/>
              </a:rPr>
              <a:t>in </a:t>
            </a:r>
            <a:r>
              <a:rPr lang="en-US" sz="2042" b="1" dirty="0">
                <a:solidFill>
                  <a:srgbClr val="232323"/>
                </a:solidFill>
                <a:latin typeface="Montserrat Medium" pitchFamily="2" charset="77"/>
                <a:ea typeface="Montserrat 1 Bold"/>
                <a:cs typeface="Montserrat 1 Bold"/>
                <a:sym typeface="Montserrat 1 Bold"/>
              </a:rPr>
              <a:t>2005 cost around $5. Today </a:t>
            </a: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 Bold"/>
              </a:rPr>
              <a:t>the same certification </a:t>
            </a:r>
            <a:r>
              <a:rPr lang="en-US" sz="2042" b="1" dirty="0">
                <a:solidFill>
                  <a:srgbClr val="232323"/>
                </a:solidFill>
                <a:latin typeface="Montserrat Medium" pitchFamily="2" charset="77"/>
                <a:ea typeface="Montserrat 1 Bold"/>
                <a:cs typeface="Montserrat 1 Bold"/>
                <a:sym typeface="Montserrat 1 Bold"/>
              </a:rPr>
              <a:t>costs more than $60</a:t>
            </a:r>
            <a:r>
              <a:rPr lang="en-US" sz="2042" dirty="0">
                <a:solidFill>
                  <a:srgbClr val="232323"/>
                </a:solidFill>
                <a:latin typeface="Montserrat Medium" pitchFamily="2" charset="77"/>
                <a:ea typeface="Montserrat 1 Bold"/>
                <a:cs typeface="Montserrat 1 Bold"/>
                <a:sym typeface="Montserrat 1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6261" y="6064250"/>
            <a:ext cx="5899479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1"/>
              </a:lnSpc>
            </a:pPr>
            <a:r>
              <a:rPr lang="en-US" sz="1443" b="1" i="1">
                <a:solidFill>
                  <a:srgbClr val="232323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Fonte: </a:t>
            </a:r>
            <a:r>
              <a:rPr lang="en-US" sz="1443" i="1">
                <a:solidFill>
                  <a:srgbClr val="232323"/>
                </a:solidFill>
                <a:latin typeface="Montserrat 1 Italics"/>
                <a:ea typeface="Montserrat 1 Italics"/>
                <a:cs typeface="Montserrat 1 Italics"/>
                <a:sym typeface="Montserrat 1 Italics"/>
              </a:rPr>
              <a:t>https://tradingeconomics.com/commodity/carbon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sp>
        <p:nvSpPr>
          <p:cNvPr id="3" name="Freeform 3"/>
          <p:cNvSpPr/>
          <p:nvPr/>
        </p:nvSpPr>
        <p:spPr>
          <a:xfrm>
            <a:off x="765341" y="4555507"/>
            <a:ext cx="261764" cy="261764"/>
          </a:xfrm>
          <a:custGeom>
            <a:avLst/>
            <a:gdLst/>
            <a:ahLst/>
            <a:cxnLst/>
            <a:rect l="l" t="t" r="r" b="b"/>
            <a:pathLst>
              <a:path w="392646" h="392646">
                <a:moveTo>
                  <a:pt x="0" y="0"/>
                </a:moveTo>
                <a:lnTo>
                  <a:pt x="392646" y="0"/>
                </a:lnTo>
                <a:lnTo>
                  <a:pt x="392646" y="392646"/>
                </a:lnTo>
                <a:lnTo>
                  <a:pt x="0" y="392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pSp>
        <p:nvGrpSpPr>
          <p:cNvPr id="4" name="Group 4"/>
          <p:cNvGrpSpPr/>
          <p:nvPr/>
        </p:nvGrpSpPr>
        <p:grpSpPr>
          <a:xfrm>
            <a:off x="-326608" y="1381249"/>
            <a:ext cx="7205773" cy="688845"/>
            <a:chOff x="0" y="0"/>
            <a:chExt cx="2846725" cy="2721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46725" cy="272136"/>
            </a:xfrm>
            <a:custGeom>
              <a:avLst/>
              <a:gdLst/>
              <a:ahLst/>
              <a:cxnLst/>
              <a:rect l="l" t="t" r="r" b="b"/>
              <a:pathLst>
                <a:path w="2846725" h="272136">
                  <a:moveTo>
                    <a:pt x="36530" y="0"/>
                  </a:moveTo>
                  <a:lnTo>
                    <a:pt x="2810195" y="0"/>
                  </a:lnTo>
                  <a:cubicBezTo>
                    <a:pt x="2819883" y="0"/>
                    <a:pt x="2829175" y="3849"/>
                    <a:pt x="2836026" y="10699"/>
                  </a:cubicBezTo>
                  <a:cubicBezTo>
                    <a:pt x="2842876" y="17550"/>
                    <a:pt x="2846725" y="26841"/>
                    <a:pt x="2846725" y="36530"/>
                  </a:cubicBezTo>
                  <a:lnTo>
                    <a:pt x="2846725" y="235607"/>
                  </a:lnTo>
                  <a:cubicBezTo>
                    <a:pt x="2846725" y="245295"/>
                    <a:pt x="2842876" y="254586"/>
                    <a:pt x="2836026" y="261437"/>
                  </a:cubicBezTo>
                  <a:cubicBezTo>
                    <a:pt x="2829175" y="268288"/>
                    <a:pt x="2819883" y="272136"/>
                    <a:pt x="2810195" y="272136"/>
                  </a:cubicBezTo>
                  <a:lnTo>
                    <a:pt x="36530" y="272136"/>
                  </a:lnTo>
                  <a:cubicBezTo>
                    <a:pt x="26841" y="272136"/>
                    <a:pt x="17550" y="268288"/>
                    <a:pt x="10699" y="261437"/>
                  </a:cubicBezTo>
                  <a:cubicBezTo>
                    <a:pt x="3849" y="254586"/>
                    <a:pt x="0" y="245295"/>
                    <a:pt x="0" y="235607"/>
                  </a:cubicBezTo>
                  <a:lnTo>
                    <a:pt x="0" y="36530"/>
                  </a:lnTo>
                  <a:cubicBezTo>
                    <a:pt x="0" y="26841"/>
                    <a:pt x="3849" y="17550"/>
                    <a:pt x="10699" y="10699"/>
                  </a:cubicBezTo>
                  <a:cubicBezTo>
                    <a:pt x="17550" y="3849"/>
                    <a:pt x="26841" y="0"/>
                    <a:pt x="365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46725" cy="3102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02092" y="1563907"/>
            <a:ext cx="588836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3217" b="1" i="1" dirty="0">
                <a:solidFill>
                  <a:srgbClr val="FFFFFF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MARKET PROJECTIONS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2092" y="2308056"/>
            <a:ext cx="8292013" cy="630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1"/>
              </a:lnSpc>
            </a:pP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By 2027/28 the Plastic Credits market will be</a:t>
            </a:r>
          </a:p>
          <a:p>
            <a:pPr>
              <a:lnSpc>
                <a:spcPts val="2451"/>
              </a:lnSpc>
            </a:pPr>
            <a:r>
              <a:rPr lang="en-US" sz="2042" b="1" dirty="0">
                <a:solidFill>
                  <a:srgbClr val="232323"/>
                </a:solidFill>
                <a:latin typeface="Montserrat 1"/>
                <a:ea typeface="Montserrat 1"/>
                <a:cs typeface="Montserrat 1"/>
                <a:sym typeface="Montserrat 1"/>
              </a:rPr>
              <a:t>10 % of the Carbon Credits market ($230 billion plus).</a:t>
            </a:r>
            <a:endParaRPr lang="en-US" sz="2042" b="1" dirty="0">
              <a:solidFill>
                <a:srgbClr val="232323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2092" y="4543301"/>
            <a:ext cx="9090336" cy="94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1"/>
              </a:lnSpc>
            </a:pP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Today, </a:t>
            </a:r>
            <a:r>
              <a:rPr lang="en-US" sz="2042" b="1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CORSAIR</a:t>
            </a: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 is the </a:t>
            </a:r>
            <a:r>
              <a:rPr lang="en-US" sz="2042" b="1" dirty="0">
                <a:solidFill>
                  <a:srgbClr val="232323"/>
                </a:solidFill>
                <a:latin typeface="Montserrat SemiBold" pitchFamily="2" charset="77"/>
                <a:ea typeface="Montserrat 1"/>
                <a:cs typeface="Montserrat 1"/>
                <a:sym typeface="Montserrat 1"/>
              </a:rPr>
              <a:t>world leader </a:t>
            </a: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"/>
                <a:cs typeface="Montserrat 1 Medium" panose="020B0604020202020204" charset="0"/>
                <a:sym typeface="Montserrat 1"/>
              </a:rPr>
              <a:t>in the Plastic Credits market.</a:t>
            </a:r>
          </a:p>
          <a:p>
            <a:pPr>
              <a:lnSpc>
                <a:spcPts val="2451"/>
              </a:lnSpc>
            </a:pP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"/>
              </a:rPr>
              <a:t>By 2027/28, with just </a:t>
            </a:r>
            <a:r>
              <a:rPr lang="en-US" sz="2042" b="1" dirty="0">
                <a:solidFill>
                  <a:srgbClr val="232323"/>
                </a:solidFill>
                <a:latin typeface="Montserrat SemiBold" pitchFamily="2" charset="77"/>
                <a:ea typeface="Montserrat 1 Bold"/>
                <a:cs typeface="Montserrat 1 Bold"/>
                <a:sym typeface="Montserrat 1"/>
              </a:rPr>
              <a:t>10% of this market</a:t>
            </a:r>
            <a:r>
              <a:rPr lang="en-US" sz="2042" dirty="0">
                <a:solidFill>
                  <a:srgbClr val="232323"/>
                </a:solidFill>
                <a:latin typeface="Montserrat Light" pitchFamily="2" charset="77"/>
                <a:ea typeface="Montserrat 1 Bold"/>
                <a:cs typeface="Montserrat 1 Bold"/>
                <a:sym typeface="Montserrat 1"/>
              </a:rPr>
              <a:t>, </a:t>
            </a: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"/>
              </a:rPr>
              <a:t>Corsair could reach an</a:t>
            </a:r>
          </a:p>
          <a:p>
            <a:pPr>
              <a:lnSpc>
                <a:spcPts val="2451"/>
              </a:lnSpc>
            </a:pPr>
            <a:r>
              <a:rPr lang="en-US" sz="2042" dirty="0">
                <a:solidFill>
                  <a:srgbClr val="232323"/>
                </a:solidFill>
                <a:latin typeface="Montserrat 1 Medium" panose="020B0604020202020204" charset="0"/>
                <a:ea typeface="Montserrat 1 Bold"/>
                <a:cs typeface="Montserrat 1 Medium" panose="020B0604020202020204" charset="0"/>
                <a:sym typeface="Montserrat 1"/>
              </a:rPr>
              <a:t>annual turnover of </a:t>
            </a:r>
            <a:r>
              <a:rPr lang="en-US" sz="2042" b="1" dirty="0">
                <a:solidFill>
                  <a:srgbClr val="232323"/>
                </a:solidFill>
                <a:latin typeface="Montserrat SemiBold" pitchFamily="2" charset="77"/>
                <a:ea typeface="Montserrat 1 Bold"/>
                <a:cs typeface="Montserrat 1 Bold"/>
                <a:sym typeface="Montserrat 1"/>
              </a:rPr>
              <a:t>$23 billion.</a:t>
            </a:r>
            <a:endParaRPr lang="en-US" sz="2042" b="1" dirty="0">
              <a:solidFill>
                <a:srgbClr val="232323"/>
              </a:solidFill>
              <a:latin typeface="Montserrat SemiBold" pitchFamily="2" charset="77"/>
              <a:ea typeface="Montserrat 1 Bold"/>
              <a:cs typeface="Montserrat 1 Bold"/>
              <a:sym typeface="Montserrat 1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26608" y="3579006"/>
            <a:ext cx="8883881" cy="688845"/>
            <a:chOff x="0" y="0"/>
            <a:chExt cx="3509682" cy="2721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09682" cy="272136"/>
            </a:xfrm>
            <a:custGeom>
              <a:avLst/>
              <a:gdLst/>
              <a:ahLst/>
              <a:cxnLst/>
              <a:rect l="l" t="t" r="r" b="b"/>
              <a:pathLst>
                <a:path w="3509682" h="272136">
                  <a:moveTo>
                    <a:pt x="29630" y="0"/>
                  </a:moveTo>
                  <a:lnTo>
                    <a:pt x="3480052" y="0"/>
                  </a:lnTo>
                  <a:cubicBezTo>
                    <a:pt x="3487910" y="0"/>
                    <a:pt x="3495447" y="3122"/>
                    <a:pt x="3501003" y="8678"/>
                  </a:cubicBezTo>
                  <a:cubicBezTo>
                    <a:pt x="3506560" y="14235"/>
                    <a:pt x="3509682" y="21771"/>
                    <a:pt x="3509682" y="29630"/>
                  </a:cubicBezTo>
                  <a:lnTo>
                    <a:pt x="3509682" y="242507"/>
                  </a:lnTo>
                  <a:cubicBezTo>
                    <a:pt x="3509682" y="258871"/>
                    <a:pt x="3496416" y="272136"/>
                    <a:pt x="3480052" y="272136"/>
                  </a:cubicBezTo>
                  <a:lnTo>
                    <a:pt x="29630" y="272136"/>
                  </a:lnTo>
                  <a:cubicBezTo>
                    <a:pt x="13266" y="272136"/>
                    <a:pt x="0" y="258871"/>
                    <a:pt x="0" y="242507"/>
                  </a:cubicBezTo>
                  <a:lnTo>
                    <a:pt x="0" y="29630"/>
                  </a:lnTo>
                  <a:cubicBezTo>
                    <a:pt x="0" y="13266"/>
                    <a:pt x="13266" y="0"/>
                    <a:pt x="296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4743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509682" cy="3102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02092" y="3761664"/>
            <a:ext cx="771310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3217" b="1" i="1" dirty="0">
                <a:solidFill>
                  <a:srgbClr val="FFFFFF"/>
                </a:solidFill>
                <a:latin typeface="Montserrat 1 Heavy Italics"/>
                <a:ea typeface="Montserrat 1 Heavy Italics"/>
                <a:cs typeface="Montserrat 1 Heavy Italics"/>
                <a:sym typeface="Montserrat 1 Heavy Italics"/>
              </a:rPr>
              <a:t>CORSAIR GROUP INTERNATIONAL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292D71F-8831-EC4D-8FD8-164FCB635612}"/>
              </a:ext>
            </a:extLst>
          </p:cNvPr>
          <p:cNvGrpSpPr/>
          <p:nvPr/>
        </p:nvGrpSpPr>
        <p:grpSpPr>
          <a:xfrm>
            <a:off x="10160000" y="5816600"/>
            <a:ext cx="1479096" cy="629716"/>
            <a:chOff x="6172200" y="4038600"/>
            <a:chExt cx="5190444" cy="2209800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96969DC-224C-5B43-B7E1-7794D87E95DE}"/>
                </a:ext>
              </a:extLst>
            </p:cNvPr>
            <p:cNvSpPr/>
            <p:nvPr/>
          </p:nvSpPr>
          <p:spPr>
            <a:xfrm>
              <a:off x="8382000" y="4444627"/>
              <a:ext cx="2980644" cy="1397746"/>
            </a:xfrm>
            <a:custGeom>
              <a:avLst/>
              <a:gdLst/>
              <a:ahLst/>
              <a:cxnLst/>
              <a:rect l="l" t="t" r="r" b="b"/>
              <a:pathLst>
                <a:path w="4437288" h="1397746">
                  <a:moveTo>
                    <a:pt x="0" y="0"/>
                  </a:moveTo>
                  <a:lnTo>
                    <a:pt x="4437288" y="0"/>
                  </a:lnTo>
                  <a:lnTo>
                    <a:pt x="4437288" y="1397746"/>
                  </a:lnTo>
                  <a:lnTo>
                    <a:pt x="0" y="1397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8870"/>
              </a:stretch>
            </a:blipFill>
          </p:spPr>
          <p:txBody>
            <a:bodyPr/>
            <a:lstStyle/>
            <a:p>
              <a:endParaRPr lang="it-IT" sz="1200" dirty="0"/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8056AA5B-BB5D-B746-9FBB-3D166DBEC50A}"/>
                </a:ext>
              </a:extLst>
            </p:cNvPr>
            <p:cNvGrpSpPr/>
            <p:nvPr/>
          </p:nvGrpSpPr>
          <p:grpSpPr>
            <a:xfrm>
              <a:off x="6172200" y="4038600"/>
              <a:ext cx="2209800" cy="2209800"/>
              <a:chOff x="5562600" y="3938210"/>
              <a:chExt cx="2209800" cy="2209800"/>
            </a:xfrm>
          </p:grpSpPr>
          <p:sp>
            <p:nvSpPr>
              <p:cNvPr id="18" name="Esagono orizzontale 17">
                <a:extLst>
                  <a:ext uri="{FF2B5EF4-FFF2-40B4-BE49-F238E27FC236}">
                    <a16:creationId xmlns:a16="http://schemas.microsoft.com/office/drawing/2014/main" id="{557C8736-DC08-C24F-9516-881351929C12}"/>
                  </a:ext>
                </a:extLst>
              </p:cNvPr>
              <p:cNvSpPr/>
              <p:nvPr/>
            </p:nvSpPr>
            <p:spPr>
              <a:xfrm rot="1938155">
                <a:off x="5961573" y="4528559"/>
                <a:ext cx="1502126" cy="1305176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/>
              </a:p>
            </p:txBody>
          </p:sp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473F5A03-DA45-4E4C-984C-1A5D1748B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600" y="3938210"/>
                <a:ext cx="2209800" cy="22098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1236</Words>
  <Application>Microsoft Office PowerPoint</Application>
  <PresentationFormat>Widescreen</PresentationFormat>
  <Paragraphs>174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Montserrat</vt:lpstr>
      <vt:lpstr>Montserrat 1</vt:lpstr>
      <vt:lpstr>Montserrat 1 Bold</vt:lpstr>
      <vt:lpstr>Montserrat 1 Bold Italics</vt:lpstr>
      <vt:lpstr>Montserrat 1 Heavy</vt:lpstr>
      <vt:lpstr>Montserrat 1 Heavy Italics</vt:lpstr>
      <vt:lpstr>Montserrat 1 Italics</vt:lpstr>
      <vt:lpstr>Montserrat 1 Medium</vt:lpstr>
      <vt:lpstr>Montserrat 1 Medium Italics</vt:lpstr>
      <vt:lpstr>Montserrat 1 Ultra-Bold Italics</vt:lpstr>
      <vt:lpstr>Montserrat Classic Bold</vt:lpstr>
      <vt:lpstr>Montserrat ExtraBold</vt:lpstr>
      <vt:lpstr>Montserrat Light</vt:lpstr>
      <vt:lpstr>Montserrat Medium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 Coker</dc:creator>
  <cp:lastModifiedBy>Ben Coker</cp:lastModifiedBy>
  <cp:revision>20</cp:revision>
  <cp:lastPrinted>2025-08-14T11:08:00Z</cp:lastPrinted>
  <dcterms:created xsi:type="dcterms:W3CDTF">2025-07-31T12:05:43Z</dcterms:created>
  <dcterms:modified xsi:type="dcterms:W3CDTF">2025-08-14T11:30:28Z</dcterms:modified>
</cp:coreProperties>
</file>