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92" r:id="rId4"/>
    <p:sldId id="293" r:id="rId5"/>
    <p:sldId id="294" r:id="rId6"/>
    <p:sldId id="304" r:id="rId7"/>
    <p:sldId id="307" r:id="rId8"/>
    <p:sldId id="305" r:id="rId9"/>
    <p:sldId id="295" r:id="rId10"/>
    <p:sldId id="306" r:id="rId11"/>
    <p:sldId id="316" r:id="rId12"/>
    <p:sldId id="259" r:id="rId13"/>
    <p:sldId id="309" r:id="rId14"/>
    <p:sldId id="308" r:id="rId15"/>
    <p:sldId id="311" r:id="rId16"/>
    <p:sldId id="312" r:id="rId17"/>
    <p:sldId id="313" r:id="rId18"/>
    <p:sldId id="314" r:id="rId19"/>
    <p:sldId id="310" r:id="rId20"/>
    <p:sldId id="315" r:id="rId21"/>
  </p:sldIdLst>
  <p:sldSz cx="12192000" cy="6858000"/>
  <p:notesSz cx="10018713" cy="68881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915" autoAdjust="0"/>
  </p:normalViewPr>
  <p:slideViewPr>
    <p:cSldViewPr snapToGrid="0">
      <p:cViewPr varScale="1">
        <p:scale>
          <a:sx n="91" d="100"/>
          <a:sy n="91" d="100"/>
        </p:scale>
        <p:origin x="1350" y="4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41442" cy="345604"/>
          </a:xfrm>
          <a:prstGeom prst="rect">
            <a:avLst/>
          </a:prstGeom>
        </p:spPr>
        <p:txBody>
          <a:bodyPr vert="horz" lIns="96606" tIns="48303" rIns="96606" bIns="48303" rtlCol="0"/>
          <a:lstStyle>
            <a:lvl1pPr algn="l">
              <a:defRPr sz="1300"/>
            </a:lvl1pPr>
          </a:lstStyle>
          <a:p>
            <a:endParaRPr lang="en-GB" dirty="0"/>
          </a:p>
        </p:txBody>
      </p:sp>
      <p:sp>
        <p:nvSpPr>
          <p:cNvPr id="3" name="Date Placeholder 2"/>
          <p:cNvSpPr>
            <a:spLocks noGrp="1"/>
          </p:cNvSpPr>
          <p:nvPr>
            <p:ph type="dt" idx="1"/>
          </p:nvPr>
        </p:nvSpPr>
        <p:spPr>
          <a:xfrm>
            <a:off x="5674952" y="1"/>
            <a:ext cx="4341442" cy="345604"/>
          </a:xfrm>
          <a:prstGeom prst="rect">
            <a:avLst/>
          </a:prstGeom>
        </p:spPr>
        <p:txBody>
          <a:bodyPr vert="horz" lIns="96606" tIns="48303" rIns="96606" bIns="48303" rtlCol="0"/>
          <a:lstStyle>
            <a:lvl1pPr algn="r">
              <a:defRPr sz="1300"/>
            </a:lvl1pPr>
          </a:lstStyle>
          <a:p>
            <a:fld id="{1305BC43-6A8C-4C4F-8646-E8D3F6A0E979}" type="datetimeFigureOut">
              <a:rPr lang="en-GB" smtClean="0"/>
              <a:t>18/08/2025</a:t>
            </a:fld>
            <a:endParaRPr lang="en-GB" dirty="0"/>
          </a:p>
        </p:txBody>
      </p:sp>
      <p:sp>
        <p:nvSpPr>
          <p:cNvPr id="4" name="Slide Image Placeholder 3"/>
          <p:cNvSpPr>
            <a:spLocks noGrp="1" noRot="1" noChangeAspect="1"/>
          </p:cNvSpPr>
          <p:nvPr>
            <p:ph type="sldImg" idx="2"/>
          </p:nvPr>
        </p:nvSpPr>
        <p:spPr>
          <a:xfrm>
            <a:off x="2941638" y="860425"/>
            <a:ext cx="4135437" cy="2325688"/>
          </a:xfrm>
          <a:prstGeom prst="rect">
            <a:avLst/>
          </a:prstGeom>
          <a:noFill/>
          <a:ln w="12700">
            <a:solidFill>
              <a:prstClr val="black"/>
            </a:solidFill>
          </a:ln>
        </p:spPr>
        <p:txBody>
          <a:bodyPr vert="horz" lIns="96606" tIns="48303" rIns="96606" bIns="48303" rtlCol="0" anchor="ctr"/>
          <a:lstStyle/>
          <a:p>
            <a:endParaRPr lang="en-GB" dirty="0"/>
          </a:p>
        </p:txBody>
      </p:sp>
      <p:sp>
        <p:nvSpPr>
          <p:cNvPr id="5" name="Notes Placeholder 4"/>
          <p:cNvSpPr>
            <a:spLocks noGrp="1"/>
          </p:cNvSpPr>
          <p:nvPr>
            <p:ph type="body" sz="quarter" idx="3"/>
          </p:nvPr>
        </p:nvSpPr>
        <p:spPr>
          <a:xfrm>
            <a:off x="1001872" y="3314928"/>
            <a:ext cx="8014970" cy="2712215"/>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42560"/>
            <a:ext cx="4341442" cy="345603"/>
          </a:xfrm>
          <a:prstGeom prst="rect">
            <a:avLst/>
          </a:prstGeom>
        </p:spPr>
        <p:txBody>
          <a:bodyPr vert="horz" lIns="96606" tIns="48303" rIns="96606" bIns="48303" rtlCol="0" anchor="b"/>
          <a:lstStyle>
            <a:lvl1pPr algn="l">
              <a:defRPr sz="1300"/>
            </a:lvl1pPr>
          </a:lstStyle>
          <a:p>
            <a:endParaRPr lang="en-GB" dirty="0"/>
          </a:p>
        </p:txBody>
      </p:sp>
      <p:sp>
        <p:nvSpPr>
          <p:cNvPr id="7" name="Slide Number Placeholder 6"/>
          <p:cNvSpPr>
            <a:spLocks noGrp="1"/>
          </p:cNvSpPr>
          <p:nvPr>
            <p:ph type="sldNum" sz="quarter" idx="5"/>
          </p:nvPr>
        </p:nvSpPr>
        <p:spPr>
          <a:xfrm>
            <a:off x="5674952" y="6542560"/>
            <a:ext cx="4341442" cy="345603"/>
          </a:xfrm>
          <a:prstGeom prst="rect">
            <a:avLst/>
          </a:prstGeom>
        </p:spPr>
        <p:txBody>
          <a:bodyPr vert="horz" lIns="96606" tIns="48303" rIns="96606" bIns="48303" rtlCol="0" anchor="b"/>
          <a:lstStyle>
            <a:lvl1pPr algn="r">
              <a:defRPr sz="1300"/>
            </a:lvl1pPr>
          </a:lstStyle>
          <a:p>
            <a:fld id="{E6084722-E101-4035-8BC7-4A875F6EE96F}" type="slidenum">
              <a:rPr lang="en-GB" smtClean="0"/>
              <a:t>‹#›</a:t>
            </a:fld>
            <a:endParaRPr lang="en-GB" dirty="0"/>
          </a:p>
        </p:txBody>
      </p:sp>
    </p:spTree>
    <p:extLst>
      <p:ext uri="{BB962C8B-B14F-4D97-AF65-F5344CB8AC3E}">
        <p14:creationId xmlns:p14="http://schemas.microsoft.com/office/powerpoint/2010/main" val="1245045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084722-E101-4035-8BC7-4A875F6EE96F}" type="slidenum">
              <a:rPr lang="en-GB" smtClean="0"/>
              <a:t>3</a:t>
            </a:fld>
            <a:endParaRPr lang="en-GB" dirty="0"/>
          </a:p>
        </p:txBody>
      </p:sp>
    </p:spTree>
    <p:extLst>
      <p:ext uri="{BB962C8B-B14F-4D97-AF65-F5344CB8AC3E}">
        <p14:creationId xmlns:p14="http://schemas.microsoft.com/office/powerpoint/2010/main" val="1053529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takes a while to get to 6 or 7 star, but it can be done, and has been done</a:t>
            </a:r>
          </a:p>
        </p:txBody>
      </p:sp>
      <p:sp>
        <p:nvSpPr>
          <p:cNvPr id="4" name="Slide Number Placeholder 3"/>
          <p:cNvSpPr>
            <a:spLocks noGrp="1"/>
          </p:cNvSpPr>
          <p:nvPr>
            <p:ph type="sldNum" sz="quarter" idx="5"/>
          </p:nvPr>
        </p:nvSpPr>
        <p:spPr/>
        <p:txBody>
          <a:bodyPr/>
          <a:lstStyle/>
          <a:p>
            <a:fld id="{E6084722-E101-4035-8BC7-4A875F6EE96F}" type="slidenum">
              <a:rPr lang="en-GB" smtClean="0"/>
              <a:t>19</a:t>
            </a:fld>
            <a:endParaRPr lang="en-GB" dirty="0"/>
          </a:p>
        </p:txBody>
      </p:sp>
    </p:spTree>
    <p:extLst>
      <p:ext uri="{BB962C8B-B14F-4D97-AF65-F5344CB8AC3E}">
        <p14:creationId xmlns:p14="http://schemas.microsoft.com/office/powerpoint/2010/main" val="3762551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solidFill>
                  <a:schemeClr val="accent1">
                    <a:lumMod val="75000"/>
                  </a:schemeClr>
                </a:solidFill>
                <a:latin typeface="Montserrat 1 Medium" panose="020B0604020202020204"/>
              </a:rPr>
              <a:t>Yes, we know it’s complicated but there are reasons behind it and the Company </a:t>
            </a:r>
            <a:r>
              <a:rPr lang="en-GB" b="1" i="1" u="sng" dirty="0">
                <a:solidFill>
                  <a:schemeClr val="accent1">
                    <a:lumMod val="75000"/>
                  </a:schemeClr>
                </a:solidFill>
                <a:latin typeface="Montserrat 1 Medium" panose="020B0604020202020204"/>
              </a:rPr>
              <a:t>are</a:t>
            </a:r>
            <a:r>
              <a:rPr lang="en-GB" b="1" i="1" dirty="0">
                <a:solidFill>
                  <a:schemeClr val="accent1">
                    <a:lumMod val="75000"/>
                  </a:schemeClr>
                </a:solidFill>
                <a:latin typeface="Montserrat 1 Medium" panose="020B0604020202020204"/>
              </a:rPr>
              <a:t> working to improve the ‘experience’, but these things ‘take time’</a:t>
            </a:r>
          </a:p>
          <a:p>
            <a:endParaRPr lang="en-GB" dirty="0"/>
          </a:p>
        </p:txBody>
      </p:sp>
      <p:sp>
        <p:nvSpPr>
          <p:cNvPr id="4" name="Slide Number Placeholder 3"/>
          <p:cNvSpPr>
            <a:spLocks noGrp="1"/>
          </p:cNvSpPr>
          <p:nvPr>
            <p:ph type="sldNum" sz="quarter" idx="5"/>
          </p:nvPr>
        </p:nvSpPr>
        <p:spPr/>
        <p:txBody>
          <a:bodyPr/>
          <a:lstStyle/>
          <a:p>
            <a:fld id="{E6084722-E101-4035-8BC7-4A875F6EE96F}" type="slidenum">
              <a:rPr lang="en-GB" smtClean="0"/>
              <a:t>6</a:t>
            </a:fld>
            <a:endParaRPr lang="en-GB" dirty="0"/>
          </a:p>
        </p:txBody>
      </p:sp>
    </p:spTree>
    <p:extLst>
      <p:ext uri="{BB962C8B-B14F-4D97-AF65-F5344CB8AC3E}">
        <p14:creationId xmlns:p14="http://schemas.microsoft.com/office/powerpoint/2010/main" val="615661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084722-E101-4035-8BC7-4A875F6EE96F}" type="slidenum">
              <a:rPr lang="en-GB" smtClean="0"/>
              <a:t>7</a:t>
            </a:fld>
            <a:endParaRPr lang="en-GB" dirty="0"/>
          </a:p>
        </p:txBody>
      </p:sp>
    </p:spTree>
    <p:extLst>
      <p:ext uri="{BB962C8B-B14F-4D97-AF65-F5344CB8AC3E}">
        <p14:creationId xmlns:p14="http://schemas.microsoft.com/office/powerpoint/2010/main" val="1066642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6C6C3-98F7-9915-ACC8-6027415AE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C7836-23F8-6D67-037A-BAF4663A2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E06C44-232C-7999-9F55-9B1FB272E014}"/>
              </a:ext>
            </a:extLst>
          </p:cNvPr>
          <p:cNvSpPr>
            <a:spLocks noGrp="1"/>
          </p:cNvSpPr>
          <p:nvPr>
            <p:ph type="body" idx="1"/>
          </p:nvPr>
        </p:nvSpPr>
        <p:spPr/>
        <p:txBody>
          <a:bodyPr/>
          <a:lstStyle/>
          <a:p>
            <a:r>
              <a:rPr lang="en-GB" b="1" dirty="0">
                <a:solidFill>
                  <a:schemeClr val="accent1">
                    <a:lumMod val="75000"/>
                  </a:schemeClr>
                </a:solidFill>
                <a:latin typeface="Montserrat 1 Medium" panose="020B0604020202020204"/>
              </a:rPr>
              <a:t>Sadly, at the present time there is no easy way to do this</a:t>
            </a:r>
            <a:r>
              <a:rPr lang="en-GB" dirty="0">
                <a:solidFill>
                  <a:schemeClr val="accent1">
                    <a:lumMod val="75000"/>
                  </a:schemeClr>
                </a:solidFill>
                <a:latin typeface="Montserrat 1 Medium" panose="020B0604020202020204"/>
              </a:rPr>
              <a:t> like the simple process you can follow as a VAT Registered Company –</a:t>
            </a:r>
            <a:r>
              <a:rPr lang="en-GB" b="1" dirty="0">
                <a:solidFill>
                  <a:schemeClr val="accent1">
                    <a:lumMod val="75000"/>
                  </a:schemeClr>
                </a:solidFill>
                <a:latin typeface="Montserrat 1 Medium" panose="020B0604020202020204"/>
              </a:rPr>
              <a:t> At the moment – “It’s complicated”</a:t>
            </a:r>
          </a:p>
          <a:p>
            <a:r>
              <a:rPr lang="en-GB" b="1" dirty="0">
                <a:solidFill>
                  <a:schemeClr val="accent1">
                    <a:lumMod val="75000"/>
                  </a:schemeClr>
                </a:solidFill>
                <a:latin typeface="Montserrat 1 Medium" panose="020B0604020202020204"/>
              </a:rPr>
              <a:t>BUT IT </a:t>
            </a:r>
            <a:r>
              <a:rPr lang="en-GB" b="1" u="sng" dirty="0">
                <a:solidFill>
                  <a:schemeClr val="accent1">
                    <a:lumMod val="75000"/>
                  </a:schemeClr>
                </a:solidFill>
                <a:latin typeface="Montserrat 1 Medium" panose="020B0604020202020204"/>
              </a:rPr>
              <a:t>IS</a:t>
            </a:r>
            <a:r>
              <a:rPr lang="en-GB" b="1" dirty="0">
                <a:solidFill>
                  <a:schemeClr val="accent1">
                    <a:lumMod val="75000"/>
                  </a:schemeClr>
                </a:solidFill>
                <a:latin typeface="Montserrat 1 Medium" panose="020B0604020202020204"/>
              </a:rPr>
              <a:t> WORTH IT!</a:t>
            </a:r>
          </a:p>
          <a:p>
            <a:endParaRPr lang="en-GB" dirty="0"/>
          </a:p>
        </p:txBody>
      </p:sp>
      <p:sp>
        <p:nvSpPr>
          <p:cNvPr id="4" name="Slide Number Placeholder 3">
            <a:extLst>
              <a:ext uri="{FF2B5EF4-FFF2-40B4-BE49-F238E27FC236}">
                <a16:creationId xmlns:a16="http://schemas.microsoft.com/office/drawing/2014/main" id="{2D9AE4D8-2CA5-0FB1-78CC-071578805AD7}"/>
              </a:ext>
            </a:extLst>
          </p:cNvPr>
          <p:cNvSpPr>
            <a:spLocks noGrp="1"/>
          </p:cNvSpPr>
          <p:nvPr>
            <p:ph type="sldNum" sz="quarter" idx="5"/>
          </p:nvPr>
        </p:nvSpPr>
        <p:spPr/>
        <p:txBody>
          <a:bodyPr/>
          <a:lstStyle/>
          <a:p>
            <a:fld id="{E6084722-E101-4035-8BC7-4A875F6EE96F}" type="slidenum">
              <a:rPr lang="en-GB" smtClean="0"/>
              <a:t>8</a:t>
            </a:fld>
            <a:endParaRPr lang="en-GB" dirty="0"/>
          </a:p>
        </p:txBody>
      </p:sp>
    </p:spTree>
    <p:extLst>
      <p:ext uri="{BB962C8B-B14F-4D97-AF65-F5344CB8AC3E}">
        <p14:creationId xmlns:p14="http://schemas.microsoft.com/office/powerpoint/2010/main" val="4089786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084722-E101-4035-8BC7-4A875F6EE96F}" type="slidenum">
              <a:rPr lang="en-GB" smtClean="0"/>
              <a:t>9</a:t>
            </a:fld>
            <a:endParaRPr lang="en-GB" dirty="0"/>
          </a:p>
        </p:txBody>
      </p:sp>
    </p:spTree>
    <p:extLst>
      <p:ext uri="{BB962C8B-B14F-4D97-AF65-F5344CB8AC3E}">
        <p14:creationId xmlns:p14="http://schemas.microsoft.com/office/powerpoint/2010/main" val="1767649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80333-9280-C9DF-C85C-81A5198AC9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B89EB-AA0E-C04C-3C6A-137C8CCB5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E3056D-0B9C-EA5B-C764-04A8F4F8A5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accent1">
                    <a:lumMod val="75000"/>
                  </a:schemeClr>
                </a:solidFill>
                <a:latin typeface="Montserrat 1 Medium" panose="020B0604020202020204"/>
              </a:rPr>
              <a:t>Sorry, but at the present time it’s STILLL ‘Complicated’. We’ve been promised it will all change for the better when the new system is ready in January – but don’t hold your breath!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accent1">
                    <a:lumMod val="75000"/>
                  </a:schemeClr>
                </a:solidFill>
                <a:latin typeface="Montserrat 1 Medium" panose="020B0604020202020204"/>
              </a:rPr>
              <a:t>SECRET HINT </a:t>
            </a:r>
            <a:r>
              <a:rPr lang="en-GB" dirty="0">
                <a:solidFill>
                  <a:schemeClr val="accent1">
                    <a:lumMod val="75000"/>
                  </a:schemeClr>
                </a:solidFill>
                <a:latin typeface="Montserrat 1 Medium" panose="020B0604020202020204"/>
              </a:rPr>
              <a:t>If you’re introducing someone to Amplivo who doesn’t want to go through all this hassle for themselves, they can send you the money and you can process the purchase for them through your Metamask account and so on and send them the Gift Card to get started – so long as they don’t expect it to happen immediately!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chemeClr val="accent1">
                  <a:lumMod val="75000"/>
                </a:schemeClr>
              </a:solidFill>
              <a:latin typeface="Montserrat 1 Medium" panose="020B0604020202020204"/>
            </a:endParaRPr>
          </a:p>
          <a:p>
            <a:endParaRPr lang="en-GB" dirty="0"/>
          </a:p>
        </p:txBody>
      </p:sp>
      <p:sp>
        <p:nvSpPr>
          <p:cNvPr id="4" name="Slide Number Placeholder 3">
            <a:extLst>
              <a:ext uri="{FF2B5EF4-FFF2-40B4-BE49-F238E27FC236}">
                <a16:creationId xmlns:a16="http://schemas.microsoft.com/office/drawing/2014/main" id="{1964E403-FDBD-4EF2-A66A-82D9BF9B7337}"/>
              </a:ext>
            </a:extLst>
          </p:cNvPr>
          <p:cNvSpPr>
            <a:spLocks noGrp="1"/>
          </p:cNvSpPr>
          <p:nvPr>
            <p:ph type="sldNum" sz="quarter" idx="5"/>
          </p:nvPr>
        </p:nvSpPr>
        <p:spPr/>
        <p:txBody>
          <a:bodyPr/>
          <a:lstStyle/>
          <a:p>
            <a:fld id="{E6084722-E101-4035-8BC7-4A875F6EE96F}" type="slidenum">
              <a:rPr lang="en-GB" smtClean="0"/>
              <a:t>10</a:t>
            </a:fld>
            <a:endParaRPr lang="en-GB" dirty="0"/>
          </a:p>
        </p:txBody>
      </p:sp>
    </p:spTree>
    <p:extLst>
      <p:ext uri="{BB962C8B-B14F-4D97-AF65-F5344CB8AC3E}">
        <p14:creationId xmlns:p14="http://schemas.microsoft.com/office/powerpoint/2010/main" val="3022628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084722-E101-4035-8BC7-4A875F6EE96F}" type="slidenum">
              <a:rPr lang="en-GB" smtClean="0"/>
              <a:t>11</a:t>
            </a:fld>
            <a:endParaRPr lang="en-GB" dirty="0"/>
          </a:p>
        </p:txBody>
      </p:sp>
    </p:spTree>
    <p:extLst>
      <p:ext uri="{BB962C8B-B14F-4D97-AF65-F5344CB8AC3E}">
        <p14:creationId xmlns:p14="http://schemas.microsoft.com/office/powerpoint/2010/main" val="1363161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need to complete KYC before any withdrawals can be made</a:t>
            </a:r>
          </a:p>
        </p:txBody>
      </p:sp>
      <p:sp>
        <p:nvSpPr>
          <p:cNvPr id="4" name="Slide Number Placeholder 3"/>
          <p:cNvSpPr>
            <a:spLocks noGrp="1"/>
          </p:cNvSpPr>
          <p:nvPr>
            <p:ph type="sldNum" sz="quarter" idx="5"/>
          </p:nvPr>
        </p:nvSpPr>
        <p:spPr/>
        <p:txBody>
          <a:bodyPr/>
          <a:lstStyle/>
          <a:p>
            <a:fld id="{E6084722-E101-4035-8BC7-4A875F6EE96F}" type="slidenum">
              <a:rPr lang="en-GB" smtClean="0"/>
              <a:t>17</a:t>
            </a:fld>
            <a:endParaRPr lang="en-GB" dirty="0"/>
          </a:p>
        </p:txBody>
      </p:sp>
    </p:spTree>
    <p:extLst>
      <p:ext uri="{BB962C8B-B14F-4D97-AF65-F5344CB8AC3E}">
        <p14:creationId xmlns:p14="http://schemas.microsoft.com/office/powerpoint/2010/main" val="2981565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084722-E101-4035-8BC7-4A875F6EE96F}" type="slidenum">
              <a:rPr lang="en-GB" smtClean="0"/>
              <a:t>18</a:t>
            </a:fld>
            <a:endParaRPr lang="en-GB" dirty="0"/>
          </a:p>
        </p:txBody>
      </p:sp>
    </p:spTree>
    <p:extLst>
      <p:ext uri="{BB962C8B-B14F-4D97-AF65-F5344CB8AC3E}">
        <p14:creationId xmlns:p14="http://schemas.microsoft.com/office/powerpoint/2010/main" val="1916959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C8CE7-D1AA-27E4-D34C-C845008885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1781ED4-3C6A-3B4B-FCF5-4F494B7BB0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2131152-E68A-18FC-8AED-DD85E50722CC}"/>
              </a:ext>
            </a:extLst>
          </p:cNvPr>
          <p:cNvSpPr>
            <a:spLocks noGrp="1"/>
          </p:cNvSpPr>
          <p:nvPr>
            <p:ph type="dt" sz="half" idx="10"/>
          </p:nvPr>
        </p:nvSpPr>
        <p:spPr/>
        <p:txBody>
          <a:bodyPr/>
          <a:lstStyle/>
          <a:p>
            <a:fld id="{663559FE-7D6F-458B-8FC3-E44B07258188}" type="datetimeFigureOut">
              <a:rPr lang="en-GB" smtClean="0"/>
              <a:t>18/08/2025</a:t>
            </a:fld>
            <a:endParaRPr lang="en-GB" dirty="0"/>
          </a:p>
        </p:txBody>
      </p:sp>
      <p:sp>
        <p:nvSpPr>
          <p:cNvPr id="5" name="Footer Placeholder 4">
            <a:extLst>
              <a:ext uri="{FF2B5EF4-FFF2-40B4-BE49-F238E27FC236}">
                <a16:creationId xmlns:a16="http://schemas.microsoft.com/office/drawing/2014/main" id="{26DA73BD-2F39-2D3C-B9BB-4D7311F9604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FE9627E-D3A7-5E79-84D8-890E757DE464}"/>
              </a:ext>
            </a:extLst>
          </p:cNvPr>
          <p:cNvSpPr>
            <a:spLocks noGrp="1"/>
          </p:cNvSpPr>
          <p:nvPr>
            <p:ph type="sldNum" sz="quarter" idx="12"/>
          </p:nvPr>
        </p:nvSpPr>
        <p:spPr/>
        <p:txBody>
          <a:bodyPr/>
          <a:lstStyle/>
          <a:p>
            <a:fld id="{96A2C843-F213-497D-91B6-D30DE076B87A}" type="slidenum">
              <a:rPr lang="en-GB" smtClean="0"/>
              <a:t>‹#›</a:t>
            </a:fld>
            <a:endParaRPr lang="en-GB" dirty="0"/>
          </a:p>
        </p:txBody>
      </p:sp>
    </p:spTree>
    <p:extLst>
      <p:ext uri="{BB962C8B-B14F-4D97-AF65-F5344CB8AC3E}">
        <p14:creationId xmlns:p14="http://schemas.microsoft.com/office/powerpoint/2010/main" val="253796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B2AF1-4654-1B35-4A05-DB2FB2987E9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4946C9-38CD-326F-C32C-B8536E81D6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5BA1A0-348D-55C6-2F7B-6799DAE920AF}"/>
              </a:ext>
            </a:extLst>
          </p:cNvPr>
          <p:cNvSpPr>
            <a:spLocks noGrp="1"/>
          </p:cNvSpPr>
          <p:nvPr>
            <p:ph type="dt" sz="half" idx="10"/>
          </p:nvPr>
        </p:nvSpPr>
        <p:spPr/>
        <p:txBody>
          <a:bodyPr/>
          <a:lstStyle/>
          <a:p>
            <a:fld id="{663559FE-7D6F-458B-8FC3-E44B07258188}" type="datetimeFigureOut">
              <a:rPr lang="en-GB" smtClean="0"/>
              <a:t>18/08/2025</a:t>
            </a:fld>
            <a:endParaRPr lang="en-GB" dirty="0"/>
          </a:p>
        </p:txBody>
      </p:sp>
      <p:sp>
        <p:nvSpPr>
          <p:cNvPr id="5" name="Footer Placeholder 4">
            <a:extLst>
              <a:ext uri="{FF2B5EF4-FFF2-40B4-BE49-F238E27FC236}">
                <a16:creationId xmlns:a16="http://schemas.microsoft.com/office/drawing/2014/main" id="{3DC47D91-57E0-49C5-752A-20009797431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78ADB52-2F04-C01D-702C-9620E2A0DAB8}"/>
              </a:ext>
            </a:extLst>
          </p:cNvPr>
          <p:cNvSpPr>
            <a:spLocks noGrp="1"/>
          </p:cNvSpPr>
          <p:nvPr>
            <p:ph type="sldNum" sz="quarter" idx="12"/>
          </p:nvPr>
        </p:nvSpPr>
        <p:spPr/>
        <p:txBody>
          <a:bodyPr/>
          <a:lstStyle/>
          <a:p>
            <a:fld id="{96A2C843-F213-497D-91B6-D30DE076B87A}" type="slidenum">
              <a:rPr lang="en-GB" smtClean="0"/>
              <a:t>‹#›</a:t>
            </a:fld>
            <a:endParaRPr lang="en-GB" dirty="0"/>
          </a:p>
        </p:txBody>
      </p:sp>
    </p:spTree>
    <p:extLst>
      <p:ext uri="{BB962C8B-B14F-4D97-AF65-F5344CB8AC3E}">
        <p14:creationId xmlns:p14="http://schemas.microsoft.com/office/powerpoint/2010/main" val="3397758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4E94BC-BE42-D17C-80E5-2BD0E36D69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09A827-0A2C-41E4-42CD-8C252D557C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4DAEDC-28D2-EDE0-7D8B-AB0C6FCD3CC6}"/>
              </a:ext>
            </a:extLst>
          </p:cNvPr>
          <p:cNvSpPr>
            <a:spLocks noGrp="1"/>
          </p:cNvSpPr>
          <p:nvPr>
            <p:ph type="dt" sz="half" idx="10"/>
          </p:nvPr>
        </p:nvSpPr>
        <p:spPr/>
        <p:txBody>
          <a:bodyPr/>
          <a:lstStyle/>
          <a:p>
            <a:fld id="{663559FE-7D6F-458B-8FC3-E44B07258188}" type="datetimeFigureOut">
              <a:rPr lang="en-GB" smtClean="0"/>
              <a:t>18/08/2025</a:t>
            </a:fld>
            <a:endParaRPr lang="en-GB" dirty="0"/>
          </a:p>
        </p:txBody>
      </p:sp>
      <p:sp>
        <p:nvSpPr>
          <p:cNvPr id="5" name="Footer Placeholder 4">
            <a:extLst>
              <a:ext uri="{FF2B5EF4-FFF2-40B4-BE49-F238E27FC236}">
                <a16:creationId xmlns:a16="http://schemas.microsoft.com/office/drawing/2014/main" id="{AA2A6878-AB6B-E2DB-86C9-244509ED297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A80DC11-3D0D-EF24-1723-F162C6DF263F}"/>
              </a:ext>
            </a:extLst>
          </p:cNvPr>
          <p:cNvSpPr>
            <a:spLocks noGrp="1"/>
          </p:cNvSpPr>
          <p:nvPr>
            <p:ph type="sldNum" sz="quarter" idx="12"/>
          </p:nvPr>
        </p:nvSpPr>
        <p:spPr/>
        <p:txBody>
          <a:bodyPr/>
          <a:lstStyle/>
          <a:p>
            <a:fld id="{96A2C843-F213-497D-91B6-D30DE076B87A}" type="slidenum">
              <a:rPr lang="en-GB" smtClean="0"/>
              <a:t>‹#›</a:t>
            </a:fld>
            <a:endParaRPr lang="en-GB" dirty="0"/>
          </a:p>
        </p:txBody>
      </p:sp>
    </p:spTree>
    <p:extLst>
      <p:ext uri="{BB962C8B-B14F-4D97-AF65-F5344CB8AC3E}">
        <p14:creationId xmlns:p14="http://schemas.microsoft.com/office/powerpoint/2010/main" val="2157511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8EBEA-EDAB-89A8-1FDB-850BEB2901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B9FE59-67D7-D3B6-4585-D3C0470052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4E6148-7D0C-C35B-C67A-EED571278650}"/>
              </a:ext>
            </a:extLst>
          </p:cNvPr>
          <p:cNvSpPr>
            <a:spLocks noGrp="1"/>
          </p:cNvSpPr>
          <p:nvPr>
            <p:ph type="dt" sz="half" idx="10"/>
          </p:nvPr>
        </p:nvSpPr>
        <p:spPr/>
        <p:txBody>
          <a:bodyPr/>
          <a:lstStyle/>
          <a:p>
            <a:fld id="{663559FE-7D6F-458B-8FC3-E44B07258188}" type="datetimeFigureOut">
              <a:rPr lang="en-GB" smtClean="0"/>
              <a:t>18/08/2025</a:t>
            </a:fld>
            <a:endParaRPr lang="en-GB" dirty="0"/>
          </a:p>
        </p:txBody>
      </p:sp>
      <p:sp>
        <p:nvSpPr>
          <p:cNvPr id="5" name="Footer Placeholder 4">
            <a:extLst>
              <a:ext uri="{FF2B5EF4-FFF2-40B4-BE49-F238E27FC236}">
                <a16:creationId xmlns:a16="http://schemas.microsoft.com/office/drawing/2014/main" id="{53AA312E-0F28-7EFD-AE87-DCA0C32A215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3DDCF76-2D48-1BF0-844A-5421DCC7CFF1}"/>
              </a:ext>
            </a:extLst>
          </p:cNvPr>
          <p:cNvSpPr>
            <a:spLocks noGrp="1"/>
          </p:cNvSpPr>
          <p:nvPr>
            <p:ph type="sldNum" sz="quarter" idx="12"/>
          </p:nvPr>
        </p:nvSpPr>
        <p:spPr/>
        <p:txBody>
          <a:bodyPr/>
          <a:lstStyle/>
          <a:p>
            <a:fld id="{96A2C843-F213-497D-91B6-D30DE076B87A}" type="slidenum">
              <a:rPr lang="en-GB" smtClean="0"/>
              <a:t>‹#›</a:t>
            </a:fld>
            <a:endParaRPr lang="en-GB" dirty="0"/>
          </a:p>
        </p:txBody>
      </p:sp>
    </p:spTree>
    <p:extLst>
      <p:ext uri="{BB962C8B-B14F-4D97-AF65-F5344CB8AC3E}">
        <p14:creationId xmlns:p14="http://schemas.microsoft.com/office/powerpoint/2010/main" val="777185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2D64F-1024-8C46-EB26-60C06ED3F1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C101225-59E6-3BCA-BEDD-66CE2AA0DB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C42E41-84A5-4F2F-0B61-B9DA48352A5E}"/>
              </a:ext>
            </a:extLst>
          </p:cNvPr>
          <p:cNvSpPr>
            <a:spLocks noGrp="1"/>
          </p:cNvSpPr>
          <p:nvPr>
            <p:ph type="dt" sz="half" idx="10"/>
          </p:nvPr>
        </p:nvSpPr>
        <p:spPr/>
        <p:txBody>
          <a:bodyPr/>
          <a:lstStyle/>
          <a:p>
            <a:fld id="{663559FE-7D6F-458B-8FC3-E44B07258188}" type="datetimeFigureOut">
              <a:rPr lang="en-GB" smtClean="0"/>
              <a:t>18/08/2025</a:t>
            </a:fld>
            <a:endParaRPr lang="en-GB" dirty="0"/>
          </a:p>
        </p:txBody>
      </p:sp>
      <p:sp>
        <p:nvSpPr>
          <p:cNvPr id="5" name="Footer Placeholder 4">
            <a:extLst>
              <a:ext uri="{FF2B5EF4-FFF2-40B4-BE49-F238E27FC236}">
                <a16:creationId xmlns:a16="http://schemas.microsoft.com/office/drawing/2014/main" id="{24BA8149-707C-0E3E-5518-96175B32B0F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A41C2CC-008A-C723-70E6-8CC507A8913C}"/>
              </a:ext>
            </a:extLst>
          </p:cNvPr>
          <p:cNvSpPr>
            <a:spLocks noGrp="1"/>
          </p:cNvSpPr>
          <p:nvPr>
            <p:ph type="sldNum" sz="quarter" idx="12"/>
          </p:nvPr>
        </p:nvSpPr>
        <p:spPr/>
        <p:txBody>
          <a:bodyPr/>
          <a:lstStyle/>
          <a:p>
            <a:fld id="{96A2C843-F213-497D-91B6-D30DE076B87A}" type="slidenum">
              <a:rPr lang="en-GB" smtClean="0"/>
              <a:t>‹#›</a:t>
            </a:fld>
            <a:endParaRPr lang="en-GB" dirty="0"/>
          </a:p>
        </p:txBody>
      </p:sp>
    </p:spTree>
    <p:extLst>
      <p:ext uri="{BB962C8B-B14F-4D97-AF65-F5344CB8AC3E}">
        <p14:creationId xmlns:p14="http://schemas.microsoft.com/office/powerpoint/2010/main" val="96875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E85EF-FA80-5279-0A0D-5E8ABF6D7D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82BD66-A8E6-3569-A191-3A0021134E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836D69-05CF-CFA7-4DFF-F362169466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C95CC34-EB78-C051-B838-CB0937278D42}"/>
              </a:ext>
            </a:extLst>
          </p:cNvPr>
          <p:cNvSpPr>
            <a:spLocks noGrp="1"/>
          </p:cNvSpPr>
          <p:nvPr>
            <p:ph type="dt" sz="half" idx="10"/>
          </p:nvPr>
        </p:nvSpPr>
        <p:spPr/>
        <p:txBody>
          <a:bodyPr/>
          <a:lstStyle/>
          <a:p>
            <a:fld id="{663559FE-7D6F-458B-8FC3-E44B07258188}" type="datetimeFigureOut">
              <a:rPr lang="en-GB" smtClean="0"/>
              <a:t>18/08/2025</a:t>
            </a:fld>
            <a:endParaRPr lang="en-GB" dirty="0"/>
          </a:p>
        </p:txBody>
      </p:sp>
      <p:sp>
        <p:nvSpPr>
          <p:cNvPr id="6" name="Footer Placeholder 5">
            <a:extLst>
              <a:ext uri="{FF2B5EF4-FFF2-40B4-BE49-F238E27FC236}">
                <a16:creationId xmlns:a16="http://schemas.microsoft.com/office/drawing/2014/main" id="{1A09DD6F-1005-916C-767E-7365289EC01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A62C8D0-8320-7636-CB8D-833B6A064016}"/>
              </a:ext>
            </a:extLst>
          </p:cNvPr>
          <p:cNvSpPr>
            <a:spLocks noGrp="1"/>
          </p:cNvSpPr>
          <p:nvPr>
            <p:ph type="sldNum" sz="quarter" idx="12"/>
          </p:nvPr>
        </p:nvSpPr>
        <p:spPr/>
        <p:txBody>
          <a:bodyPr/>
          <a:lstStyle/>
          <a:p>
            <a:fld id="{96A2C843-F213-497D-91B6-D30DE076B87A}" type="slidenum">
              <a:rPr lang="en-GB" smtClean="0"/>
              <a:t>‹#›</a:t>
            </a:fld>
            <a:endParaRPr lang="en-GB" dirty="0"/>
          </a:p>
        </p:txBody>
      </p:sp>
    </p:spTree>
    <p:extLst>
      <p:ext uri="{BB962C8B-B14F-4D97-AF65-F5344CB8AC3E}">
        <p14:creationId xmlns:p14="http://schemas.microsoft.com/office/powerpoint/2010/main" val="2223180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3A706-8864-CC90-8BAA-9F703984ED0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840257-1A02-DA3D-8FA8-74039BE4F6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F952C2-B86C-8D7D-C88F-21EEDB63C9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564FB95-CBCA-A196-4B4C-BEB7B7C56D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44205E-F63F-6B7E-8E57-5DA22D80CA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BDE359F-6703-B93B-FC33-B21BF7468935}"/>
              </a:ext>
            </a:extLst>
          </p:cNvPr>
          <p:cNvSpPr>
            <a:spLocks noGrp="1"/>
          </p:cNvSpPr>
          <p:nvPr>
            <p:ph type="dt" sz="half" idx="10"/>
          </p:nvPr>
        </p:nvSpPr>
        <p:spPr/>
        <p:txBody>
          <a:bodyPr/>
          <a:lstStyle/>
          <a:p>
            <a:fld id="{663559FE-7D6F-458B-8FC3-E44B07258188}" type="datetimeFigureOut">
              <a:rPr lang="en-GB" smtClean="0"/>
              <a:t>18/08/2025</a:t>
            </a:fld>
            <a:endParaRPr lang="en-GB" dirty="0"/>
          </a:p>
        </p:txBody>
      </p:sp>
      <p:sp>
        <p:nvSpPr>
          <p:cNvPr id="8" name="Footer Placeholder 7">
            <a:extLst>
              <a:ext uri="{FF2B5EF4-FFF2-40B4-BE49-F238E27FC236}">
                <a16:creationId xmlns:a16="http://schemas.microsoft.com/office/drawing/2014/main" id="{C5E55851-56C6-6DCD-76B2-8900F32C52F8}"/>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32931AF2-4779-92D2-8C68-8D664AD6412D}"/>
              </a:ext>
            </a:extLst>
          </p:cNvPr>
          <p:cNvSpPr>
            <a:spLocks noGrp="1"/>
          </p:cNvSpPr>
          <p:nvPr>
            <p:ph type="sldNum" sz="quarter" idx="12"/>
          </p:nvPr>
        </p:nvSpPr>
        <p:spPr/>
        <p:txBody>
          <a:bodyPr/>
          <a:lstStyle/>
          <a:p>
            <a:fld id="{96A2C843-F213-497D-91B6-D30DE076B87A}" type="slidenum">
              <a:rPr lang="en-GB" smtClean="0"/>
              <a:t>‹#›</a:t>
            </a:fld>
            <a:endParaRPr lang="en-GB" dirty="0"/>
          </a:p>
        </p:txBody>
      </p:sp>
    </p:spTree>
    <p:extLst>
      <p:ext uri="{BB962C8B-B14F-4D97-AF65-F5344CB8AC3E}">
        <p14:creationId xmlns:p14="http://schemas.microsoft.com/office/powerpoint/2010/main" val="3608250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83541-964E-0A33-CF6C-DE1E442EDA4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A29FF0-45F8-81F0-48EC-FCA52B5F4605}"/>
              </a:ext>
            </a:extLst>
          </p:cNvPr>
          <p:cNvSpPr>
            <a:spLocks noGrp="1"/>
          </p:cNvSpPr>
          <p:nvPr>
            <p:ph type="dt" sz="half" idx="10"/>
          </p:nvPr>
        </p:nvSpPr>
        <p:spPr/>
        <p:txBody>
          <a:bodyPr/>
          <a:lstStyle/>
          <a:p>
            <a:fld id="{663559FE-7D6F-458B-8FC3-E44B07258188}" type="datetimeFigureOut">
              <a:rPr lang="en-GB" smtClean="0"/>
              <a:t>18/08/2025</a:t>
            </a:fld>
            <a:endParaRPr lang="en-GB" dirty="0"/>
          </a:p>
        </p:txBody>
      </p:sp>
      <p:sp>
        <p:nvSpPr>
          <p:cNvPr id="4" name="Footer Placeholder 3">
            <a:extLst>
              <a:ext uri="{FF2B5EF4-FFF2-40B4-BE49-F238E27FC236}">
                <a16:creationId xmlns:a16="http://schemas.microsoft.com/office/drawing/2014/main" id="{BDBCBC57-CBEF-41EF-1935-26EA64BA4E6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D97144A5-56B5-03A6-ECCE-8B95845CB57C}"/>
              </a:ext>
            </a:extLst>
          </p:cNvPr>
          <p:cNvSpPr>
            <a:spLocks noGrp="1"/>
          </p:cNvSpPr>
          <p:nvPr>
            <p:ph type="sldNum" sz="quarter" idx="12"/>
          </p:nvPr>
        </p:nvSpPr>
        <p:spPr/>
        <p:txBody>
          <a:bodyPr/>
          <a:lstStyle/>
          <a:p>
            <a:fld id="{96A2C843-F213-497D-91B6-D30DE076B87A}" type="slidenum">
              <a:rPr lang="en-GB" smtClean="0"/>
              <a:t>‹#›</a:t>
            </a:fld>
            <a:endParaRPr lang="en-GB" dirty="0"/>
          </a:p>
        </p:txBody>
      </p:sp>
    </p:spTree>
    <p:extLst>
      <p:ext uri="{BB962C8B-B14F-4D97-AF65-F5344CB8AC3E}">
        <p14:creationId xmlns:p14="http://schemas.microsoft.com/office/powerpoint/2010/main" val="1023276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188C83-F840-BF16-911D-57179E038349}"/>
              </a:ext>
            </a:extLst>
          </p:cNvPr>
          <p:cNvSpPr>
            <a:spLocks noGrp="1"/>
          </p:cNvSpPr>
          <p:nvPr>
            <p:ph type="dt" sz="half" idx="10"/>
          </p:nvPr>
        </p:nvSpPr>
        <p:spPr/>
        <p:txBody>
          <a:bodyPr/>
          <a:lstStyle/>
          <a:p>
            <a:fld id="{663559FE-7D6F-458B-8FC3-E44B07258188}" type="datetimeFigureOut">
              <a:rPr lang="en-GB" smtClean="0"/>
              <a:t>18/08/2025</a:t>
            </a:fld>
            <a:endParaRPr lang="en-GB" dirty="0"/>
          </a:p>
        </p:txBody>
      </p:sp>
      <p:sp>
        <p:nvSpPr>
          <p:cNvPr id="3" name="Footer Placeholder 2">
            <a:extLst>
              <a:ext uri="{FF2B5EF4-FFF2-40B4-BE49-F238E27FC236}">
                <a16:creationId xmlns:a16="http://schemas.microsoft.com/office/drawing/2014/main" id="{B19A9E65-819A-C292-91A5-09B4B94C5835}"/>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627D34CE-F0F1-1C5A-FA71-80E7DDD74340}"/>
              </a:ext>
            </a:extLst>
          </p:cNvPr>
          <p:cNvSpPr>
            <a:spLocks noGrp="1"/>
          </p:cNvSpPr>
          <p:nvPr>
            <p:ph type="sldNum" sz="quarter" idx="12"/>
          </p:nvPr>
        </p:nvSpPr>
        <p:spPr/>
        <p:txBody>
          <a:bodyPr/>
          <a:lstStyle/>
          <a:p>
            <a:fld id="{96A2C843-F213-497D-91B6-D30DE076B87A}" type="slidenum">
              <a:rPr lang="en-GB" smtClean="0"/>
              <a:t>‹#›</a:t>
            </a:fld>
            <a:endParaRPr lang="en-GB" dirty="0"/>
          </a:p>
        </p:txBody>
      </p:sp>
    </p:spTree>
    <p:extLst>
      <p:ext uri="{BB962C8B-B14F-4D97-AF65-F5344CB8AC3E}">
        <p14:creationId xmlns:p14="http://schemas.microsoft.com/office/powerpoint/2010/main" val="719749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D1649-A811-D30A-85E6-748C0894BF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F8E933B-874D-CE0C-A8FF-8548188F2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D69B97-37C2-59BE-040A-3236700B27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48AFAD-931E-1AD0-695C-7D38AC99BBFE}"/>
              </a:ext>
            </a:extLst>
          </p:cNvPr>
          <p:cNvSpPr>
            <a:spLocks noGrp="1"/>
          </p:cNvSpPr>
          <p:nvPr>
            <p:ph type="dt" sz="half" idx="10"/>
          </p:nvPr>
        </p:nvSpPr>
        <p:spPr/>
        <p:txBody>
          <a:bodyPr/>
          <a:lstStyle/>
          <a:p>
            <a:fld id="{663559FE-7D6F-458B-8FC3-E44B07258188}" type="datetimeFigureOut">
              <a:rPr lang="en-GB" smtClean="0"/>
              <a:t>18/08/2025</a:t>
            </a:fld>
            <a:endParaRPr lang="en-GB" dirty="0"/>
          </a:p>
        </p:txBody>
      </p:sp>
      <p:sp>
        <p:nvSpPr>
          <p:cNvPr id="6" name="Footer Placeholder 5">
            <a:extLst>
              <a:ext uri="{FF2B5EF4-FFF2-40B4-BE49-F238E27FC236}">
                <a16:creationId xmlns:a16="http://schemas.microsoft.com/office/drawing/2014/main" id="{85394EFA-8CA9-DCF4-37FF-C2701BD8056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A39F8B1-0C9C-0C1D-C9A7-BE82B7F87494}"/>
              </a:ext>
            </a:extLst>
          </p:cNvPr>
          <p:cNvSpPr>
            <a:spLocks noGrp="1"/>
          </p:cNvSpPr>
          <p:nvPr>
            <p:ph type="sldNum" sz="quarter" idx="12"/>
          </p:nvPr>
        </p:nvSpPr>
        <p:spPr/>
        <p:txBody>
          <a:bodyPr/>
          <a:lstStyle/>
          <a:p>
            <a:fld id="{96A2C843-F213-497D-91B6-D30DE076B87A}" type="slidenum">
              <a:rPr lang="en-GB" smtClean="0"/>
              <a:t>‹#›</a:t>
            </a:fld>
            <a:endParaRPr lang="en-GB" dirty="0"/>
          </a:p>
        </p:txBody>
      </p:sp>
    </p:spTree>
    <p:extLst>
      <p:ext uri="{BB962C8B-B14F-4D97-AF65-F5344CB8AC3E}">
        <p14:creationId xmlns:p14="http://schemas.microsoft.com/office/powerpoint/2010/main" val="515631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CE3D6-FF01-EF63-F78D-7C0B63F703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41A9C4-80DC-9C12-7BC9-C3C93FD966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6333EC65-B139-86B3-6EAA-7CCF909AC1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ABD93-F17C-7ACA-1029-0453FDB66C60}"/>
              </a:ext>
            </a:extLst>
          </p:cNvPr>
          <p:cNvSpPr>
            <a:spLocks noGrp="1"/>
          </p:cNvSpPr>
          <p:nvPr>
            <p:ph type="dt" sz="half" idx="10"/>
          </p:nvPr>
        </p:nvSpPr>
        <p:spPr/>
        <p:txBody>
          <a:bodyPr/>
          <a:lstStyle/>
          <a:p>
            <a:fld id="{663559FE-7D6F-458B-8FC3-E44B07258188}" type="datetimeFigureOut">
              <a:rPr lang="en-GB" smtClean="0"/>
              <a:t>18/08/2025</a:t>
            </a:fld>
            <a:endParaRPr lang="en-GB" dirty="0"/>
          </a:p>
        </p:txBody>
      </p:sp>
      <p:sp>
        <p:nvSpPr>
          <p:cNvPr id="6" name="Footer Placeholder 5">
            <a:extLst>
              <a:ext uri="{FF2B5EF4-FFF2-40B4-BE49-F238E27FC236}">
                <a16:creationId xmlns:a16="http://schemas.microsoft.com/office/drawing/2014/main" id="{0F4CF608-6C44-5290-8DB4-DB1AF7B39FE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4A575FD-8765-EB99-BEBD-56B6E906DE3F}"/>
              </a:ext>
            </a:extLst>
          </p:cNvPr>
          <p:cNvSpPr>
            <a:spLocks noGrp="1"/>
          </p:cNvSpPr>
          <p:nvPr>
            <p:ph type="sldNum" sz="quarter" idx="12"/>
          </p:nvPr>
        </p:nvSpPr>
        <p:spPr/>
        <p:txBody>
          <a:bodyPr/>
          <a:lstStyle/>
          <a:p>
            <a:fld id="{96A2C843-F213-497D-91B6-D30DE076B87A}" type="slidenum">
              <a:rPr lang="en-GB" smtClean="0"/>
              <a:t>‹#›</a:t>
            </a:fld>
            <a:endParaRPr lang="en-GB" dirty="0"/>
          </a:p>
        </p:txBody>
      </p:sp>
    </p:spTree>
    <p:extLst>
      <p:ext uri="{BB962C8B-B14F-4D97-AF65-F5344CB8AC3E}">
        <p14:creationId xmlns:p14="http://schemas.microsoft.com/office/powerpoint/2010/main" val="3420561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D63441-1668-9DC1-87C5-44173B5B26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1203C1-6D8E-73EE-9F7B-9A3CB2E609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902FF5-D01F-6863-D438-430F46F307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63559FE-7D6F-458B-8FC3-E44B07258188}" type="datetimeFigureOut">
              <a:rPr lang="en-GB" smtClean="0"/>
              <a:t>18/08/2025</a:t>
            </a:fld>
            <a:endParaRPr lang="en-GB" dirty="0"/>
          </a:p>
        </p:txBody>
      </p:sp>
      <p:sp>
        <p:nvSpPr>
          <p:cNvPr id="5" name="Footer Placeholder 4">
            <a:extLst>
              <a:ext uri="{FF2B5EF4-FFF2-40B4-BE49-F238E27FC236}">
                <a16:creationId xmlns:a16="http://schemas.microsoft.com/office/drawing/2014/main" id="{210E9B2E-632F-2208-002C-B6DDB8862A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7813EA34-EEE3-A7D4-82E6-332244B382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A2C843-F213-497D-91B6-D30DE076B87A}" type="slidenum">
              <a:rPr lang="en-GB" smtClean="0"/>
              <a:t>‹#›</a:t>
            </a:fld>
            <a:endParaRPr lang="en-GB" dirty="0"/>
          </a:p>
        </p:txBody>
      </p:sp>
    </p:spTree>
    <p:extLst>
      <p:ext uri="{BB962C8B-B14F-4D97-AF65-F5344CB8AC3E}">
        <p14:creationId xmlns:p14="http://schemas.microsoft.com/office/powerpoint/2010/main" val="4237638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eg"/><Relationship Id="rId7" Type="http://schemas.openxmlformats.org/officeDocument/2006/relationships/image" Target="../media/image17.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hyperlink" Target="https://csrnow.com/" TargetMode="External"/><Relationship Id="rId5" Type="http://schemas.openxmlformats.org/officeDocument/2006/relationships/image" Target="../media/image22.png"/><Relationship Id="rId10" Type="http://schemas.openxmlformats.org/officeDocument/2006/relationships/image" Target="../media/image20.jpeg"/><Relationship Id="rId4" Type="http://schemas.openxmlformats.org/officeDocument/2006/relationships/image" Target="../media/image21.png"/><Relationship Id="rId9"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1.png"/><Relationship Id="rId7" Type="http://schemas.openxmlformats.org/officeDocument/2006/relationships/image" Target="../media/image19.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10"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1.png"/><Relationship Id="rId9" Type="http://schemas.openxmlformats.org/officeDocument/2006/relationships/image" Target="../media/image20.jpeg"/></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1.png"/><Relationship Id="rId7" Type="http://schemas.openxmlformats.org/officeDocument/2006/relationships/image" Target="../media/image19.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hyperlink" Target="https://amplivo.uk/" TargetMode="External"/><Relationship Id="rId5" Type="http://schemas.openxmlformats.org/officeDocument/2006/relationships/image" Target="../media/image17.svg"/><Relationship Id="rId10"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sv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eg"/><Relationship Id="rId7" Type="http://schemas.openxmlformats.org/officeDocument/2006/relationships/image" Target="../media/image17.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1.png"/><Relationship Id="rId10" Type="http://schemas.openxmlformats.org/officeDocument/2006/relationships/image" Target="../media/image20.jpeg"/><Relationship Id="rId4" Type="http://schemas.openxmlformats.org/officeDocument/2006/relationships/image" Target="../media/image21.png"/><Relationship Id="rId9" Type="http://schemas.openxmlformats.org/officeDocument/2006/relationships/image" Target="../media/image19.sv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sv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1.png"/><Relationship Id="rId7" Type="http://schemas.openxmlformats.org/officeDocument/2006/relationships/image" Target="../media/image19.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10"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2.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6291855" y="685800"/>
            <a:ext cx="7569485" cy="7773540"/>
          </a:xfrm>
          <a:custGeom>
            <a:avLst/>
            <a:gdLst/>
            <a:ahLst/>
            <a:cxnLst/>
            <a:rect l="l" t="t" r="r" b="b"/>
            <a:pathLst>
              <a:path w="11354227" h="11660310">
                <a:moveTo>
                  <a:pt x="11354227" y="0"/>
                </a:moveTo>
                <a:lnTo>
                  <a:pt x="0" y="0"/>
                </a:lnTo>
                <a:lnTo>
                  <a:pt x="0" y="11660310"/>
                </a:lnTo>
                <a:lnTo>
                  <a:pt x="11354227" y="11660310"/>
                </a:lnTo>
                <a:lnTo>
                  <a:pt x="1135422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sz="1200"/>
          </a:p>
        </p:txBody>
      </p:sp>
      <p:grpSp>
        <p:nvGrpSpPr>
          <p:cNvPr id="3" name="Group 3"/>
          <p:cNvGrpSpPr/>
          <p:nvPr/>
        </p:nvGrpSpPr>
        <p:grpSpPr>
          <a:xfrm rot="-1963629">
            <a:off x="7816833" y="2109643"/>
            <a:ext cx="5814599" cy="581459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BCB0A8">
                    <a:alpha val="100000"/>
                  </a:srgbClr>
                </a:gs>
                <a:gs pos="100000">
                  <a:srgbClr val="FFFFFF">
                    <a:alpha val="100000"/>
                  </a:srgbClr>
                </a:gs>
              </a:gsLst>
              <a:lin ang="0"/>
            </a:gradFill>
            <a:ln w="12700" cap="sq">
              <a:solidFill>
                <a:srgbClr val="000000"/>
              </a:solidFill>
              <a:prstDash val="solid"/>
              <a:miter/>
            </a:ln>
          </p:spPr>
          <p:txBody>
            <a:bodyPr/>
            <a:lstStyle/>
            <a:p>
              <a:endParaRPr lang="it-IT" sz="1200"/>
            </a:p>
          </p:txBody>
        </p:sp>
      </p:grpSp>
      <p:grpSp>
        <p:nvGrpSpPr>
          <p:cNvPr id="5" name="Group 5"/>
          <p:cNvGrpSpPr/>
          <p:nvPr/>
        </p:nvGrpSpPr>
        <p:grpSpPr>
          <a:xfrm>
            <a:off x="8141103" y="2433912"/>
            <a:ext cx="5166059" cy="516605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60615" r="-28957"/>
              </a:stretch>
            </a:blipFill>
            <a:ln cap="sq">
              <a:noFill/>
              <a:prstDash val="solid"/>
              <a:miter/>
            </a:ln>
          </p:spPr>
          <p:txBody>
            <a:bodyPr/>
            <a:lstStyle/>
            <a:p>
              <a:endParaRPr lang="it-IT" sz="1200"/>
            </a:p>
          </p:txBody>
        </p:sp>
      </p:grpSp>
      <p:grpSp>
        <p:nvGrpSpPr>
          <p:cNvPr id="7" name="Group 7"/>
          <p:cNvGrpSpPr/>
          <p:nvPr/>
        </p:nvGrpSpPr>
        <p:grpSpPr>
          <a:xfrm rot="-4148631">
            <a:off x="7044688" y="910230"/>
            <a:ext cx="3341638" cy="3341638"/>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988B78">
                    <a:alpha val="100000"/>
                  </a:srgbClr>
                </a:gs>
                <a:gs pos="100000">
                  <a:srgbClr val="2D323B">
                    <a:alpha val="100000"/>
                  </a:srgbClr>
                </a:gs>
              </a:gsLst>
              <a:lin ang="0"/>
            </a:gradFill>
            <a:ln w="12700" cap="sq">
              <a:solidFill>
                <a:srgbClr val="000000"/>
              </a:solidFill>
              <a:prstDash val="solid"/>
              <a:miter/>
            </a:ln>
          </p:spPr>
          <p:txBody>
            <a:bodyPr/>
            <a:lstStyle/>
            <a:p>
              <a:endParaRPr lang="it-IT" sz="1200"/>
            </a:p>
          </p:txBody>
        </p:sp>
      </p:grpSp>
      <p:grpSp>
        <p:nvGrpSpPr>
          <p:cNvPr id="9" name="Group 9"/>
          <p:cNvGrpSpPr/>
          <p:nvPr/>
        </p:nvGrpSpPr>
        <p:grpSpPr>
          <a:xfrm>
            <a:off x="7275413" y="1140954"/>
            <a:ext cx="2880189" cy="288018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4211" r="-24211"/>
              </a:stretch>
            </a:blipFill>
            <a:ln cap="sq">
              <a:noFill/>
              <a:prstDash val="solid"/>
              <a:miter/>
            </a:ln>
          </p:spPr>
          <p:txBody>
            <a:bodyPr/>
            <a:lstStyle/>
            <a:p>
              <a:endParaRPr lang="it-IT" sz="1200"/>
            </a:p>
          </p:txBody>
        </p:sp>
      </p:grpSp>
      <p:grpSp>
        <p:nvGrpSpPr>
          <p:cNvPr id="11" name="Group 11"/>
          <p:cNvGrpSpPr/>
          <p:nvPr/>
        </p:nvGrpSpPr>
        <p:grpSpPr>
          <a:xfrm rot="-7318406">
            <a:off x="6096000" y="2969606"/>
            <a:ext cx="2564523" cy="256452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2C3B00">
                    <a:alpha val="100000"/>
                  </a:srgbClr>
                </a:gs>
                <a:gs pos="100000">
                  <a:srgbClr val="0398AE">
                    <a:alpha val="100000"/>
                  </a:srgbClr>
                </a:gs>
              </a:gsLst>
              <a:lin ang="0"/>
            </a:gradFill>
            <a:ln w="12700" cap="sq">
              <a:solidFill>
                <a:srgbClr val="000000"/>
              </a:solidFill>
              <a:prstDash val="solid"/>
              <a:miter/>
            </a:ln>
          </p:spPr>
          <p:txBody>
            <a:bodyPr/>
            <a:lstStyle/>
            <a:p>
              <a:endParaRPr lang="it-IT" sz="1200"/>
            </a:p>
          </p:txBody>
        </p:sp>
      </p:grpSp>
      <p:grpSp>
        <p:nvGrpSpPr>
          <p:cNvPr id="13" name="Group 13"/>
          <p:cNvGrpSpPr/>
          <p:nvPr/>
        </p:nvGrpSpPr>
        <p:grpSpPr>
          <a:xfrm>
            <a:off x="6301117" y="3174724"/>
            <a:ext cx="2154289" cy="2154289"/>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5046" r="-25046"/>
              </a:stretch>
            </a:blipFill>
            <a:ln cap="sq">
              <a:noFill/>
              <a:prstDash val="solid"/>
              <a:miter/>
            </a:ln>
          </p:spPr>
          <p:txBody>
            <a:bodyPr/>
            <a:lstStyle/>
            <a:p>
              <a:endParaRPr lang="it-IT" sz="1200"/>
            </a:p>
          </p:txBody>
        </p:sp>
      </p:grpSp>
      <p:sp>
        <p:nvSpPr>
          <p:cNvPr id="15" name="Freeform 15"/>
          <p:cNvSpPr/>
          <p:nvPr/>
        </p:nvSpPr>
        <p:spPr>
          <a:xfrm rot="7692875" flipH="1" flipV="1">
            <a:off x="10602430" y="723392"/>
            <a:ext cx="2370421" cy="1448920"/>
          </a:xfrm>
          <a:custGeom>
            <a:avLst/>
            <a:gdLst/>
            <a:ahLst/>
            <a:cxnLst/>
            <a:rect l="l" t="t" r="r" b="b"/>
            <a:pathLst>
              <a:path w="3555632" h="2173380">
                <a:moveTo>
                  <a:pt x="3555632" y="2173380"/>
                </a:moveTo>
                <a:lnTo>
                  <a:pt x="0" y="2173380"/>
                </a:lnTo>
                <a:lnTo>
                  <a:pt x="0" y="0"/>
                </a:lnTo>
                <a:lnTo>
                  <a:pt x="3555632" y="0"/>
                </a:lnTo>
                <a:lnTo>
                  <a:pt x="3555632" y="2173380"/>
                </a:lnTo>
                <a:close/>
              </a:path>
            </a:pathLst>
          </a:custGeom>
          <a:blipFill>
            <a:blip r:embed="rId7"/>
            <a:stretch>
              <a:fillRect/>
            </a:stretch>
          </a:blipFill>
        </p:spPr>
        <p:txBody>
          <a:bodyPr/>
          <a:lstStyle/>
          <a:p>
            <a:endParaRPr lang="it-IT" sz="1200"/>
          </a:p>
        </p:txBody>
      </p:sp>
      <p:sp>
        <p:nvSpPr>
          <p:cNvPr id="16" name="Freeform 16"/>
          <p:cNvSpPr/>
          <p:nvPr/>
        </p:nvSpPr>
        <p:spPr>
          <a:xfrm rot="-9337046" flipH="1" flipV="1">
            <a:off x="5313953" y="5739153"/>
            <a:ext cx="2613919" cy="1597758"/>
          </a:xfrm>
          <a:custGeom>
            <a:avLst/>
            <a:gdLst/>
            <a:ahLst/>
            <a:cxnLst/>
            <a:rect l="l" t="t" r="r" b="b"/>
            <a:pathLst>
              <a:path w="3920879" h="2396637">
                <a:moveTo>
                  <a:pt x="3920879" y="2396638"/>
                </a:moveTo>
                <a:lnTo>
                  <a:pt x="0" y="2396638"/>
                </a:lnTo>
                <a:lnTo>
                  <a:pt x="0" y="0"/>
                </a:lnTo>
                <a:lnTo>
                  <a:pt x="3920879" y="0"/>
                </a:lnTo>
                <a:lnTo>
                  <a:pt x="3920879" y="2396638"/>
                </a:lnTo>
                <a:close/>
              </a:path>
            </a:pathLst>
          </a:custGeom>
          <a:blipFill>
            <a:blip r:embed="rId7"/>
            <a:stretch>
              <a:fillRect/>
            </a:stretch>
          </a:blipFill>
        </p:spPr>
        <p:txBody>
          <a:bodyPr/>
          <a:lstStyle/>
          <a:p>
            <a:endParaRPr lang="it-IT" sz="1200"/>
          </a:p>
        </p:txBody>
      </p:sp>
      <p:sp>
        <p:nvSpPr>
          <p:cNvPr id="17" name="Freeform 17"/>
          <p:cNvSpPr/>
          <p:nvPr/>
        </p:nvSpPr>
        <p:spPr>
          <a:xfrm rot="1510914" flipH="1" flipV="1">
            <a:off x="4772750" y="696334"/>
            <a:ext cx="1403301" cy="857768"/>
          </a:xfrm>
          <a:custGeom>
            <a:avLst/>
            <a:gdLst/>
            <a:ahLst/>
            <a:cxnLst/>
            <a:rect l="l" t="t" r="r" b="b"/>
            <a:pathLst>
              <a:path w="2104952" h="1286652">
                <a:moveTo>
                  <a:pt x="2104952" y="1286653"/>
                </a:moveTo>
                <a:lnTo>
                  <a:pt x="0" y="1286653"/>
                </a:lnTo>
                <a:lnTo>
                  <a:pt x="0" y="0"/>
                </a:lnTo>
                <a:lnTo>
                  <a:pt x="2104952" y="0"/>
                </a:lnTo>
                <a:lnTo>
                  <a:pt x="2104952" y="1286653"/>
                </a:lnTo>
                <a:close/>
              </a:path>
            </a:pathLst>
          </a:custGeom>
          <a:blipFill>
            <a:blip r:embed="rId7"/>
            <a:stretch>
              <a:fillRect/>
            </a:stretch>
          </a:blipFill>
        </p:spPr>
        <p:txBody>
          <a:bodyPr/>
          <a:lstStyle/>
          <a:p>
            <a:endParaRPr lang="it-IT" sz="1200"/>
          </a:p>
        </p:txBody>
      </p:sp>
      <p:sp>
        <p:nvSpPr>
          <p:cNvPr id="18" name="Freeform 18"/>
          <p:cNvSpPr/>
          <p:nvPr/>
        </p:nvSpPr>
        <p:spPr>
          <a:xfrm>
            <a:off x="685800" y="685800"/>
            <a:ext cx="736193" cy="701391"/>
          </a:xfrm>
          <a:custGeom>
            <a:avLst/>
            <a:gdLst/>
            <a:ahLst/>
            <a:cxnLst/>
            <a:rect l="l" t="t" r="r" b="b"/>
            <a:pathLst>
              <a:path w="1104289" h="1052086">
                <a:moveTo>
                  <a:pt x="0" y="0"/>
                </a:moveTo>
                <a:lnTo>
                  <a:pt x="1104289" y="0"/>
                </a:lnTo>
                <a:lnTo>
                  <a:pt x="1104289" y="1052086"/>
                </a:lnTo>
                <a:lnTo>
                  <a:pt x="0" y="10520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sz="1200"/>
          </a:p>
        </p:txBody>
      </p:sp>
      <p:sp>
        <p:nvSpPr>
          <p:cNvPr id="19" name="TextBox 19"/>
          <p:cNvSpPr txBox="1"/>
          <p:nvPr/>
        </p:nvSpPr>
        <p:spPr>
          <a:xfrm>
            <a:off x="466536" y="2841399"/>
            <a:ext cx="6035865" cy="974434"/>
          </a:xfrm>
          <a:prstGeom prst="rect">
            <a:avLst/>
          </a:prstGeom>
        </p:spPr>
        <p:txBody>
          <a:bodyPr lIns="0" tIns="0" rIns="0" bIns="0" rtlCol="0" anchor="t">
            <a:spAutoFit/>
          </a:bodyPr>
          <a:lstStyle/>
          <a:p>
            <a:pPr>
              <a:lnSpc>
                <a:spcPts val="7245"/>
              </a:lnSpc>
            </a:pPr>
            <a:r>
              <a:rPr lang="en-US" sz="8328" b="1" spc="-291" dirty="0">
                <a:solidFill>
                  <a:srgbClr val="497062"/>
                </a:solidFill>
                <a:latin typeface="Montserrat Classic Bold"/>
                <a:ea typeface="Montserrat Classic Bold"/>
                <a:cs typeface="Montserrat Classic Bold"/>
                <a:sym typeface="Montserrat Classic Bold"/>
              </a:rPr>
              <a:t>WELCOME</a:t>
            </a:r>
          </a:p>
        </p:txBody>
      </p:sp>
      <p:sp>
        <p:nvSpPr>
          <p:cNvPr id="21" name="TextBox 21"/>
          <p:cNvSpPr txBox="1"/>
          <p:nvPr/>
        </p:nvSpPr>
        <p:spPr>
          <a:xfrm>
            <a:off x="1551457" y="938666"/>
            <a:ext cx="3020543" cy="246221"/>
          </a:xfrm>
          <a:prstGeom prst="rect">
            <a:avLst/>
          </a:prstGeom>
        </p:spPr>
        <p:txBody>
          <a:bodyPr wrap="square" lIns="0" tIns="0" rIns="0" bIns="0" rtlCol="0" anchor="t">
            <a:spAutoFit/>
          </a:bodyPr>
          <a:lstStyle/>
          <a:p>
            <a:r>
              <a:rPr lang="it-IT" sz="1600" dirty="0">
                <a:solidFill>
                  <a:srgbClr val="112C04"/>
                </a:solidFill>
                <a:latin typeface="Montserrat 1 Medium" panose="020B0604020202020204" charset="0"/>
                <a:cs typeface="Montserrat 1 Medium" panose="020B0604020202020204" charset="0"/>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E2176-5977-411A-23FB-917993C2BC1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1239419-7510-9255-3084-84C077DA1A3C}"/>
              </a:ext>
            </a:extLst>
          </p:cNvPr>
          <p:cNvSpPr txBox="1"/>
          <p:nvPr/>
        </p:nvSpPr>
        <p:spPr>
          <a:xfrm>
            <a:off x="2528789" y="862845"/>
            <a:ext cx="7409793" cy="646331"/>
          </a:xfrm>
          <a:prstGeom prst="rect">
            <a:avLst/>
          </a:prstGeom>
          <a:noFill/>
        </p:spPr>
        <p:txBody>
          <a:bodyPr wrap="square" rtlCol="0">
            <a:spAutoFit/>
          </a:bodyPr>
          <a:lstStyle/>
          <a:p>
            <a:r>
              <a:rPr lang="en-GB" sz="3600" b="1" dirty="0">
                <a:solidFill>
                  <a:schemeClr val="accent6">
                    <a:lumMod val="75000"/>
                  </a:schemeClr>
                </a:solidFill>
                <a:latin typeface="Montserrat 1 Medium" panose="020B0604020202020204"/>
              </a:rPr>
              <a:t>GET YOUR CSR PACKAGE</a:t>
            </a:r>
          </a:p>
        </p:txBody>
      </p:sp>
      <p:sp>
        <p:nvSpPr>
          <p:cNvPr id="3" name="Freeform 4">
            <a:extLst>
              <a:ext uri="{FF2B5EF4-FFF2-40B4-BE49-F238E27FC236}">
                <a16:creationId xmlns:a16="http://schemas.microsoft.com/office/drawing/2014/main" id="{792B8229-CAAE-C009-538F-2F1266700DC4}"/>
              </a:ext>
            </a:extLst>
          </p:cNvPr>
          <p:cNvSpPr/>
          <p:nvPr/>
        </p:nvSpPr>
        <p:spPr>
          <a:xfrm rot="10800000">
            <a:off x="9666535" y="-161835"/>
            <a:ext cx="2725260" cy="2619640"/>
          </a:xfrm>
          <a:custGeom>
            <a:avLst/>
            <a:gdLst/>
            <a:ahLst/>
            <a:cxnLst/>
            <a:rect l="l" t="t" r="r" b="b"/>
            <a:pathLst>
              <a:path w="4087890" h="3929460">
                <a:moveTo>
                  <a:pt x="0" y="0"/>
                </a:moveTo>
                <a:lnTo>
                  <a:pt x="4087889" y="0"/>
                </a:lnTo>
                <a:lnTo>
                  <a:pt x="4087889" y="3929461"/>
                </a:lnTo>
                <a:lnTo>
                  <a:pt x="0" y="3929461"/>
                </a:lnTo>
                <a:lnTo>
                  <a:pt x="0" y="0"/>
                </a:lnTo>
                <a:close/>
              </a:path>
            </a:pathLst>
          </a:custGeom>
          <a:blipFill>
            <a:blip r:embed="rId3">
              <a:alphaModFix amt="15000"/>
            </a:blip>
            <a:stretch>
              <a:fillRect l="-970459" t="-68737" r="-27030" b="-264171"/>
            </a:stretch>
          </a:blipFill>
        </p:spPr>
        <p:txBody>
          <a:bodyPr/>
          <a:lstStyle/>
          <a:p>
            <a:endParaRPr lang="it-IT" sz="1200"/>
          </a:p>
        </p:txBody>
      </p:sp>
      <p:sp>
        <p:nvSpPr>
          <p:cNvPr id="4" name="AutoShape 5">
            <a:extLst>
              <a:ext uri="{FF2B5EF4-FFF2-40B4-BE49-F238E27FC236}">
                <a16:creationId xmlns:a16="http://schemas.microsoft.com/office/drawing/2014/main" id="{77F90696-523C-D5B0-F25E-6CC3CCA215E5}"/>
              </a:ext>
            </a:extLst>
          </p:cNvPr>
          <p:cNvSpPr/>
          <p:nvPr/>
        </p:nvSpPr>
        <p:spPr>
          <a:xfrm>
            <a:off x="0" y="6564384"/>
            <a:ext cx="11547836" cy="0"/>
          </a:xfrm>
          <a:prstGeom prst="line">
            <a:avLst/>
          </a:prstGeom>
          <a:ln w="19050" cap="flat">
            <a:solidFill>
              <a:srgbClr val="113359"/>
            </a:solidFill>
            <a:prstDash val="solid"/>
            <a:headEnd type="none" w="sm" len="sm"/>
            <a:tailEnd type="none" w="sm" len="sm"/>
          </a:ln>
        </p:spPr>
        <p:txBody>
          <a:bodyPr/>
          <a:lstStyle/>
          <a:p>
            <a:endParaRPr lang="it-IT" sz="1200"/>
          </a:p>
        </p:txBody>
      </p:sp>
      <p:grpSp>
        <p:nvGrpSpPr>
          <p:cNvPr id="5" name="Group 10">
            <a:extLst>
              <a:ext uri="{FF2B5EF4-FFF2-40B4-BE49-F238E27FC236}">
                <a16:creationId xmlns:a16="http://schemas.microsoft.com/office/drawing/2014/main" id="{CC1FE5AD-B949-6C85-F759-0A53B3A9B75D}"/>
              </a:ext>
            </a:extLst>
          </p:cNvPr>
          <p:cNvGrpSpPr/>
          <p:nvPr/>
        </p:nvGrpSpPr>
        <p:grpSpPr>
          <a:xfrm>
            <a:off x="407809" y="382951"/>
            <a:ext cx="1611851" cy="1611845"/>
            <a:chOff x="0" y="0"/>
            <a:chExt cx="6350000" cy="6349975"/>
          </a:xfrm>
        </p:grpSpPr>
        <p:sp>
          <p:nvSpPr>
            <p:cNvPr id="6" name="Freeform 11">
              <a:extLst>
                <a:ext uri="{FF2B5EF4-FFF2-40B4-BE49-F238E27FC236}">
                  <a16:creationId xmlns:a16="http://schemas.microsoft.com/office/drawing/2014/main" id="{55AE6E95-DD93-56C8-DDBB-AF00EDC1A04A}"/>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endParaRPr lang="it-IT" sz="1200"/>
            </a:p>
          </p:txBody>
        </p:sp>
      </p:grpSp>
      <p:sp>
        <p:nvSpPr>
          <p:cNvPr id="8" name="TextBox 7">
            <a:extLst>
              <a:ext uri="{FF2B5EF4-FFF2-40B4-BE49-F238E27FC236}">
                <a16:creationId xmlns:a16="http://schemas.microsoft.com/office/drawing/2014/main" id="{7F4BAE3C-E14B-F6E4-3C92-E4D2DF8E8E24}"/>
              </a:ext>
            </a:extLst>
          </p:cNvPr>
          <p:cNvSpPr txBox="1"/>
          <p:nvPr/>
        </p:nvSpPr>
        <p:spPr>
          <a:xfrm>
            <a:off x="407809" y="2302926"/>
            <a:ext cx="11235553" cy="923330"/>
          </a:xfrm>
          <a:prstGeom prst="rect">
            <a:avLst/>
          </a:prstGeom>
          <a:noFill/>
        </p:spPr>
        <p:txBody>
          <a:bodyPr wrap="square" rtlCol="0">
            <a:spAutoFit/>
          </a:bodyPr>
          <a:lstStyle/>
          <a:p>
            <a:r>
              <a:rPr lang="en-GB" b="1" dirty="0">
                <a:solidFill>
                  <a:schemeClr val="accent6">
                    <a:lumMod val="75000"/>
                  </a:schemeClr>
                </a:solidFill>
                <a:latin typeface="Montserrat 1 Medium" panose="020B0604020202020204"/>
              </a:rPr>
              <a:t>STEP 1 – SET UP GOOGLE AUTHENTICATOR </a:t>
            </a:r>
            <a:r>
              <a:rPr lang="en-GB" dirty="0">
                <a:latin typeface="Montserrat 1 Medium" panose="020B0604020202020204"/>
              </a:rPr>
              <a:t>if you’ve not done so already as you’ll need the six-digit code to complete the purchase. There are prompts do this when you log in but if you’re not sure what it’s all about </a:t>
            </a:r>
            <a:r>
              <a:rPr lang="en-GB" b="1" dirty="0">
                <a:latin typeface="Montserrat 1 Medium" panose="020B0604020202020204"/>
              </a:rPr>
              <a:t>ask the person who introduced you.</a:t>
            </a:r>
          </a:p>
        </p:txBody>
      </p:sp>
      <p:sp>
        <p:nvSpPr>
          <p:cNvPr id="10" name="TextBox 9">
            <a:extLst>
              <a:ext uri="{FF2B5EF4-FFF2-40B4-BE49-F238E27FC236}">
                <a16:creationId xmlns:a16="http://schemas.microsoft.com/office/drawing/2014/main" id="{F384121E-B8CB-D4A2-DDA6-D67890C10C13}"/>
              </a:ext>
            </a:extLst>
          </p:cNvPr>
          <p:cNvSpPr txBox="1"/>
          <p:nvPr/>
        </p:nvSpPr>
        <p:spPr>
          <a:xfrm>
            <a:off x="407809" y="3226256"/>
            <a:ext cx="11235553" cy="923330"/>
          </a:xfrm>
          <a:prstGeom prst="rect">
            <a:avLst/>
          </a:prstGeom>
          <a:noFill/>
        </p:spPr>
        <p:txBody>
          <a:bodyPr wrap="square" rtlCol="0">
            <a:spAutoFit/>
          </a:bodyPr>
          <a:lstStyle/>
          <a:p>
            <a:r>
              <a:rPr lang="en-GB" b="1" dirty="0">
                <a:solidFill>
                  <a:schemeClr val="accent6">
                    <a:lumMod val="75000"/>
                  </a:schemeClr>
                </a:solidFill>
                <a:latin typeface="Montserrat 1 Medium" panose="020B0604020202020204"/>
              </a:rPr>
              <a:t>STEP 2 – GET YOUR VOUCHER  </a:t>
            </a:r>
            <a:r>
              <a:rPr lang="en-GB" dirty="0">
                <a:latin typeface="Montserrat 1 Medium" panose="020B0604020202020204"/>
              </a:rPr>
              <a:t>Now you can see your EUR balance in your Cash Account you can go to your cart on the top right menu (It’s a very small symbol, easily missed but may have a red number by it). Click on ‘Purchase’, enter your Google code and then choose either</a:t>
            </a:r>
          </a:p>
        </p:txBody>
      </p:sp>
      <p:sp>
        <p:nvSpPr>
          <p:cNvPr id="13" name="TextBox 12">
            <a:extLst>
              <a:ext uri="{FF2B5EF4-FFF2-40B4-BE49-F238E27FC236}">
                <a16:creationId xmlns:a16="http://schemas.microsoft.com/office/drawing/2014/main" id="{590F9011-BFC5-9150-0182-CF003527B813}"/>
              </a:ext>
            </a:extLst>
          </p:cNvPr>
          <p:cNvSpPr txBox="1"/>
          <p:nvPr/>
        </p:nvSpPr>
        <p:spPr>
          <a:xfrm>
            <a:off x="407809" y="4247139"/>
            <a:ext cx="11235553" cy="1200329"/>
          </a:xfrm>
          <a:prstGeom prst="rect">
            <a:avLst/>
          </a:prstGeom>
          <a:noFill/>
        </p:spPr>
        <p:txBody>
          <a:bodyPr wrap="square" rtlCol="0">
            <a:spAutoFit/>
          </a:bodyPr>
          <a:lstStyle/>
          <a:p>
            <a:r>
              <a:rPr lang="en-GB" b="1" dirty="0">
                <a:latin typeface="Montserrat 1 Medium" panose="020B0604020202020204"/>
              </a:rPr>
              <a:t>Purchase as a Gift Code </a:t>
            </a:r>
            <a:r>
              <a:rPr lang="en-GB" dirty="0">
                <a:latin typeface="Montserrat 1 Medium" panose="020B0604020202020204"/>
              </a:rPr>
              <a:t>– this defers the purchase until the voucher is redeemed but it gives you the facility to send the code to someone else with an Amplivo account</a:t>
            </a:r>
          </a:p>
          <a:p>
            <a:r>
              <a:rPr lang="en-GB" b="1" dirty="0">
                <a:latin typeface="Montserrat 1 Medium" panose="020B0604020202020204"/>
              </a:rPr>
              <a:t>or</a:t>
            </a:r>
          </a:p>
          <a:p>
            <a:r>
              <a:rPr lang="en-GB" b="1" dirty="0">
                <a:latin typeface="Montserrat 1 Medium" panose="020B0604020202020204"/>
              </a:rPr>
              <a:t>Purchase and Redeem Now </a:t>
            </a:r>
            <a:r>
              <a:rPr lang="en-GB" dirty="0">
                <a:latin typeface="Montserrat 1 Medium" panose="020B0604020202020204"/>
              </a:rPr>
              <a:t>– this immediately exchanges the gift code to the PNP you have ordered on your account</a:t>
            </a:r>
          </a:p>
        </p:txBody>
      </p:sp>
      <p:sp>
        <p:nvSpPr>
          <p:cNvPr id="7" name="TextBox 6">
            <a:extLst>
              <a:ext uri="{FF2B5EF4-FFF2-40B4-BE49-F238E27FC236}">
                <a16:creationId xmlns:a16="http://schemas.microsoft.com/office/drawing/2014/main" id="{6163EF8B-7C4C-8F0A-9489-70411556B37C}"/>
              </a:ext>
            </a:extLst>
          </p:cNvPr>
          <p:cNvSpPr txBox="1"/>
          <p:nvPr/>
        </p:nvSpPr>
        <p:spPr>
          <a:xfrm>
            <a:off x="407809" y="5545021"/>
            <a:ext cx="11235553" cy="646331"/>
          </a:xfrm>
          <a:prstGeom prst="rect">
            <a:avLst/>
          </a:prstGeom>
          <a:noFill/>
        </p:spPr>
        <p:txBody>
          <a:bodyPr wrap="square" rtlCol="0">
            <a:spAutoFit/>
          </a:bodyPr>
          <a:lstStyle/>
          <a:p>
            <a:r>
              <a:rPr lang="en-GB" b="1" dirty="0">
                <a:solidFill>
                  <a:schemeClr val="tx2">
                    <a:lumMod val="90000"/>
                    <a:lumOff val="10000"/>
                  </a:schemeClr>
                </a:solidFill>
                <a:latin typeface="Montserrat 1 Medium" panose="020B0604020202020204"/>
              </a:rPr>
              <a:t>If someone has sent you a gift code </a:t>
            </a:r>
            <a:r>
              <a:rPr lang="en-GB" dirty="0">
                <a:latin typeface="Montserrat 1 Medium" panose="020B0604020202020204"/>
              </a:rPr>
              <a:t>(your introducer or someone else) all you need to do is got to ‘</a:t>
            </a:r>
            <a:r>
              <a:rPr lang="en-GB" b="1" dirty="0">
                <a:latin typeface="Montserrat 1 Medium" panose="020B0604020202020204"/>
              </a:rPr>
              <a:t>Shop</a:t>
            </a:r>
            <a:r>
              <a:rPr lang="en-GB" dirty="0">
                <a:latin typeface="Montserrat 1 Medium" panose="020B0604020202020204"/>
              </a:rPr>
              <a:t>’, select ‘</a:t>
            </a:r>
            <a:r>
              <a:rPr lang="en-GB" b="1" dirty="0">
                <a:latin typeface="Montserrat 1 Medium" panose="020B0604020202020204"/>
              </a:rPr>
              <a:t>Redeem Amplivo Gift Code</a:t>
            </a:r>
            <a:r>
              <a:rPr lang="en-GB" dirty="0">
                <a:latin typeface="Montserrat 1 Medium" panose="020B0604020202020204"/>
              </a:rPr>
              <a:t>’, enter the code and you’ll receive your CSR package</a:t>
            </a:r>
          </a:p>
        </p:txBody>
      </p:sp>
    </p:spTree>
    <p:extLst>
      <p:ext uri="{BB962C8B-B14F-4D97-AF65-F5344CB8AC3E}">
        <p14:creationId xmlns:p14="http://schemas.microsoft.com/office/powerpoint/2010/main" val="423099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67CA1-4A4E-E81E-E02B-A9F6303E85B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47F14DC-DF6B-3F49-3B23-34FD7A851FE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it-IT" sz="1200"/>
          </a:p>
        </p:txBody>
      </p:sp>
      <p:sp>
        <p:nvSpPr>
          <p:cNvPr id="3" name="Freeform 3">
            <a:extLst>
              <a:ext uri="{FF2B5EF4-FFF2-40B4-BE49-F238E27FC236}">
                <a16:creationId xmlns:a16="http://schemas.microsoft.com/office/drawing/2014/main" id="{2BAE9F6A-4094-9042-2E6F-C95FB3B0FB88}"/>
              </a:ext>
            </a:extLst>
          </p:cNvPr>
          <p:cNvSpPr/>
          <p:nvPr/>
        </p:nvSpPr>
        <p:spPr>
          <a:xfrm>
            <a:off x="733344" y="6101375"/>
            <a:ext cx="223329" cy="221282"/>
          </a:xfrm>
          <a:custGeom>
            <a:avLst/>
            <a:gdLst/>
            <a:ahLst/>
            <a:cxnLst/>
            <a:rect l="l" t="t" r="r" b="b"/>
            <a:pathLst>
              <a:path w="334993" h="331923">
                <a:moveTo>
                  <a:pt x="0" y="0"/>
                </a:moveTo>
                <a:lnTo>
                  <a:pt x="334993" y="0"/>
                </a:lnTo>
                <a:lnTo>
                  <a:pt x="334993" y="331924"/>
                </a:lnTo>
                <a:lnTo>
                  <a:pt x="0" y="331924"/>
                </a:lnTo>
                <a:lnTo>
                  <a:pt x="0" y="0"/>
                </a:lnTo>
                <a:close/>
              </a:path>
            </a:pathLst>
          </a:custGeom>
          <a:blipFill>
            <a:blip r:embed="rId4"/>
            <a:stretch>
              <a:fillRect l="-466451" t="-35287" r="-14303" b="-86952"/>
            </a:stretch>
          </a:blipFill>
        </p:spPr>
        <p:txBody>
          <a:bodyPr/>
          <a:lstStyle/>
          <a:p>
            <a:endParaRPr lang="it-IT" sz="1200"/>
          </a:p>
        </p:txBody>
      </p:sp>
      <p:sp>
        <p:nvSpPr>
          <p:cNvPr id="4" name="Freeform 4">
            <a:extLst>
              <a:ext uri="{FF2B5EF4-FFF2-40B4-BE49-F238E27FC236}">
                <a16:creationId xmlns:a16="http://schemas.microsoft.com/office/drawing/2014/main" id="{B9C81A57-2AB7-9779-2BF5-FF4E9BA80ED8}"/>
              </a:ext>
            </a:extLst>
          </p:cNvPr>
          <p:cNvSpPr/>
          <p:nvPr/>
        </p:nvSpPr>
        <p:spPr>
          <a:xfrm rot="-10800000">
            <a:off x="9666535" y="-161835"/>
            <a:ext cx="2725260" cy="2619640"/>
          </a:xfrm>
          <a:custGeom>
            <a:avLst/>
            <a:gdLst/>
            <a:ahLst/>
            <a:cxnLst/>
            <a:rect l="l" t="t" r="r" b="b"/>
            <a:pathLst>
              <a:path w="4087890" h="3929460">
                <a:moveTo>
                  <a:pt x="0" y="0"/>
                </a:moveTo>
                <a:lnTo>
                  <a:pt x="4087889" y="0"/>
                </a:lnTo>
                <a:lnTo>
                  <a:pt x="4087889" y="3929461"/>
                </a:lnTo>
                <a:lnTo>
                  <a:pt x="0" y="3929461"/>
                </a:lnTo>
                <a:lnTo>
                  <a:pt x="0" y="0"/>
                </a:lnTo>
                <a:close/>
              </a:path>
            </a:pathLst>
          </a:custGeom>
          <a:blipFill>
            <a:blip r:embed="rId4">
              <a:alphaModFix amt="15000"/>
            </a:blip>
            <a:stretch>
              <a:fillRect l="-970459" t="-68737" r="-27030" b="-264171"/>
            </a:stretch>
          </a:blipFill>
        </p:spPr>
        <p:txBody>
          <a:bodyPr/>
          <a:lstStyle/>
          <a:p>
            <a:endParaRPr lang="it-IT" sz="1200"/>
          </a:p>
        </p:txBody>
      </p:sp>
      <p:sp>
        <p:nvSpPr>
          <p:cNvPr id="5" name="AutoShape 5">
            <a:extLst>
              <a:ext uri="{FF2B5EF4-FFF2-40B4-BE49-F238E27FC236}">
                <a16:creationId xmlns:a16="http://schemas.microsoft.com/office/drawing/2014/main" id="{70489BE8-C0BE-C52D-B5BA-74F7CD2ECED8}"/>
              </a:ext>
            </a:extLst>
          </p:cNvPr>
          <p:cNvSpPr/>
          <p:nvPr/>
        </p:nvSpPr>
        <p:spPr>
          <a:xfrm>
            <a:off x="0" y="6564384"/>
            <a:ext cx="11547836" cy="0"/>
          </a:xfrm>
          <a:prstGeom prst="line">
            <a:avLst/>
          </a:prstGeom>
          <a:ln w="19050" cap="flat">
            <a:solidFill>
              <a:srgbClr val="113359"/>
            </a:solidFill>
            <a:prstDash val="solid"/>
            <a:headEnd type="none" w="sm" len="sm"/>
            <a:tailEnd type="none" w="sm" len="sm"/>
          </a:ln>
        </p:spPr>
        <p:txBody>
          <a:bodyPr/>
          <a:lstStyle/>
          <a:p>
            <a:endParaRPr lang="it-IT" sz="1200"/>
          </a:p>
        </p:txBody>
      </p:sp>
      <p:sp>
        <p:nvSpPr>
          <p:cNvPr id="6" name="Freeform 6">
            <a:extLst>
              <a:ext uri="{FF2B5EF4-FFF2-40B4-BE49-F238E27FC236}">
                <a16:creationId xmlns:a16="http://schemas.microsoft.com/office/drawing/2014/main" id="{7EC9B959-3652-7306-99FB-D328F40E272A}"/>
              </a:ext>
            </a:extLst>
          </p:cNvPr>
          <p:cNvSpPr/>
          <p:nvPr/>
        </p:nvSpPr>
        <p:spPr>
          <a:xfrm>
            <a:off x="3921262" y="1463521"/>
            <a:ext cx="9068202" cy="5100863"/>
          </a:xfrm>
          <a:custGeom>
            <a:avLst/>
            <a:gdLst/>
            <a:ahLst/>
            <a:cxnLst/>
            <a:rect l="l" t="t" r="r" b="b"/>
            <a:pathLst>
              <a:path w="13602303" h="7651295">
                <a:moveTo>
                  <a:pt x="0" y="0"/>
                </a:moveTo>
                <a:lnTo>
                  <a:pt x="13602303" y="0"/>
                </a:lnTo>
                <a:lnTo>
                  <a:pt x="13602303" y="7651295"/>
                </a:lnTo>
                <a:lnTo>
                  <a:pt x="0" y="7651295"/>
                </a:lnTo>
                <a:lnTo>
                  <a:pt x="0" y="0"/>
                </a:lnTo>
                <a:close/>
              </a:path>
            </a:pathLst>
          </a:custGeom>
          <a:blipFill>
            <a:blip r:embed="rId5"/>
            <a:stretch>
              <a:fillRect/>
            </a:stretch>
          </a:blipFill>
        </p:spPr>
        <p:txBody>
          <a:bodyPr/>
          <a:lstStyle/>
          <a:p>
            <a:endParaRPr lang="it-IT" sz="1200"/>
          </a:p>
        </p:txBody>
      </p:sp>
      <p:sp>
        <p:nvSpPr>
          <p:cNvPr id="8" name="Freeform 8">
            <a:extLst>
              <a:ext uri="{FF2B5EF4-FFF2-40B4-BE49-F238E27FC236}">
                <a16:creationId xmlns:a16="http://schemas.microsoft.com/office/drawing/2014/main" id="{702572D1-7BCF-8642-C0B0-2C4F32BBFFF8}"/>
              </a:ext>
            </a:extLst>
          </p:cNvPr>
          <p:cNvSpPr/>
          <p:nvPr/>
        </p:nvSpPr>
        <p:spPr>
          <a:xfrm>
            <a:off x="333458" y="308597"/>
            <a:ext cx="1760554" cy="1760554"/>
          </a:xfrm>
          <a:custGeom>
            <a:avLst/>
            <a:gdLst/>
            <a:ahLst/>
            <a:cxnLst/>
            <a:rect l="l" t="t" r="r" b="b"/>
            <a:pathLst>
              <a:path w="2640831" h="2640831">
                <a:moveTo>
                  <a:pt x="0" y="0"/>
                </a:moveTo>
                <a:lnTo>
                  <a:pt x="2640831" y="0"/>
                </a:lnTo>
                <a:lnTo>
                  <a:pt x="2640831" y="2640831"/>
                </a:lnTo>
                <a:lnTo>
                  <a:pt x="0" y="26408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sz="1200"/>
          </a:p>
        </p:txBody>
      </p:sp>
      <p:sp>
        <p:nvSpPr>
          <p:cNvPr id="9" name="Freeform 9">
            <a:extLst>
              <a:ext uri="{FF2B5EF4-FFF2-40B4-BE49-F238E27FC236}">
                <a16:creationId xmlns:a16="http://schemas.microsoft.com/office/drawing/2014/main" id="{5983BC45-9C9D-9748-AE99-F9B723D23928}"/>
              </a:ext>
            </a:extLst>
          </p:cNvPr>
          <p:cNvSpPr/>
          <p:nvPr/>
        </p:nvSpPr>
        <p:spPr>
          <a:xfrm>
            <a:off x="255934" y="231073"/>
            <a:ext cx="957800" cy="1915600"/>
          </a:xfrm>
          <a:custGeom>
            <a:avLst/>
            <a:gdLst/>
            <a:ahLst/>
            <a:cxnLst/>
            <a:rect l="l" t="t" r="r" b="b"/>
            <a:pathLst>
              <a:path w="1436700" h="2873400">
                <a:moveTo>
                  <a:pt x="0" y="0"/>
                </a:moveTo>
                <a:lnTo>
                  <a:pt x="1436700" y="0"/>
                </a:lnTo>
                <a:lnTo>
                  <a:pt x="1436700" y="2873400"/>
                </a:lnTo>
                <a:lnTo>
                  <a:pt x="0" y="2873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sz="1200"/>
          </a:p>
        </p:txBody>
      </p:sp>
      <p:grpSp>
        <p:nvGrpSpPr>
          <p:cNvPr id="10" name="Group 10">
            <a:extLst>
              <a:ext uri="{FF2B5EF4-FFF2-40B4-BE49-F238E27FC236}">
                <a16:creationId xmlns:a16="http://schemas.microsoft.com/office/drawing/2014/main" id="{E9076711-427C-9CCF-E3CC-CA655AF5AC4E}"/>
              </a:ext>
            </a:extLst>
          </p:cNvPr>
          <p:cNvGrpSpPr/>
          <p:nvPr/>
        </p:nvGrpSpPr>
        <p:grpSpPr>
          <a:xfrm>
            <a:off x="407809" y="382951"/>
            <a:ext cx="1611851" cy="1611845"/>
            <a:chOff x="0" y="0"/>
            <a:chExt cx="6350000" cy="6349975"/>
          </a:xfrm>
        </p:grpSpPr>
        <p:sp>
          <p:nvSpPr>
            <p:cNvPr id="11" name="Freeform 11">
              <a:extLst>
                <a:ext uri="{FF2B5EF4-FFF2-40B4-BE49-F238E27FC236}">
                  <a16:creationId xmlns:a16="http://schemas.microsoft.com/office/drawing/2014/main" id="{51B286AA-691A-24A0-CB81-F692C0AA5A14}"/>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l="-25046" r="-25046"/>
              </a:stretch>
            </a:blipFill>
          </p:spPr>
          <p:txBody>
            <a:bodyPr/>
            <a:lstStyle/>
            <a:p>
              <a:endParaRPr lang="it-IT" sz="1200"/>
            </a:p>
          </p:txBody>
        </p:sp>
      </p:grpSp>
      <p:sp>
        <p:nvSpPr>
          <p:cNvPr id="12" name="TextBox 12">
            <a:extLst>
              <a:ext uri="{FF2B5EF4-FFF2-40B4-BE49-F238E27FC236}">
                <a16:creationId xmlns:a16="http://schemas.microsoft.com/office/drawing/2014/main" id="{903A43EF-1F7D-78A9-45D5-E21D214E6351}"/>
              </a:ext>
            </a:extLst>
          </p:cNvPr>
          <p:cNvSpPr txBox="1"/>
          <p:nvPr/>
        </p:nvSpPr>
        <p:spPr>
          <a:xfrm>
            <a:off x="2286863" y="793854"/>
            <a:ext cx="6349885" cy="349455"/>
          </a:xfrm>
          <a:prstGeom prst="rect">
            <a:avLst/>
          </a:prstGeom>
        </p:spPr>
        <p:txBody>
          <a:bodyPr wrap="square" lIns="0" tIns="0" rIns="0" bIns="0" rtlCol="0" anchor="t">
            <a:spAutoFit/>
          </a:bodyPr>
          <a:lstStyle/>
          <a:p>
            <a:pPr>
              <a:lnSpc>
                <a:spcPts val="2643"/>
              </a:lnSpc>
            </a:pPr>
            <a:r>
              <a:rPr lang="en-US" sz="2937" b="1" i="1" dirty="0">
                <a:solidFill>
                  <a:schemeClr val="accent6">
                    <a:lumMod val="75000"/>
                  </a:schemeClr>
                </a:solidFill>
                <a:latin typeface="Montserrat 1 Heavy Italics"/>
                <a:ea typeface="Montserrat 1 Heavy Italics"/>
                <a:cs typeface="Montserrat 1 Heavy Italics"/>
                <a:sym typeface="Montserrat 1 Heavy Italics"/>
              </a:rPr>
              <a:t>WHERE ARE YOUR PLASTIC CREDITS?</a:t>
            </a:r>
            <a:endParaRPr lang="en-US" sz="2937" b="1" i="1" dirty="0">
              <a:solidFill>
                <a:schemeClr val="tx1">
                  <a:lumMod val="95000"/>
                  <a:lumOff val="5000"/>
                </a:schemeClr>
              </a:solidFill>
              <a:latin typeface="Montserrat 1 Heavy Italics"/>
              <a:ea typeface="Montserrat 1 Heavy Italics"/>
              <a:cs typeface="Montserrat 1 Heavy Italics"/>
              <a:sym typeface="Montserrat 1 Heavy Italics"/>
            </a:endParaRPr>
          </a:p>
        </p:txBody>
      </p:sp>
      <p:sp>
        <p:nvSpPr>
          <p:cNvPr id="13" name="Freeform 13">
            <a:extLst>
              <a:ext uri="{FF2B5EF4-FFF2-40B4-BE49-F238E27FC236}">
                <a16:creationId xmlns:a16="http://schemas.microsoft.com/office/drawing/2014/main" id="{A9ED2B06-2963-DFA9-9D41-C495EA60A289}"/>
              </a:ext>
            </a:extLst>
          </p:cNvPr>
          <p:cNvSpPr/>
          <p:nvPr/>
        </p:nvSpPr>
        <p:spPr>
          <a:xfrm>
            <a:off x="2286863" y="160151"/>
            <a:ext cx="601786" cy="578463"/>
          </a:xfrm>
          <a:custGeom>
            <a:avLst/>
            <a:gdLst/>
            <a:ahLst/>
            <a:cxnLst/>
            <a:rect l="l" t="t" r="r" b="b"/>
            <a:pathLst>
              <a:path w="902679" h="867695">
                <a:moveTo>
                  <a:pt x="0" y="0"/>
                </a:moveTo>
                <a:lnTo>
                  <a:pt x="902680" y="0"/>
                </a:lnTo>
                <a:lnTo>
                  <a:pt x="902680" y="867695"/>
                </a:lnTo>
                <a:lnTo>
                  <a:pt x="0" y="867695"/>
                </a:lnTo>
                <a:lnTo>
                  <a:pt x="0" y="0"/>
                </a:lnTo>
                <a:close/>
              </a:path>
            </a:pathLst>
          </a:custGeom>
          <a:blipFill>
            <a:blip r:embed="rId4"/>
            <a:stretch>
              <a:fillRect l="-970459" t="-68737" r="-27030" b="-264171"/>
            </a:stretch>
          </a:blipFill>
        </p:spPr>
        <p:txBody>
          <a:bodyPr/>
          <a:lstStyle/>
          <a:p>
            <a:endParaRPr lang="it-IT" sz="1200"/>
          </a:p>
        </p:txBody>
      </p:sp>
      <p:sp>
        <p:nvSpPr>
          <p:cNvPr id="14" name="TextBox 14">
            <a:extLst>
              <a:ext uri="{FF2B5EF4-FFF2-40B4-BE49-F238E27FC236}">
                <a16:creationId xmlns:a16="http://schemas.microsoft.com/office/drawing/2014/main" id="{33F60652-6352-2DF5-40E2-CD74CEF5AEE0}"/>
              </a:ext>
            </a:extLst>
          </p:cNvPr>
          <p:cNvSpPr txBox="1"/>
          <p:nvPr/>
        </p:nvSpPr>
        <p:spPr>
          <a:xfrm>
            <a:off x="2286863" y="1125737"/>
            <a:ext cx="8370626" cy="923330"/>
          </a:xfrm>
          <a:prstGeom prst="rect">
            <a:avLst/>
          </a:prstGeom>
        </p:spPr>
        <p:txBody>
          <a:bodyPr wrap="square" lIns="0" tIns="0" rIns="0" bIns="0" rtlCol="0" anchor="t">
            <a:spAutoFit/>
          </a:bodyPr>
          <a:lstStyle/>
          <a:p>
            <a:pPr>
              <a:lnSpc>
                <a:spcPts val="2400"/>
              </a:lnSpc>
            </a:pPr>
            <a:r>
              <a:rPr lang="en-US" sz="2000" dirty="0">
                <a:solidFill>
                  <a:schemeClr val="tx1">
                    <a:lumMod val="95000"/>
                    <a:lumOff val="5000"/>
                  </a:schemeClr>
                </a:solidFill>
                <a:latin typeface="Montserrat 1 Medium" panose="020B0604020202020204" charset="0"/>
                <a:ea typeface="Montserrat 1"/>
                <a:cs typeface="Montserrat 1 Medium" panose="020B0604020202020204" charset="0"/>
                <a:sym typeface="Montserrat 1"/>
              </a:rPr>
              <a:t>It’s a 2-step process to locate your PNP and CSR’s. first </a:t>
            </a:r>
          </a:p>
          <a:p>
            <a:pPr>
              <a:lnSpc>
                <a:spcPts val="2400"/>
              </a:lnSpc>
            </a:pPr>
            <a:r>
              <a:rPr lang="en-US" sz="2000" b="1" dirty="0">
                <a:solidFill>
                  <a:schemeClr val="tx2">
                    <a:lumMod val="75000"/>
                    <a:lumOff val="25000"/>
                  </a:schemeClr>
                </a:solidFill>
                <a:latin typeface="Montserrat 1 Bold"/>
                <a:ea typeface="Montserrat 1 Bold"/>
                <a:cs typeface="Montserrat 1 Bold"/>
                <a:sym typeface="Montserrat 1 Bold"/>
              </a:rPr>
              <a:t>On Your </a:t>
            </a:r>
            <a:r>
              <a:rPr lang="en-US" sz="2000" b="1" dirty="0" err="1">
                <a:solidFill>
                  <a:schemeClr val="tx2">
                    <a:lumMod val="75000"/>
                    <a:lumOff val="25000"/>
                  </a:schemeClr>
                </a:solidFill>
                <a:latin typeface="Montserrat 1 Bold"/>
                <a:ea typeface="Montserrat 1 Bold"/>
                <a:cs typeface="Montserrat 1 Bold"/>
                <a:sym typeface="Montserrat 1 Bold"/>
              </a:rPr>
              <a:t>Amplivo</a:t>
            </a:r>
            <a:r>
              <a:rPr lang="en-US" sz="2000" b="1" dirty="0">
                <a:solidFill>
                  <a:schemeClr val="tx2">
                    <a:lumMod val="75000"/>
                    <a:lumOff val="25000"/>
                  </a:schemeClr>
                </a:solidFill>
                <a:latin typeface="Montserrat 1 Bold"/>
                <a:ea typeface="Montserrat 1 Bold"/>
                <a:cs typeface="Montserrat 1 Bold"/>
                <a:sym typeface="Montserrat 1 Bold"/>
              </a:rPr>
              <a:t> Dashboard:</a:t>
            </a:r>
          </a:p>
          <a:p>
            <a:pPr>
              <a:lnSpc>
                <a:spcPts val="2400"/>
              </a:lnSpc>
            </a:pPr>
            <a:r>
              <a:rPr lang="en-US" sz="2000" dirty="0">
                <a:solidFill>
                  <a:schemeClr val="tx1">
                    <a:lumMod val="95000"/>
                    <a:lumOff val="5000"/>
                  </a:schemeClr>
                </a:solidFill>
                <a:latin typeface="Montserrat 1 Bold"/>
                <a:ea typeface="Montserrat 1 Bold"/>
                <a:cs typeface="Montserrat 1 Bold"/>
                <a:sym typeface="Montserrat 1 Bold"/>
              </a:rPr>
              <a:t>Go to ‘Shop’, then ‘My Purchases’ – you’ll see the receipt for your PNP</a:t>
            </a:r>
            <a:r>
              <a:rPr lang="en-US" sz="2000" dirty="0">
                <a:solidFill>
                  <a:schemeClr val="tx1">
                    <a:lumMod val="95000"/>
                    <a:lumOff val="5000"/>
                  </a:schemeClr>
                </a:solidFill>
                <a:latin typeface="Montserrat 1 Medium" panose="020B0604020202020204" charset="0"/>
                <a:ea typeface="Montserrat 1"/>
                <a:cs typeface="Montserrat 1 Medium" panose="020B0604020202020204" charset="0"/>
                <a:sym typeface="Montserrat 1"/>
              </a:rPr>
              <a:t> </a:t>
            </a:r>
            <a:endParaRPr lang="en-US" sz="2000" dirty="0">
              <a:solidFill>
                <a:schemeClr val="tx1">
                  <a:lumMod val="95000"/>
                  <a:lumOff val="5000"/>
                </a:schemeClr>
              </a:solidFill>
              <a:latin typeface="Montserrat Light" pitchFamily="2" charset="77"/>
              <a:ea typeface="Montserrat 1"/>
              <a:cs typeface="Montserrat 1"/>
              <a:sym typeface="Montserrat 1"/>
            </a:endParaRPr>
          </a:p>
        </p:txBody>
      </p:sp>
      <p:sp>
        <p:nvSpPr>
          <p:cNvPr id="16" name="TextBox 9">
            <a:extLst>
              <a:ext uri="{FF2B5EF4-FFF2-40B4-BE49-F238E27FC236}">
                <a16:creationId xmlns:a16="http://schemas.microsoft.com/office/drawing/2014/main" id="{4AB93502-9A2E-54EB-C553-FC557359F295}"/>
              </a:ext>
            </a:extLst>
          </p:cNvPr>
          <p:cNvSpPr txBox="1"/>
          <p:nvPr/>
        </p:nvSpPr>
        <p:spPr>
          <a:xfrm>
            <a:off x="733344" y="2336356"/>
            <a:ext cx="4099924" cy="1846659"/>
          </a:xfrm>
          <a:prstGeom prst="rect">
            <a:avLst/>
          </a:prstGeom>
        </p:spPr>
        <p:txBody>
          <a:bodyPr wrap="square" lIns="0" tIns="0" rIns="0" bIns="0" rtlCol="0" anchor="t">
            <a:spAutoFit/>
          </a:bodyPr>
          <a:lstStyle/>
          <a:p>
            <a:pPr>
              <a:lnSpc>
                <a:spcPts val="2400"/>
              </a:lnSpc>
            </a:pPr>
            <a:r>
              <a:rPr lang="en-US" sz="2260" b="1" dirty="0">
                <a:solidFill>
                  <a:schemeClr val="accent6">
                    <a:lumMod val="75000"/>
                  </a:schemeClr>
                </a:solidFill>
                <a:latin typeface="Montserrat 1 Bold"/>
                <a:ea typeface="Montserrat 1 Bold"/>
                <a:cs typeface="Montserrat 1 Bold"/>
                <a:sym typeface="Montserrat 1 Bold"/>
              </a:rPr>
              <a:t>To see your CSR</a:t>
            </a:r>
          </a:p>
          <a:p>
            <a:pPr>
              <a:lnSpc>
                <a:spcPts val="2400"/>
              </a:lnSpc>
            </a:pPr>
            <a:r>
              <a:rPr lang="en-US" sz="2000" dirty="0">
                <a:solidFill>
                  <a:schemeClr val="tx1">
                    <a:lumMod val="95000"/>
                    <a:lumOff val="5000"/>
                  </a:schemeClr>
                </a:solidFill>
                <a:latin typeface="Montserrat 1 Bold"/>
                <a:ea typeface="Montserrat 1 Bold"/>
                <a:cs typeface="Montserrat 1 Bold"/>
                <a:sym typeface="Montserrat 1 Bold"/>
              </a:rPr>
              <a:t>Go to </a:t>
            </a:r>
            <a:r>
              <a:rPr lang="en-US" sz="2000" b="1" dirty="0">
                <a:solidFill>
                  <a:schemeClr val="tx2">
                    <a:lumMod val="75000"/>
                    <a:lumOff val="25000"/>
                  </a:schemeClr>
                </a:solidFill>
                <a:latin typeface="Montserrat 1 Bold"/>
                <a:ea typeface="Montserrat 1 Bold"/>
                <a:cs typeface="Montserrat 1 Bold"/>
                <a:sym typeface="Montserrat 1 Bold"/>
                <a:hlinkClick r:id="rId11">
                  <a:extLst>
                    <a:ext uri="{A12FA001-AC4F-418D-AE19-62706E023703}">
                      <ahyp:hlinkClr xmlns:ahyp="http://schemas.microsoft.com/office/drawing/2018/hyperlinkcolor" val="tx"/>
                    </a:ext>
                  </a:extLst>
                </a:hlinkClick>
              </a:rPr>
              <a:t>https://csrnow.com</a:t>
            </a:r>
            <a:r>
              <a:rPr lang="en-US" sz="2000" b="1" dirty="0">
                <a:solidFill>
                  <a:schemeClr val="tx2">
                    <a:lumMod val="75000"/>
                    <a:lumOff val="25000"/>
                  </a:schemeClr>
                </a:solidFill>
                <a:latin typeface="Montserrat 1 Bold"/>
                <a:ea typeface="Montserrat 1 Bold"/>
                <a:cs typeface="Montserrat 1 Bold"/>
                <a:sym typeface="Montserrat 1 Bold"/>
              </a:rPr>
              <a:t> </a:t>
            </a:r>
            <a:r>
              <a:rPr lang="en-US" sz="2000" dirty="0">
                <a:solidFill>
                  <a:schemeClr val="tx1">
                    <a:lumMod val="95000"/>
                    <a:lumOff val="5000"/>
                  </a:schemeClr>
                </a:solidFill>
                <a:latin typeface="Montserrat 1 Bold"/>
                <a:ea typeface="Montserrat 1 Bold"/>
                <a:cs typeface="Montserrat 1 Bold"/>
                <a:sym typeface="Montserrat 1 Bold"/>
              </a:rPr>
              <a:t>and log in using your </a:t>
            </a:r>
            <a:r>
              <a:rPr lang="en-US" sz="2000" dirty="0" err="1">
                <a:solidFill>
                  <a:schemeClr val="tx1">
                    <a:lumMod val="95000"/>
                    <a:lumOff val="5000"/>
                  </a:schemeClr>
                </a:solidFill>
                <a:latin typeface="Montserrat 1 Bold"/>
                <a:ea typeface="Montserrat 1 Bold"/>
                <a:cs typeface="Montserrat 1 Bold"/>
                <a:sym typeface="Montserrat 1 Bold"/>
              </a:rPr>
              <a:t>Amplivo</a:t>
            </a:r>
            <a:r>
              <a:rPr lang="en-US" sz="2000" dirty="0">
                <a:solidFill>
                  <a:schemeClr val="tx1">
                    <a:lumMod val="95000"/>
                    <a:lumOff val="5000"/>
                  </a:schemeClr>
                </a:solidFill>
                <a:latin typeface="Montserrat 1 Bold"/>
                <a:ea typeface="Montserrat 1 Bold"/>
                <a:cs typeface="Montserrat 1 Bold"/>
                <a:sym typeface="Montserrat 1 Bold"/>
              </a:rPr>
              <a:t> login details – click on ‘</a:t>
            </a:r>
            <a:r>
              <a:rPr lang="en-US" sz="2000" b="1" dirty="0">
                <a:solidFill>
                  <a:schemeClr val="tx1">
                    <a:lumMod val="95000"/>
                    <a:lumOff val="5000"/>
                  </a:schemeClr>
                </a:solidFill>
                <a:latin typeface="Montserrat 1 Bold"/>
                <a:ea typeface="Montserrat 1 Bold"/>
                <a:cs typeface="Montserrat 1 Bold"/>
                <a:sym typeface="Montserrat 1 Bold"/>
              </a:rPr>
              <a:t>CSR Central</a:t>
            </a:r>
            <a:r>
              <a:rPr lang="en-US" sz="2000" dirty="0">
                <a:solidFill>
                  <a:schemeClr val="tx1">
                    <a:lumMod val="95000"/>
                    <a:lumOff val="5000"/>
                  </a:schemeClr>
                </a:solidFill>
                <a:latin typeface="Montserrat 1 Bold"/>
                <a:ea typeface="Montserrat 1 Bold"/>
                <a:cs typeface="Montserrat 1 Bold"/>
                <a:sym typeface="Montserrat 1 Bold"/>
              </a:rPr>
              <a:t>’ then ‘My CSR’ where it shows your CSR account and when the tokens will be delivered.</a:t>
            </a:r>
            <a:endParaRPr lang="en-US" sz="2000" dirty="0">
              <a:solidFill>
                <a:schemeClr val="tx1">
                  <a:lumMod val="95000"/>
                  <a:lumOff val="5000"/>
                </a:schemeClr>
              </a:solidFill>
              <a:latin typeface="Montserrat 1 Medium" panose="020B0604020202020204" charset="0"/>
              <a:ea typeface="Montserrat 1"/>
              <a:cs typeface="Montserrat 1 Medium" panose="020B0604020202020204" charset="0"/>
              <a:sym typeface="Montserrat 1"/>
            </a:endParaRPr>
          </a:p>
        </p:txBody>
      </p:sp>
      <p:sp>
        <p:nvSpPr>
          <p:cNvPr id="17" name="TextBox 9">
            <a:extLst>
              <a:ext uri="{FF2B5EF4-FFF2-40B4-BE49-F238E27FC236}">
                <a16:creationId xmlns:a16="http://schemas.microsoft.com/office/drawing/2014/main" id="{06316914-4F92-6F89-5638-E5B1B1149E56}"/>
              </a:ext>
            </a:extLst>
          </p:cNvPr>
          <p:cNvSpPr txBox="1"/>
          <p:nvPr/>
        </p:nvSpPr>
        <p:spPr>
          <a:xfrm>
            <a:off x="733344" y="4254716"/>
            <a:ext cx="5485104" cy="1846659"/>
          </a:xfrm>
          <a:prstGeom prst="rect">
            <a:avLst/>
          </a:prstGeom>
        </p:spPr>
        <p:txBody>
          <a:bodyPr wrap="square" lIns="0" tIns="0" rIns="0" bIns="0" rtlCol="0" anchor="t">
            <a:spAutoFit/>
          </a:bodyPr>
          <a:lstStyle/>
          <a:p>
            <a:pPr>
              <a:lnSpc>
                <a:spcPts val="2400"/>
              </a:lnSpc>
            </a:pPr>
            <a:r>
              <a:rPr lang="en-US" sz="2260" b="1" dirty="0">
                <a:solidFill>
                  <a:schemeClr val="accent6">
                    <a:lumMod val="75000"/>
                  </a:schemeClr>
                </a:solidFill>
                <a:latin typeface="Montserrat 1 Bold"/>
                <a:ea typeface="Montserrat 1 Bold"/>
                <a:cs typeface="Montserrat 1 Bold"/>
                <a:sym typeface="Montserrat 1 Bold"/>
              </a:rPr>
              <a:t>Delivery Cycle</a:t>
            </a:r>
          </a:p>
          <a:p>
            <a:pPr>
              <a:lnSpc>
                <a:spcPts val="2400"/>
              </a:lnSpc>
            </a:pPr>
            <a:r>
              <a:rPr lang="en-US" sz="2000" dirty="0">
                <a:solidFill>
                  <a:schemeClr val="tx1">
                    <a:lumMod val="95000"/>
                    <a:lumOff val="5000"/>
                  </a:schemeClr>
                </a:solidFill>
                <a:latin typeface="Montserrat 1 Bold"/>
                <a:ea typeface="Montserrat 1 Bold"/>
                <a:cs typeface="Montserrat 1 Bold"/>
                <a:sym typeface="Montserrat 1 Bold"/>
              </a:rPr>
              <a:t>Week 1 – 5% of your tokens</a:t>
            </a:r>
          </a:p>
          <a:p>
            <a:pPr>
              <a:lnSpc>
                <a:spcPts val="2400"/>
              </a:lnSpc>
            </a:pPr>
            <a:r>
              <a:rPr lang="en-US" sz="2000" dirty="0">
                <a:solidFill>
                  <a:schemeClr val="tx1">
                    <a:lumMod val="95000"/>
                    <a:lumOff val="5000"/>
                  </a:schemeClr>
                </a:solidFill>
                <a:latin typeface="Montserrat 1 Bold"/>
                <a:ea typeface="Montserrat 1"/>
                <a:cs typeface="Montserrat 1 Medium" panose="020B0604020202020204" charset="0"/>
                <a:sym typeface="Montserrat 1 Bold"/>
              </a:rPr>
              <a:t>Week 40 – a further 45%</a:t>
            </a:r>
          </a:p>
          <a:p>
            <a:pPr>
              <a:lnSpc>
                <a:spcPts val="2400"/>
              </a:lnSpc>
            </a:pPr>
            <a:r>
              <a:rPr lang="en-US" sz="2000" dirty="0">
                <a:solidFill>
                  <a:schemeClr val="tx1">
                    <a:lumMod val="95000"/>
                    <a:lumOff val="5000"/>
                  </a:schemeClr>
                </a:solidFill>
                <a:latin typeface="Montserrat 1 Bold"/>
                <a:ea typeface="Montserrat 1"/>
                <a:cs typeface="Montserrat 1 Medium" panose="020B0604020202020204" charset="0"/>
                <a:sym typeface="Montserrat 1 Bold"/>
              </a:rPr>
              <a:t>Week 80 - the remaining 50%</a:t>
            </a:r>
          </a:p>
          <a:p>
            <a:pPr>
              <a:lnSpc>
                <a:spcPts val="2400"/>
              </a:lnSpc>
            </a:pPr>
            <a:r>
              <a:rPr lang="en-US" sz="2000" dirty="0">
                <a:solidFill>
                  <a:schemeClr val="tx1">
                    <a:lumMod val="95000"/>
                    <a:lumOff val="5000"/>
                  </a:schemeClr>
                </a:solidFill>
                <a:latin typeface="Montserrat 1 Bold"/>
                <a:ea typeface="Montserrat 1"/>
                <a:cs typeface="Montserrat 1 Medium" panose="020B0604020202020204" charset="0"/>
                <a:sym typeface="Montserrat 1 Bold"/>
              </a:rPr>
              <a:t>This reflects the processing time from collecting the waste and delivering the processed pyrolysis oil</a:t>
            </a:r>
            <a:endParaRPr lang="en-US" sz="2000" dirty="0">
              <a:solidFill>
                <a:schemeClr val="tx1">
                  <a:lumMod val="95000"/>
                  <a:lumOff val="5000"/>
                </a:schemeClr>
              </a:solidFill>
              <a:latin typeface="Montserrat 1 Medium" panose="020B0604020202020204" charset="0"/>
              <a:ea typeface="Montserrat 1"/>
              <a:cs typeface="Montserrat 1 Medium" panose="020B0604020202020204" charset="0"/>
              <a:sym typeface="Montserrat 1"/>
            </a:endParaRPr>
          </a:p>
        </p:txBody>
      </p:sp>
    </p:spTree>
    <p:extLst>
      <p:ext uri="{BB962C8B-B14F-4D97-AF65-F5344CB8AC3E}">
        <p14:creationId xmlns:p14="http://schemas.microsoft.com/office/powerpoint/2010/main" val="192678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8016376" y="-1500646"/>
            <a:ext cx="6388029" cy="8489075"/>
          </a:xfrm>
          <a:custGeom>
            <a:avLst/>
            <a:gdLst/>
            <a:ahLst/>
            <a:cxnLst/>
            <a:rect l="l" t="t" r="r" b="b"/>
            <a:pathLst>
              <a:path w="9582044" h="12733613">
                <a:moveTo>
                  <a:pt x="9582043" y="12733613"/>
                </a:moveTo>
                <a:lnTo>
                  <a:pt x="0" y="12733613"/>
                </a:lnTo>
                <a:lnTo>
                  <a:pt x="0" y="0"/>
                </a:lnTo>
                <a:lnTo>
                  <a:pt x="9582043" y="0"/>
                </a:lnTo>
                <a:lnTo>
                  <a:pt x="9582043" y="12733613"/>
                </a:lnTo>
                <a:close/>
              </a:path>
            </a:pathLst>
          </a:custGeom>
          <a:blipFill>
            <a:blip r:embed="rId2">
              <a:alphaModFix amt="48000"/>
              <a:extLst>
                <a:ext uri="{96DAC541-7B7A-43D3-8B79-37D633B846F1}">
                  <asvg:svgBlip xmlns:asvg="http://schemas.microsoft.com/office/drawing/2016/SVG/main" r:embed="rId3"/>
                </a:ext>
              </a:extLst>
            </a:blip>
            <a:stretch>
              <a:fillRect/>
            </a:stretch>
          </a:blipFill>
        </p:spPr>
        <p:txBody>
          <a:bodyPr/>
          <a:lstStyle/>
          <a:p>
            <a:endParaRPr lang="it-IT" sz="1200"/>
          </a:p>
        </p:txBody>
      </p:sp>
      <p:grpSp>
        <p:nvGrpSpPr>
          <p:cNvPr id="3" name="Group 3"/>
          <p:cNvGrpSpPr/>
          <p:nvPr/>
        </p:nvGrpSpPr>
        <p:grpSpPr>
          <a:xfrm>
            <a:off x="7133151" y="2077807"/>
            <a:ext cx="4077239" cy="3106133"/>
            <a:chOff x="0" y="0"/>
            <a:chExt cx="1179435" cy="898520"/>
          </a:xfrm>
        </p:grpSpPr>
        <p:sp>
          <p:nvSpPr>
            <p:cNvPr id="4" name="Freeform 4"/>
            <p:cNvSpPr/>
            <p:nvPr/>
          </p:nvSpPr>
          <p:spPr>
            <a:xfrm>
              <a:off x="0" y="0"/>
              <a:ext cx="1179435" cy="898520"/>
            </a:xfrm>
            <a:custGeom>
              <a:avLst/>
              <a:gdLst/>
              <a:ahLst/>
              <a:cxnLst/>
              <a:rect l="l" t="t" r="r" b="b"/>
              <a:pathLst>
                <a:path w="1179435" h="898520">
                  <a:moveTo>
                    <a:pt x="82282" y="0"/>
                  </a:moveTo>
                  <a:lnTo>
                    <a:pt x="1097153" y="0"/>
                  </a:lnTo>
                  <a:cubicBezTo>
                    <a:pt x="1142596" y="0"/>
                    <a:pt x="1179435" y="36839"/>
                    <a:pt x="1179435" y="82282"/>
                  </a:cubicBezTo>
                  <a:lnTo>
                    <a:pt x="1179435" y="816238"/>
                  </a:lnTo>
                  <a:cubicBezTo>
                    <a:pt x="1179435" y="838061"/>
                    <a:pt x="1170766" y="858990"/>
                    <a:pt x="1155335" y="874421"/>
                  </a:cubicBezTo>
                  <a:cubicBezTo>
                    <a:pt x="1139904" y="889851"/>
                    <a:pt x="1118976" y="898520"/>
                    <a:pt x="1097153" y="898520"/>
                  </a:cubicBezTo>
                  <a:lnTo>
                    <a:pt x="82282" y="898520"/>
                  </a:lnTo>
                  <a:cubicBezTo>
                    <a:pt x="60459" y="898520"/>
                    <a:pt x="39531" y="889851"/>
                    <a:pt x="24100" y="874421"/>
                  </a:cubicBezTo>
                  <a:cubicBezTo>
                    <a:pt x="8669" y="858990"/>
                    <a:pt x="0" y="838061"/>
                    <a:pt x="0" y="816238"/>
                  </a:cubicBezTo>
                  <a:lnTo>
                    <a:pt x="0" y="82282"/>
                  </a:lnTo>
                  <a:cubicBezTo>
                    <a:pt x="0" y="60459"/>
                    <a:pt x="8669" y="39531"/>
                    <a:pt x="24100" y="24100"/>
                  </a:cubicBezTo>
                  <a:cubicBezTo>
                    <a:pt x="39531" y="8669"/>
                    <a:pt x="60459" y="0"/>
                    <a:pt x="82282" y="0"/>
                  </a:cubicBezTo>
                  <a:close/>
                </a:path>
              </a:pathLst>
            </a:custGeom>
            <a:gradFill rotWithShape="1">
              <a:gsLst>
                <a:gs pos="0">
                  <a:srgbClr val="4A7062">
                    <a:alpha val="100000"/>
                  </a:srgbClr>
                </a:gs>
                <a:gs pos="100000">
                  <a:srgbClr val="BCB0A8">
                    <a:alpha val="100000"/>
                  </a:srgbClr>
                </a:gs>
              </a:gsLst>
              <a:path path="circle">
                <a:fillToRect r="100000" b="100000"/>
              </a:path>
              <a:tileRect l="-100000" t="-100000"/>
            </a:gradFill>
          </p:spPr>
          <p:txBody>
            <a:bodyPr/>
            <a:lstStyle/>
            <a:p>
              <a:endParaRPr lang="it-IT" sz="1200"/>
            </a:p>
          </p:txBody>
        </p:sp>
        <p:sp>
          <p:nvSpPr>
            <p:cNvPr id="5" name="TextBox 5"/>
            <p:cNvSpPr txBox="1"/>
            <p:nvPr/>
          </p:nvSpPr>
          <p:spPr>
            <a:xfrm>
              <a:off x="0" y="38100"/>
              <a:ext cx="1179435" cy="860420"/>
            </a:xfrm>
            <a:prstGeom prst="rect">
              <a:avLst/>
            </a:prstGeom>
          </p:spPr>
          <p:txBody>
            <a:bodyPr lIns="33867" tIns="33867" rIns="33867" bIns="33867" rtlCol="0" anchor="ctr"/>
            <a:lstStyle/>
            <a:p>
              <a:pPr algn="ctr">
                <a:lnSpc>
                  <a:spcPts val="1550"/>
                </a:lnSpc>
              </a:pPr>
              <a:endParaRPr sz="1200" dirty="0"/>
            </a:p>
          </p:txBody>
        </p:sp>
      </p:grpSp>
      <p:sp>
        <p:nvSpPr>
          <p:cNvPr id="6" name="Freeform 6"/>
          <p:cNvSpPr/>
          <p:nvPr/>
        </p:nvSpPr>
        <p:spPr>
          <a:xfrm>
            <a:off x="7363850" y="2286277"/>
            <a:ext cx="3635093" cy="2689193"/>
          </a:xfrm>
          <a:custGeom>
            <a:avLst/>
            <a:gdLst/>
            <a:ahLst/>
            <a:cxnLst/>
            <a:rect l="l" t="t" r="r" b="b"/>
            <a:pathLst>
              <a:path w="5452640" h="4033789">
                <a:moveTo>
                  <a:pt x="0" y="0"/>
                </a:moveTo>
                <a:lnTo>
                  <a:pt x="5452640" y="0"/>
                </a:lnTo>
                <a:lnTo>
                  <a:pt x="5452640" y="4033789"/>
                </a:lnTo>
                <a:lnTo>
                  <a:pt x="0" y="4033789"/>
                </a:lnTo>
                <a:lnTo>
                  <a:pt x="0" y="0"/>
                </a:lnTo>
                <a:close/>
              </a:path>
            </a:pathLst>
          </a:custGeom>
          <a:blipFill>
            <a:blip r:embed="rId4"/>
            <a:stretch>
              <a:fillRect l="-5414" r="-5414"/>
            </a:stretch>
          </a:blipFill>
        </p:spPr>
        <p:txBody>
          <a:bodyPr/>
          <a:lstStyle/>
          <a:p>
            <a:endParaRPr lang="it-IT" sz="1200"/>
          </a:p>
        </p:txBody>
      </p:sp>
      <p:sp>
        <p:nvSpPr>
          <p:cNvPr id="7" name="Freeform 7"/>
          <p:cNvSpPr/>
          <p:nvPr/>
        </p:nvSpPr>
        <p:spPr>
          <a:xfrm>
            <a:off x="6379700" y="3950135"/>
            <a:ext cx="2402229" cy="1597482"/>
          </a:xfrm>
          <a:custGeom>
            <a:avLst/>
            <a:gdLst/>
            <a:ahLst/>
            <a:cxnLst/>
            <a:rect l="l" t="t" r="r" b="b"/>
            <a:pathLst>
              <a:path w="3603343" h="2396223">
                <a:moveTo>
                  <a:pt x="0" y="0"/>
                </a:moveTo>
                <a:lnTo>
                  <a:pt x="3603343" y="0"/>
                </a:lnTo>
                <a:lnTo>
                  <a:pt x="3603343" y="2396223"/>
                </a:lnTo>
                <a:lnTo>
                  <a:pt x="0" y="2396223"/>
                </a:lnTo>
                <a:lnTo>
                  <a:pt x="0" y="0"/>
                </a:lnTo>
                <a:close/>
              </a:path>
            </a:pathLst>
          </a:custGeom>
          <a:blipFill>
            <a:blip r:embed="rId5"/>
            <a:stretch>
              <a:fillRect/>
            </a:stretch>
          </a:blipFill>
        </p:spPr>
        <p:txBody>
          <a:bodyPr/>
          <a:lstStyle/>
          <a:p>
            <a:endParaRPr lang="it-IT" sz="1200"/>
          </a:p>
        </p:txBody>
      </p:sp>
      <p:sp>
        <p:nvSpPr>
          <p:cNvPr id="8" name="Freeform 8"/>
          <p:cNvSpPr/>
          <p:nvPr/>
        </p:nvSpPr>
        <p:spPr>
          <a:xfrm rot="-2949965" flipH="1" flipV="1">
            <a:off x="8435973" y="1261066"/>
            <a:ext cx="1044635" cy="638533"/>
          </a:xfrm>
          <a:custGeom>
            <a:avLst/>
            <a:gdLst/>
            <a:ahLst/>
            <a:cxnLst/>
            <a:rect l="l" t="t" r="r" b="b"/>
            <a:pathLst>
              <a:path w="1566953" h="957800">
                <a:moveTo>
                  <a:pt x="1566953" y="957800"/>
                </a:moveTo>
                <a:lnTo>
                  <a:pt x="0" y="957800"/>
                </a:lnTo>
                <a:lnTo>
                  <a:pt x="0" y="0"/>
                </a:lnTo>
                <a:lnTo>
                  <a:pt x="1566953" y="0"/>
                </a:lnTo>
                <a:lnTo>
                  <a:pt x="1566953" y="957800"/>
                </a:lnTo>
                <a:close/>
              </a:path>
            </a:pathLst>
          </a:custGeom>
          <a:blipFill>
            <a:blip r:embed="rId6"/>
            <a:stretch>
              <a:fillRect/>
            </a:stretch>
          </a:blipFill>
        </p:spPr>
        <p:txBody>
          <a:bodyPr/>
          <a:lstStyle/>
          <a:p>
            <a:endParaRPr lang="it-IT" sz="1200"/>
          </a:p>
        </p:txBody>
      </p:sp>
      <p:sp>
        <p:nvSpPr>
          <p:cNvPr id="9" name="Freeform 9"/>
          <p:cNvSpPr/>
          <p:nvPr/>
        </p:nvSpPr>
        <p:spPr>
          <a:xfrm rot="-9337046" flipH="1" flipV="1">
            <a:off x="6955511" y="5397758"/>
            <a:ext cx="568175" cy="347297"/>
          </a:xfrm>
          <a:custGeom>
            <a:avLst/>
            <a:gdLst/>
            <a:ahLst/>
            <a:cxnLst/>
            <a:rect l="l" t="t" r="r" b="b"/>
            <a:pathLst>
              <a:path w="852262" h="520945">
                <a:moveTo>
                  <a:pt x="852263" y="520945"/>
                </a:moveTo>
                <a:lnTo>
                  <a:pt x="0" y="520945"/>
                </a:lnTo>
                <a:lnTo>
                  <a:pt x="0" y="0"/>
                </a:lnTo>
                <a:lnTo>
                  <a:pt x="852263" y="0"/>
                </a:lnTo>
                <a:lnTo>
                  <a:pt x="852263" y="520945"/>
                </a:lnTo>
                <a:close/>
              </a:path>
            </a:pathLst>
          </a:custGeom>
          <a:blipFill>
            <a:blip r:embed="rId6"/>
            <a:stretch>
              <a:fillRect/>
            </a:stretch>
          </a:blipFill>
        </p:spPr>
        <p:txBody>
          <a:bodyPr/>
          <a:lstStyle/>
          <a:p>
            <a:endParaRPr lang="it-IT" sz="1200"/>
          </a:p>
        </p:txBody>
      </p:sp>
      <p:sp>
        <p:nvSpPr>
          <p:cNvPr id="14" name="TextBox 14"/>
          <p:cNvSpPr txBox="1"/>
          <p:nvPr/>
        </p:nvSpPr>
        <p:spPr>
          <a:xfrm>
            <a:off x="702056" y="2286277"/>
            <a:ext cx="6101018" cy="574644"/>
          </a:xfrm>
          <a:prstGeom prst="rect">
            <a:avLst/>
          </a:prstGeom>
        </p:spPr>
        <p:txBody>
          <a:bodyPr lIns="0" tIns="0" rIns="0" bIns="0" rtlCol="0" anchor="t">
            <a:spAutoFit/>
          </a:bodyPr>
          <a:lstStyle/>
          <a:p>
            <a:pPr algn="just"/>
            <a:r>
              <a:rPr lang="it-IT" sz="1867" b="1" dirty="0">
                <a:solidFill>
                  <a:srgbClr val="112C04"/>
                </a:solidFill>
                <a:latin typeface="Montserrat 1 Medium" panose="020B0604020202020204" charset="0"/>
                <a:cs typeface="Montserrat 1 Medium" panose="020B0604020202020204" charset="0"/>
              </a:rPr>
              <a:t>WE OFFER A PLASTIC WASTE REMOVAL SERVICE</a:t>
            </a:r>
          </a:p>
          <a:p>
            <a:pPr algn="just"/>
            <a:r>
              <a:rPr lang="it-IT" sz="1867" b="1" dirty="0">
                <a:solidFill>
                  <a:srgbClr val="112C04"/>
                </a:solidFill>
                <a:latin typeface="Montserrat 1 Medium" panose="020B0604020202020204" charset="0"/>
                <a:cs typeface="Montserrat 1 Medium" panose="020B0604020202020204" charset="0"/>
              </a:rPr>
              <a:t>(NOT A FINANCIAL PRODUCT).</a:t>
            </a:r>
          </a:p>
        </p:txBody>
      </p:sp>
      <p:sp>
        <p:nvSpPr>
          <p:cNvPr id="15" name="TextBox 15"/>
          <p:cNvSpPr txBox="1"/>
          <p:nvPr/>
        </p:nvSpPr>
        <p:spPr>
          <a:xfrm>
            <a:off x="702056" y="3061664"/>
            <a:ext cx="6231710" cy="2585901"/>
          </a:xfrm>
          <a:prstGeom prst="rect">
            <a:avLst/>
          </a:prstGeom>
        </p:spPr>
        <p:txBody>
          <a:bodyPr wrap="square" lIns="0" tIns="0" rIns="0" bIns="0" rtlCol="0" anchor="t">
            <a:spAutoFit/>
          </a:bodyPr>
          <a:lstStyle/>
          <a:p>
            <a:pPr algn="just"/>
            <a:r>
              <a:rPr lang="it-IT" sz="1867" b="1" dirty="0">
                <a:solidFill>
                  <a:schemeClr val="accent6">
                    <a:lumMod val="75000"/>
                  </a:schemeClr>
                </a:solidFill>
                <a:latin typeface="Montserrat 1 Medium" panose="020B0604020202020204" charset="0"/>
                <a:cs typeface="Montserrat 1 Medium" panose="020B0604020202020204" charset="0"/>
              </a:rPr>
              <a:t>THE CSR PLASTIC CREDIT IS A DIGITAL RECEIPT</a:t>
            </a:r>
          </a:p>
          <a:p>
            <a:pPr algn="just"/>
            <a:r>
              <a:rPr lang="it-IT" sz="1867" b="1" dirty="0">
                <a:solidFill>
                  <a:schemeClr val="accent6">
                    <a:lumMod val="75000"/>
                  </a:schemeClr>
                </a:solidFill>
                <a:latin typeface="Montserrat 1 Medium" panose="020B0604020202020204" charset="0"/>
                <a:cs typeface="Montserrat 1 Medium" panose="020B0604020202020204" charset="0"/>
              </a:rPr>
              <a:t>WHICH CORRESPONDS TO A SPECIFIC</a:t>
            </a:r>
          </a:p>
          <a:p>
            <a:pPr algn="just"/>
            <a:r>
              <a:rPr lang="it-IT" sz="1867" b="1" dirty="0">
                <a:solidFill>
                  <a:schemeClr val="accent6">
                    <a:lumMod val="75000"/>
                  </a:schemeClr>
                </a:solidFill>
                <a:latin typeface="Montserrat 1 Medium" panose="020B0604020202020204" charset="0"/>
                <a:cs typeface="Montserrat 1 Medium" panose="020B0604020202020204" charset="0"/>
              </a:rPr>
              <a:t>QUANTITY OF PLASTIC RECYCLED FROM</a:t>
            </a:r>
          </a:p>
          <a:p>
            <a:pPr algn="just"/>
            <a:r>
              <a:rPr lang="it-IT" sz="1867" b="1" dirty="0">
                <a:solidFill>
                  <a:schemeClr val="accent6">
                    <a:lumMod val="75000"/>
                  </a:schemeClr>
                </a:solidFill>
                <a:latin typeface="Montserrat 1 Medium" panose="020B0604020202020204" charset="0"/>
                <a:cs typeface="Montserrat 1 Medium" panose="020B0604020202020204" charset="0"/>
              </a:rPr>
              <a:t>THE ENVIRONMENT.</a:t>
            </a:r>
          </a:p>
          <a:p>
            <a:pPr algn="just"/>
            <a:endParaRPr lang="it-IT" sz="1867" b="1" dirty="0">
              <a:solidFill>
                <a:schemeClr val="accent1">
                  <a:lumMod val="75000"/>
                </a:schemeClr>
              </a:solidFill>
              <a:latin typeface="Montserrat 1 Medium" panose="020B0604020202020204" charset="0"/>
              <a:cs typeface="Montserrat 1 Medium" panose="020B0604020202020204" charset="0"/>
            </a:endParaRPr>
          </a:p>
          <a:p>
            <a:pPr algn="just"/>
            <a:r>
              <a:rPr lang="it-IT" sz="1867" b="1" dirty="0">
                <a:solidFill>
                  <a:schemeClr val="accent1">
                    <a:lumMod val="75000"/>
                  </a:schemeClr>
                </a:solidFill>
                <a:latin typeface="Montserrat 1 Medium" panose="020B0604020202020204" charset="0"/>
                <a:cs typeface="Montserrat 1 Medium" panose="020B0604020202020204" charset="0"/>
              </a:rPr>
              <a:t>IT IS </a:t>
            </a:r>
            <a:r>
              <a:rPr lang="it-IT" sz="1867" b="1" i="1" u="sng" dirty="0">
                <a:solidFill>
                  <a:schemeClr val="accent1">
                    <a:lumMod val="75000"/>
                  </a:schemeClr>
                </a:solidFill>
                <a:latin typeface="Montserrat 1 Medium" panose="020B0604020202020204" charset="0"/>
                <a:cs typeface="Montserrat 1 Medium" panose="020B0604020202020204" charset="0"/>
              </a:rPr>
              <a:t>NOT</a:t>
            </a:r>
            <a:r>
              <a:rPr lang="it-IT" sz="1867" b="1" dirty="0">
                <a:solidFill>
                  <a:schemeClr val="accent1">
                    <a:lumMod val="75000"/>
                  </a:schemeClr>
                </a:solidFill>
                <a:latin typeface="Montserrat 1 Medium" panose="020B0604020202020204" charset="0"/>
                <a:cs typeface="Montserrat 1 Medium" panose="020B0604020202020204" charset="0"/>
              </a:rPr>
              <a:t> AN ‘INVESTMENT PRODUCT’</a:t>
            </a:r>
          </a:p>
          <a:p>
            <a:pPr algn="just"/>
            <a:endParaRPr lang="it-IT" sz="1867" b="1" dirty="0">
              <a:solidFill>
                <a:srgbClr val="112C04"/>
              </a:solidFill>
              <a:latin typeface="Montserrat 1 Medium" panose="020B0604020202020204" charset="0"/>
              <a:cs typeface="Montserrat 1 Medium" panose="020B0604020202020204" charset="0"/>
            </a:endParaRPr>
          </a:p>
          <a:p>
            <a:pPr algn="just"/>
            <a:r>
              <a:rPr lang="it-IT" sz="1867" b="1" dirty="0">
                <a:solidFill>
                  <a:srgbClr val="112C04"/>
                </a:solidFill>
                <a:latin typeface="Montserrat 1 Medium" panose="020B0604020202020204" charset="0"/>
                <a:cs typeface="Montserrat 1 Medium" panose="020B0604020202020204" charset="0"/>
              </a:rPr>
              <a:t>NO FINANCIAL LICENCE IS REQUIRED</a:t>
            </a:r>
          </a:p>
          <a:p>
            <a:pPr algn="just"/>
            <a:r>
              <a:rPr lang="it-IT" sz="1867" b="1" dirty="0">
                <a:solidFill>
                  <a:srgbClr val="112C04"/>
                </a:solidFill>
                <a:latin typeface="Montserrat 1 Medium" panose="020B0604020202020204" charset="0"/>
                <a:cs typeface="Montserrat 1 Medium" panose="020B0604020202020204" charset="0"/>
              </a:rPr>
              <a:t>FOR ITS SALE.</a:t>
            </a:r>
          </a:p>
        </p:txBody>
      </p:sp>
      <p:sp>
        <p:nvSpPr>
          <p:cNvPr id="13" name="TextBox 10">
            <a:extLst>
              <a:ext uri="{FF2B5EF4-FFF2-40B4-BE49-F238E27FC236}">
                <a16:creationId xmlns:a16="http://schemas.microsoft.com/office/drawing/2014/main" id="{3C54DCBC-6DC5-C34D-B785-7B32260917F4}"/>
              </a:ext>
            </a:extLst>
          </p:cNvPr>
          <p:cNvSpPr txBox="1"/>
          <p:nvPr/>
        </p:nvSpPr>
        <p:spPr>
          <a:xfrm>
            <a:off x="685799" y="1048219"/>
            <a:ext cx="6223363" cy="920701"/>
          </a:xfrm>
          <a:prstGeom prst="rect">
            <a:avLst/>
          </a:prstGeom>
        </p:spPr>
        <p:txBody>
          <a:bodyPr lIns="0" tIns="0" rIns="0" bIns="0" rtlCol="0" anchor="t">
            <a:spAutoFit/>
          </a:bodyPr>
          <a:lstStyle/>
          <a:p>
            <a:pPr>
              <a:lnSpc>
                <a:spcPts val="3476"/>
              </a:lnSpc>
            </a:pPr>
            <a:r>
              <a:rPr lang="en-US" sz="3995" b="1" spc="-139" dirty="0">
                <a:solidFill>
                  <a:schemeClr val="accent1">
                    <a:lumMod val="75000"/>
                  </a:schemeClr>
                </a:solidFill>
                <a:latin typeface="Montserrat 1 Heavy"/>
                <a:ea typeface="Montserrat 1 Heavy"/>
                <a:cs typeface="Montserrat 1 Heavy"/>
                <a:sym typeface="Montserrat 1 Heavy"/>
              </a:rPr>
              <a:t>We are an </a:t>
            </a:r>
            <a:r>
              <a:rPr lang="en-US" sz="3995" b="1" spc="-139" dirty="0" err="1">
                <a:solidFill>
                  <a:schemeClr val="accent1">
                    <a:lumMod val="75000"/>
                  </a:schemeClr>
                </a:solidFill>
                <a:latin typeface="Montserrat 1 Heavy"/>
                <a:ea typeface="Montserrat 1 Heavy"/>
                <a:cs typeface="Montserrat 1 Heavy"/>
                <a:sym typeface="Montserrat 1 Heavy"/>
              </a:rPr>
              <a:t>Amplivo</a:t>
            </a:r>
            <a:endParaRPr lang="en-US" sz="3995" b="1" spc="-139" dirty="0">
              <a:solidFill>
                <a:schemeClr val="accent1">
                  <a:lumMod val="75000"/>
                </a:schemeClr>
              </a:solidFill>
              <a:latin typeface="Montserrat 1 Heavy"/>
              <a:ea typeface="Montserrat 1 Heavy"/>
              <a:cs typeface="Montserrat 1 Heavy"/>
              <a:sym typeface="Montserrat 1 Heavy"/>
            </a:endParaRPr>
          </a:p>
          <a:p>
            <a:pPr>
              <a:lnSpc>
                <a:spcPts val="3476"/>
              </a:lnSpc>
            </a:pPr>
            <a:r>
              <a:rPr lang="en-US" sz="3995" b="1" spc="-139" dirty="0">
                <a:solidFill>
                  <a:schemeClr val="accent1">
                    <a:lumMod val="75000"/>
                  </a:schemeClr>
                </a:solidFill>
                <a:latin typeface="Montserrat 1 Heavy"/>
                <a:ea typeface="Montserrat 1 Heavy"/>
                <a:cs typeface="Montserrat 1 Heavy"/>
                <a:sym typeface="Montserrat 1 Heavy"/>
              </a:rPr>
              <a:t>Independent Associate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sz="1200"/>
          </a:p>
        </p:txBody>
      </p:sp>
      <p:sp>
        <p:nvSpPr>
          <p:cNvPr id="3" name="Freeform 3"/>
          <p:cNvSpPr/>
          <p:nvPr/>
        </p:nvSpPr>
        <p:spPr>
          <a:xfrm>
            <a:off x="144270" y="6235700"/>
            <a:ext cx="223329" cy="221282"/>
          </a:xfrm>
          <a:custGeom>
            <a:avLst/>
            <a:gdLst/>
            <a:ahLst/>
            <a:cxnLst/>
            <a:rect l="l" t="t" r="r" b="b"/>
            <a:pathLst>
              <a:path w="334993" h="331923">
                <a:moveTo>
                  <a:pt x="0" y="0"/>
                </a:moveTo>
                <a:lnTo>
                  <a:pt x="334993" y="0"/>
                </a:lnTo>
                <a:lnTo>
                  <a:pt x="334993" y="331923"/>
                </a:lnTo>
                <a:lnTo>
                  <a:pt x="0" y="331923"/>
                </a:lnTo>
                <a:lnTo>
                  <a:pt x="0" y="0"/>
                </a:lnTo>
                <a:close/>
              </a:path>
            </a:pathLst>
          </a:custGeom>
          <a:blipFill>
            <a:blip r:embed="rId3"/>
            <a:stretch>
              <a:fillRect l="-466451" t="-35287" r="-14303" b="-86952"/>
            </a:stretch>
          </a:blipFill>
        </p:spPr>
        <p:txBody>
          <a:bodyPr/>
          <a:lstStyle/>
          <a:p>
            <a:endParaRPr lang="it-IT" sz="1200"/>
          </a:p>
        </p:txBody>
      </p:sp>
      <p:sp>
        <p:nvSpPr>
          <p:cNvPr id="4" name="Freeform 4"/>
          <p:cNvSpPr/>
          <p:nvPr/>
        </p:nvSpPr>
        <p:spPr>
          <a:xfrm rot="-10800000">
            <a:off x="9666535" y="-161835"/>
            <a:ext cx="2725260" cy="2619640"/>
          </a:xfrm>
          <a:custGeom>
            <a:avLst/>
            <a:gdLst/>
            <a:ahLst/>
            <a:cxnLst/>
            <a:rect l="l" t="t" r="r" b="b"/>
            <a:pathLst>
              <a:path w="4087890" h="3929460">
                <a:moveTo>
                  <a:pt x="0" y="0"/>
                </a:moveTo>
                <a:lnTo>
                  <a:pt x="4087889" y="0"/>
                </a:lnTo>
                <a:lnTo>
                  <a:pt x="4087889" y="3929461"/>
                </a:lnTo>
                <a:lnTo>
                  <a:pt x="0" y="3929461"/>
                </a:lnTo>
                <a:lnTo>
                  <a:pt x="0" y="0"/>
                </a:lnTo>
                <a:close/>
              </a:path>
            </a:pathLst>
          </a:custGeom>
          <a:blipFill>
            <a:blip r:embed="rId3">
              <a:alphaModFix amt="15000"/>
            </a:blip>
            <a:stretch>
              <a:fillRect l="-970459" t="-68737" r="-27030" b="-264171"/>
            </a:stretch>
          </a:blipFill>
        </p:spPr>
        <p:txBody>
          <a:bodyPr/>
          <a:lstStyle/>
          <a:p>
            <a:endParaRPr lang="it-IT" sz="1200"/>
          </a:p>
        </p:txBody>
      </p:sp>
      <p:sp>
        <p:nvSpPr>
          <p:cNvPr id="5" name="AutoShape 5"/>
          <p:cNvSpPr/>
          <p:nvPr/>
        </p:nvSpPr>
        <p:spPr>
          <a:xfrm>
            <a:off x="0" y="6570734"/>
            <a:ext cx="5293213" cy="0"/>
          </a:xfrm>
          <a:prstGeom prst="line">
            <a:avLst/>
          </a:prstGeom>
          <a:ln w="19050" cap="flat">
            <a:gradFill>
              <a:gsLst>
                <a:gs pos="0">
                  <a:srgbClr val="101E3D">
                    <a:alpha val="100000"/>
                  </a:srgbClr>
                </a:gs>
                <a:gs pos="100000">
                  <a:srgbClr val="A59F8C">
                    <a:alpha val="100000"/>
                  </a:srgbClr>
                </a:gs>
              </a:gsLst>
              <a:lin ang="5400000"/>
            </a:gradFill>
            <a:prstDash val="solid"/>
            <a:headEnd type="none" w="sm" len="sm"/>
            <a:tailEnd type="none" w="sm" len="sm"/>
          </a:ln>
        </p:spPr>
        <p:txBody>
          <a:bodyPr/>
          <a:lstStyle/>
          <a:p>
            <a:endParaRPr lang="it-IT" sz="1200"/>
          </a:p>
        </p:txBody>
      </p:sp>
      <p:sp>
        <p:nvSpPr>
          <p:cNvPr id="6" name="Freeform 6"/>
          <p:cNvSpPr/>
          <p:nvPr/>
        </p:nvSpPr>
        <p:spPr>
          <a:xfrm>
            <a:off x="333458" y="308597"/>
            <a:ext cx="1760554" cy="1760554"/>
          </a:xfrm>
          <a:custGeom>
            <a:avLst/>
            <a:gdLst/>
            <a:ahLst/>
            <a:cxnLst/>
            <a:rect l="l" t="t" r="r" b="b"/>
            <a:pathLst>
              <a:path w="2640831" h="2640831">
                <a:moveTo>
                  <a:pt x="0" y="0"/>
                </a:moveTo>
                <a:lnTo>
                  <a:pt x="2640831" y="0"/>
                </a:lnTo>
                <a:lnTo>
                  <a:pt x="2640831" y="2640831"/>
                </a:lnTo>
                <a:lnTo>
                  <a:pt x="0" y="26408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sz="1200"/>
          </a:p>
        </p:txBody>
      </p:sp>
      <p:sp>
        <p:nvSpPr>
          <p:cNvPr id="7" name="Freeform 7"/>
          <p:cNvSpPr/>
          <p:nvPr/>
        </p:nvSpPr>
        <p:spPr>
          <a:xfrm>
            <a:off x="255934" y="231073"/>
            <a:ext cx="957800" cy="1915600"/>
          </a:xfrm>
          <a:custGeom>
            <a:avLst/>
            <a:gdLst/>
            <a:ahLst/>
            <a:cxnLst/>
            <a:rect l="l" t="t" r="r" b="b"/>
            <a:pathLst>
              <a:path w="1436700" h="2873400">
                <a:moveTo>
                  <a:pt x="0" y="0"/>
                </a:moveTo>
                <a:lnTo>
                  <a:pt x="1436700" y="0"/>
                </a:lnTo>
                <a:lnTo>
                  <a:pt x="1436700" y="2873400"/>
                </a:lnTo>
                <a:lnTo>
                  <a:pt x="0" y="2873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sz="1200"/>
          </a:p>
        </p:txBody>
      </p:sp>
      <p:grpSp>
        <p:nvGrpSpPr>
          <p:cNvPr id="8" name="Group 8"/>
          <p:cNvGrpSpPr/>
          <p:nvPr/>
        </p:nvGrpSpPr>
        <p:grpSpPr>
          <a:xfrm>
            <a:off x="407809" y="382951"/>
            <a:ext cx="1611851" cy="1611845"/>
            <a:chOff x="0" y="0"/>
            <a:chExt cx="6350000" cy="6349975"/>
          </a:xfrm>
        </p:grpSpPr>
        <p:sp>
          <p:nvSpPr>
            <p:cNvPr id="9" name="Freeform 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l="-25046" r="-25046"/>
              </a:stretch>
            </a:blipFill>
          </p:spPr>
          <p:txBody>
            <a:bodyPr/>
            <a:lstStyle/>
            <a:p>
              <a:endParaRPr lang="it-IT" sz="1200"/>
            </a:p>
          </p:txBody>
        </p:sp>
      </p:grpSp>
      <p:sp>
        <p:nvSpPr>
          <p:cNvPr id="10" name="Freeform 10"/>
          <p:cNvSpPr/>
          <p:nvPr/>
        </p:nvSpPr>
        <p:spPr>
          <a:xfrm>
            <a:off x="2206889" y="231073"/>
            <a:ext cx="602959" cy="579591"/>
          </a:xfrm>
          <a:custGeom>
            <a:avLst/>
            <a:gdLst/>
            <a:ahLst/>
            <a:cxnLst/>
            <a:rect l="l" t="t" r="r" b="b"/>
            <a:pathLst>
              <a:path w="904438" h="869386">
                <a:moveTo>
                  <a:pt x="0" y="0"/>
                </a:moveTo>
                <a:lnTo>
                  <a:pt x="904438" y="0"/>
                </a:lnTo>
                <a:lnTo>
                  <a:pt x="904438" y="869386"/>
                </a:lnTo>
                <a:lnTo>
                  <a:pt x="0" y="869386"/>
                </a:lnTo>
                <a:lnTo>
                  <a:pt x="0" y="0"/>
                </a:lnTo>
                <a:close/>
              </a:path>
            </a:pathLst>
          </a:custGeom>
          <a:blipFill>
            <a:blip r:embed="rId3"/>
            <a:stretch>
              <a:fillRect l="-970459" t="-68737" r="-27030" b="-264171"/>
            </a:stretch>
          </a:blipFill>
        </p:spPr>
        <p:txBody>
          <a:bodyPr/>
          <a:lstStyle/>
          <a:p>
            <a:endParaRPr lang="it-IT" sz="1200"/>
          </a:p>
        </p:txBody>
      </p:sp>
      <p:grpSp>
        <p:nvGrpSpPr>
          <p:cNvPr id="11" name="Group 11"/>
          <p:cNvGrpSpPr/>
          <p:nvPr/>
        </p:nvGrpSpPr>
        <p:grpSpPr>
          <a:xfrm>
            <a:off x="5681593" y="3004521"/>
            <a:ext cx="6648613" cy="3917363"/>
            <a:chOff x="0" y="0"/>
            <a:chExt cx="14843396" cy="8745729"/>
          </a:xfrm>
        </p:grpSpPr>
        <p:sp>
          <p:nvSpPr>
            <p:cNvPr id="12" name="Freeform 12"/>
            <p:cNvSpPr/>
            <p:nvPr/>
          </p:nvSpPr>
          <p:spPr>
            <a:xfrm>
              <a:off x="0" y="0"/>
              <a:ext cx="14843396" cy="8745729"/>
            </a:xfrm>
            <a:custGeom>
              <a:avLst/>
              <a:gdLst/>
              <a:ahLst/>
              <a:cxnLst/>
              <a:rect l="l" t="t" r="r" b="b"/>
              <a:pathLst>
                <a:path w="14843396" h="8745729">
                  <a:moveTo>
                    <a:pt x="0" y="0"/>
                  </a:moveTo>
                  <a:lnTo>
                    <a:pt x="14843396" y="0"/>
                  </a:lnTo>
                  <a:lnTo>
                    <a:pt x="14843396" y="8745729"/>
                  </a:lnTo>
                  <a:lnTo>
                    <a:pt x="0" y="8745729"/>
                  </a:lnTo>
                  <a:lnTo>
                    <a:pt x="0" y="0"/>
                  </a:lnTo>
                  <a:close/>
                </a:path>
              </a:pathLst>
            </a:custGeom>
            <a:blipFill>
              <a:blip r:embed="rId9"/>
              <a:stretch>
                <a:fillRect/>
              </a:stretch>
            </a:blipFill>
          </p:spPr>
          <p:txBody>
            <a:bodyPr/>
            <a:lstStyle/>
            <a:p>
              <a:endParaRPr lang="it-IT" sz="1200"/>
            </a:p>
          </p:txBody>
        </p:sp>
      </p:grpSp>
      <p:sp>
        <p:nvSpPr>
          <p:cNvPr id="13" name="Freeform 13"/>
          <p:cNvSpPr/>
          <p:nvPr/>
        </p:nvSpPr>
        <p:spPr>
          <a:xfrm>
            <a:off x="367599" y="2522867"/>
            <a:ext cx="602959" cy="579591"/>
          </a:xfrm>
          <a:custGeom>
            <a:avLst/>
            <a:gdLst/>
            <a:ahLst/>
            <a:cxnLst/>
            <a:rect l="l" t="t" r="r" b="b"/>
            <a:pathLst>
              <a:path w="904438" h="869386">
                <a:moveTo>
                  <a:pt x="0" y="0"/>
                </a:moveTo>
                <a:lnTo>
                  <a:pt x="904438" y="0"/>
                </a:lnTo>
                <a:lnTo>
                  <a:pt x="904438" y="869386"/>
                </a:lnTo>
                <a:lnTo>
                  <a:pt x="0" y="869386"/>
                </a:lnTo>
                <a:lnTo>
                  <a:pt x="0" y="0"/>
                </a:lnTo>
                <a:close/>
              </a:path>
            </a:pathLst>
          </a:custGeom>
          <a:blipFill>
            <a:blip r:embed="rId3"/>
            <a:stretch>
              <a:fillRect l="-970459" t="-68737" r="-27030" b="-264171"/>
            </a:stretch>
          </a:blipFill>
        </p:spPr>
        <p:txBody>
          <a:bodyPr/>
          <a:lstStyle/>
          <a:p>
            <a:endParaRPr lang="it-IT" sz="1200"/>
          </a:p>
        </p:txBody>
      </p:sp>
      <p:sp>
        <p:nvSpPr>
          <p:cNvPr id="14" name="TextBox 14"/>
          <p:cNvSpPr txBox="1"/>
          <p:nvPr/>
        </p:nvSpPr>
        <p:spPr>
          <a:xfrm>
            <a:off x="399780" y="6232253"/>
            <a:ext cx="1620750" cy="210122"/>
          </a:xfrm>
          <a:prstGeom prst="rect">
            <a:avLst/>
          </a:prstGeom>
        </p:spPr>
        <p:txBody>
          <a:bodyPr lIns="0" tIns="0" rIns="0" bIns="0" rtlCol="0" anchor="t">
            <a:spAutoFit/>
          </a:bodyPr>
          <a:lstStyle/>
          <a:p>
            <a:pPr algn="just">
              <a:lnSpc>
                <a:spcPts val="1773"/>
              </a:lnSpc>
            </a:pPr>
            <a:r>
              <a:rPr lang="en-US" sz="1267" dirty="0">
                <a:solidFill>
                  <a:srgbClr val="252525"/>
                </a:solidFill>
                <a:latin typeface="Montserrat 1"/>
                <a:ea typeface="Montserrat 1"/>
                <a:cs typeface="Montserrat 1"/>
                <a:sym typeface="Montserrat 1"/>
              </a:rPr>
              <a:t>Business Amplivo</a:t>
            </a:r>
          </a:p>
        </p:txBody>
      </p:sp>
      <p:sp>
        <p:nvSpPr>
          <p:cNvPr id="15" name="TextBox 15"/>
          <p:cNvSpPr txBox="1"/>
          <p:nvPr/>
        </p:nvSpPr>
        <p:spPr>
          <a:xfrm>
            <a:off x="2206889" y="1243040"/>
            <a:ext cx="8822276" cy="1018292"/>
          </a:xfrm>
          <a:prstGeom prst="rect">
            <a:avLst/>
          </a:prstGeom>
        </p:spPr>
        <p:txBody>
          <a:bodyPr lIns="0" tIns="0" rIns="0" bIns="0" rtlCol="0" anchor="t">
            <a:spAutoFit/>
          </a:bodyPr>
          <a:lstStyle/>
          <a:p>
            <a:pPr>
              <a:lnSpc>
                <a:spcPts val="2735"/>
              </a:lnSpc>
              <a:spcBef>
                <a:spcPct val="0"/>
              </a:spcBef>
            </a:pPr>
            <a:r>
              <a:rPr lang="en-US" sz="1953" dirty="0">
                <a:latin typeface="Montserrat 1 Medium" panose="020B0604020202020204" charset="0"/>
                <a:ea typeface="Montserrat 1"/>
                <a:cs typeface="Montserrat 1 Medium" panose="020B0604020202020204" charset="0"/>
                <a:sym typeface="Montserrat 1"/>
              </a:rPr>
              <a:t>Now you can promote our “plastic waste removal service” (PNP) packages.</a:t>
            </a:r>
          </a:p>
          <a:p>
            <a:pPr>
              <a:lnSpc>
                <a:spcPts val="2735"/>
              </a:lnSpc>
              <a:spcBef>
                <a:spcPct val="0"/>
              </a:spcBef>
            </a:pPr>
            <a:r>
              <a:rPr lang="en-US" sz="1953" dirty="0">
                <a:latin typeface="Montserrat 1 Medium" panose="020B0604020202020204" charset="0"/>
                <a:ea typeface="Montserrat 1"/>
                <a:cs typeface="Montserrat 1 Medium" panose="020B0604020202020204" charset="0"/>
                <a:sym typeface="Montserrat 1"/>
              </a:rPr>
              <a:t>The Amplivo network is active worldwide with members operating as </a:t>
            </a:r>
            <a:r>
              <a:rPr lang="en-US" sz="1953" b="1" dirty="0">
                <a:latin typeface="Montserrat 1 Medium" panose="020B0604020202020204" charset="0"/>
                <a:ea typeface="Montserrat 1"/>
                <a:cs typeface="Montserrat 1 Medium" panose="020B0604020202020204" charset="0"/>
                <a:sym typeface="Montserrat 1"/>
              </a:rPr>
              <a:t>Independent Businesses</a:t>
            </a:r>
          </a:p>
        </p:txBody>
      </p:sp>
      <p:sp>
        <p:nvSpPr>
          <p:cNvPr id="16" name="TextBox 16"/>
          <p:cNvSpPr txBox="1"/>
          <p:nvPr/>
        </p:nvSpPr>
        <p:spPr>
          <a:xfrm>
            <a:off x="1210155" y="3565945"/>
            <a:ext cx="5728401" cy="1018292"/>
          </a:xfrm>
          <a:prstGeom prst="rect">
            <a:avLst/>
          </a:prstGeom>
        </p:spPr>
        <p:txBody>
          <a:bodyPr wrap="square" lIns="0" tIns="0" rIns="0" bIns="0" rtlCol="0" anchor="t">
            <a:spAutoFit/>
          </a:bodyPr>
          <a:lstStyle/>
          <a:p>
            <a:pPr>
              <a:lnSpc>
                <a:spcPts val="2735"/>
              </a:lnSpc>
              <a:spcBef>
                <a:spcPct val="0"/>
              </a:spcBef>
            </a:pPr>
            <a:r>
              <a:rPr lang="en-US" sz="1953" dirty="0">
                <a:latin typeface="Montserrat 1 Medium" panose="020B0604020202020204" charset="0"/>
                <a:ea typeface="Montserrat 1"/>
                <a:cs typeface="Montserrat 1 Medium" panose="020B0604020202020204" charset="0"/>
                <a:sym typeface="Montserrat 1"/>
              </a:rPr>
              <a:t>Explaining how you get rewarded on your personal promotional activity and that of those you introduce, who then become your NETWORK</a:t>
            </a:r>
          </a:p>
        </p:txBody>
      </p:sp>
      <p:sp>
        <p:nvSpPr>
          <p:cNvPr id="17" name="TextBox 17"/>
          <p:cNvSpPr txBox="1"/>
          <p:nvPr/>
        </p:nvSpPr>
        <p:spPr>
          <a:xfrm>
            <a:off x="2206889" y="934267"/>
            <a:ext cx="7992346" cy="349455"/>
          </a:xfrm>
          <a:prstGeom prst="rect">
            <a:avLst/>
          </a:prstGeom>
        </p:spPr>
        <p:txBody>
          <a:bodyPr lIns="0" tIns="0" rIns="0" bIns="0" rtlCol="0" anchor="t">
            <a:spAutoFit/>
          </a:bodyPr>
          <a:lstStyle/>
          <a:p>
            <a:pPr>
              <a:lnSpc>
                <a:spcPts val="2643"/>
              </a:lnSpc>
            </a:pPr>
            <a:r>
              <a:rPr lang="en-US" sz="2937" b="1" i="1" dirty="0">
                <a:solidFill>
                  <a:schemeClr val="accent6">
                    <a:lumMod val="75000"/>
                  </a:schemeClr>
                </a:solidFill>
                <a:latin typeface="Montserrat 1 Heavy Italics"/>
                <a:ea typeface="Montserrat 1 Heavy Italics"/>
                <a:cs typeface="Montserrat 1 Heavy Italics"/>
                <a:sym typeface="Montserrat 1 Heavy Italics"/>
              </a:rPr>
              <a:t>START </a:t>
            </a:r>
            <a:r>
              <a:rPr lang="en-US" sz="2937" b="1" i="1" dirty="0">
                <a:solidFill>
                  <a:srgbClr val="123258"/>
                </a:solidFill>
                <a:latin typeface="Montserrat 1 Heavy Italics"/>
                <a:ea typeface="Montserrat 1 Heavy Italics"/>
                <a:cs typeface="Montserrat 1 Heavy Italics"/>
                <a:sym typeface="Montserrat 1 Heavy Italics"/>
              </a:rPr>
              <a:t>NOW</a:t>
            </a:r>
          </a:p>
        </p:txBody>
      </p:sp>
      <p:sp>
        <p:nvSpPr>
          <p:cNvPr id="18" name="TextBox 18"/>
          <p:cNvSpPr txBox="1"/>
          <p:nvPr/>
        </p:nvSpPr>
        <p:spPr>
          <a:xfrm>
            <a:off x="1190572" y="3166041"/>
            <a:ext cx="9810855" cy="321306"/>
          </a:xfrm>
          <a:prstGeom prst="rect">
            <a:avLst/>
          </a:prstGeom>
        </p:spPr>
        <p:txBody>
          <a:bodyPr wrap="square" lIns="0" tIns="0" rIns="0" bIns="0" rtlCol="0" anchor="t">
            <a:spAutoFit/>
          </a:bodyPr>
          <a:lstStyle/>
          <a:p>
            <a:pPr>
              <a:lnSpc>
                <a:spcPts val="2403"/>
              </a:lnSpc>
            </a:pPr>
            <a:r>
              <a:rPr lang="en-US" sz="2671" b="1" i="1" dirty="0">
                <a:solidFill>
                  <a:schemeClr val="accent6">
                    <a:lumMod val="75000"/>
                  </a:schemeClr>
                </a:solidFill>
                <a:latin typeface="Montserrat 1 Heavy Italics"/>
                <a:ea typeface="Montserrat 1 Heavy Italics"/>
                <a:cs typeface="Montserrat 1 Heavy Italics"/>
                <a:sym typeface="Montserrat 1 Heavy Italics"/>
              </a:rPr>
              <a:t>The Following Presentation describes the </a:t>
            </a:r>
            <a:r>
              <a:rPr lang="en-US" sz="2671" b="1" i="1" dirty="0">
                <a:solidFill>
                  <a:srgbClr val="123258"/>
                </a:solidFill>
                <a:latin typeface="Montserrat 1 Heavy Italics"/>
                <a:ea typeface="Montserrat 1 Heavy Italics"/>
                <a:cs typeface="Montserrat 1 Heavy Italics"/>
                <a:sym typeface="Montserrat 1 Heavy Italics"/>
              </a:rPr>
              <a:t>BUSINESS PLAN</a:t>
            </a:r>
          </a:p>
        </p:txBody>
      </p:sp>
      <p:pic>
        <p:nvPicPr>
          <p:cNvPr id="19" name="Immagine 18">
            <a:extLst>
              <a:ext uri="{FF2B5EF4-FFF2-40B4-BE49-F238E27FC236}">
                <a16:creationId xmlns:a16="http://schemas.microsoft.com/office/drawing/2014/main" id="{ED721D7F-F2DA-D445-A047-0BE29760DD17}"/>
              </a:ext>
            </a:extLst>
          </p:cNvPr>
          <p:cNvPicPr>
            <a:picLocks noChangeAspect="1"/>
          </p:cNvPicPr>
          <p:nvPr/>
        </p:nvPicPr>
        <p:blipFill>
          <a:blip r:embed="rId10"/>
          <a:stretch>
            <a:fillRect/>
          </a:stretch>
        </p:blipFill>
        <p:spPr>
          <a:xfrm>
            <a:off x="4586122" y="5955416"/>
            <a:ext cx="1261533" cy="139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25400"/>
            <a:ext cx="12344400" cy="704523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sz="1200"/>
          </a:p>
        </p:txBody>
      </p:sp>
      <p:sp>
        <p:nvSpPr>
          <p:cNvPr id="3" name="Freeform 3"/>
          <p:cNvSpPr/>
          <p:nvPr/>
        </p:nvSpPr>
        <p:spPr>
          <a:xfrm rot="-10800000">
            <a:off x="9666535" y="-161835"/>
            <a:ext cx="2725260" cy="2619640"/>
          </a:xfrm>
          <a:custGeom>
            <a:avLst/>
            <a:gdLst/>
            <a:ahLst/>
            <a:cxnLst/>
            <a:rect l="l" t="t" r="r" b="b"/>
            <a:pathLst>
              <a:path w="4087890" h="3929460">
                <a:moveTo>
                  <a:pt x="0" y="0"/>
                </a:moveTo>
                <a:lnTo>
                  <a:pt x="4087889" y="0"/>
                </a:lnTo>
                <a:lnTo>
                  <a:pt x="4087889" y="3929461"/>
                </a:lnTo>
                <a:lnTo>
                  <a:pt x="0" y="3929461"/>
                </a:lnTo>
                <a:lnTo>
                  <a:pt x="0" y="0"/>
                </a:lnTo>
                <a:close/>
              </a:path>
            </a:pathLst>
          </a:custGeom>
          <a:blipFill>
            <a:blip r:embed="rId3">
              <a:alphaModFix amt="15000"/>
            </a:blip>
            <a:stretch>
              <a:fillRect l="-970459" t="-68737" r="-27030" b="-264171"/>
            </a:stretch>
          </a:blipFill>
        </p:spPr>
        <p:txBody>
          <a:bodyPr/>
          <a:lstStyle/>
          <a:p>
            <a:endParaRPr lang="it-IT" sz="1200"/>
          </a:p>
        </p:txBody>
      </p:sp>
      <p:sp>
        <p:nvSpPr>
          <p:cNvPr id="4" name="Freeform 4"/>
          <p:cNvSpPr/>
          <p:nvPr/>
        </p:nvSpPr>
        <p:spPr>
          <a:xfrm>
            <a:off x="-152400" y="1924895"/>
            <a:ext cx="12344400" cy="4995683"/>
          </a:xfrm>
          <a:custGeom>
            <a:avLst/>
            <a:gdLst/>
            <a:ahLst/>
            <a:cxnLst/>
            <a:rect l="l" t="t" r="r" b="b"/>
            <a:pathLst>
              <a:path w="18288000" h="7493525">
                <a:moveTo>
                  <a:pt x="0" y="0"/>
                </a:moveTo>
                <a:lnTo>
                  <a:pt x="18288000" y="0"/>
                </a:lnTo>
                <a:lnTo>
                  <a:pt x="18288000" y="7493525"/>
                </a:lnTo>
                <a:lnTo>
                  <a:pt x="0" y="7493525"/>
                </a:lnTo>
                <a:lnTo>
                  <a:pt x="0" y="0"/>
                </a:lnTo>
                <a:close/>
              </a:path>
            </a:pathLst>
          </a:custGeom>
          <a:blipFill>
            <a:blip r:embed="rId4"/>
            <a:stretch>
              <a:fillRect t="-6818" b="-7523"/>
            </a:stretch>
          </a:blipFill>
        </p:spPr>
        <p:txBody>
          <a:bodyPr/>
          <a:lstStyle/>
          <a:p>
            <a:endParaRPr lang="it-IT" sz="1200" dirty="0"/>
          </a:p>
        </p:txBody>
      </p:sp>
      <p:sp>
        <p:nvSpPr>
          <p:cNvPr id="5" name="Freeform 5"/>
          <p:cNvSpPr/>
          <p:nvPr/>
        </p:nvSpPr>
        <p:spPr>
          <a:xfrm>
            <a:off x="333458" y="308597"/>
            <a:ext cx="1760554" cy="1760554"/>
          </a:xfrm>
          <a:custGeom>
            <a:avLst/>
            <a:gdLst/>
            <a:ahLst/>
            <a:cxnLst/>
            <a:rect l="l" t="t" r="r" b="b"/>
            <a:pathLst>
              <a:path w="2640831" h="2640831">
                <a:moveTo>
                  <a:pt x="0" y="0"/>
                </a:moveTo>
                <a:lnTo>
                  <a:pt x="2640831" y="0"/>
                </a:lnTo>
                <a:lnTo>
                  <a:pt x="2640831" y="2640831"/>
                </a:lnTo>
                <a:lnTo>
                  <a:pt x="0" y="26408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sz="1200"/>
          </a:p>
        </p:txBody>
      </p:sp>
      <p:sp>
        <p:nvSpPr>
          <p:cNvPr id="6" name="Freeform 6"/>
          <p:cNvSpPr/>
          <p:nvPr/>
        </p:nvSpPr>
        <p:spPr>
          <a:xfrm>
            <a:off x="255934" y="231073"/>
            <a:ext cx="957800" cy="1915600"/>
          </a:xfrm>
          <a:custGeom>
            <a:avLst/>
            <a:gdLst/>
            <a:ahLst/>
            <a:cxnLst/>
            <a:rect l="l" t="t" r="r" b="b"/>
            <a:pathLst>
              <a:path w="1436700" h="2873400">
                <a:moveTo>
                  <a:pt x="0" y="0"/>
                </a:moveTo>
                <a:lnTo>
                  <a:pt x="1436700" y="0"/>
                </a:lnTo>
                <a:lnTo>
                  <a:pt x="1436700" y="2873400"/>
                </a:lnTo>
                <a:lnTo>
                  <a:pt x="0" y="2873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sz="1200"/>
          </a:p>
        </p:txBody>
      </p:sp>
      <p:grpSp>
        <p:nvGrpSpPr>
          <p:cNvPr id="7" name="Group 7"/>
          <p:cNvGrpSpPr/>
          <p:nvPr/>
        </p:nvGrpSpPr>
        <p:grpSpPr>
          <a:xfrm>
            <a:off x="407809" y="382951"/>
            <a:ext cx="1611851" cy="1611845"/>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l="-25046" r="-25046"/>
              </a:stretch>
            </a:blipFill>
          </p:spPr>
          <p:txBody>
            <a:bodyPr/>
            <a:lstStyle/>
            <a:p>
              <a:endParaRPr lang="it-IT" sz="1200"/>
            </a:p>
          </p:txBody>
        </p:sp>
      </p:grpSp>
      <p:sp>
        <p:nvSpPr>
          <p:cNvPr id="9" name="TextBox 9"/>
          <p:cNvSpPr txBox="1"/>
          <p:nvPr/>
        </p:nvSpPr>
        <p:spPr>
          <a:xfrm>
            <a:off x="2286864" y="1127774"/>
            <a:ext cx="7992346" cy="349455"/>
          </a:xfrm>
          <a:prstGeom prst="rect">
            <a:avLst/>
          </a:prstGeom>
        </p:spPr>
        <p:txBody>
          <a:bodyPr lIns="0" tIns="0" rIns="0" bIns="0" rtlCol="0" anchor="t">
            <a:spAutoFit/>
          </a:bodyPr>
          <a:lstStyle/>
          <a:p>
            <a:pPr>
              <a:lnSpc>
                <a:spcPts val="2643"/>
              </a:lnSpc>
            </a:pPr>
            <a:r>
              <a:rPr lang="en-US" sz="2937" b="1" i="1" dirty="0">
                <a:solidFill>
                  <a:schemeClr val="accent6">
                    <a:lumMod val="75000"/>
                  </a:schemeClr>
                </a:solidFill>
                <a:latin typeface="Montserrat 1 Heavy Italics"/>
                <a:ea typeface="Montserrat 1 Heavy Italics"/>
                <a:cs typeface="Montserrat 1 Heavy Italics"/>
                <a:sym typeface="Montserrat 1 Heavy Italics"/>
              </a:rPr>
              <a:t>ACTIVATE </a:t>
            </a:r>
            <a:r>
              <a:rPr lang="en-US" sz="2937" b="1" i="1" dirty="0">
                <a:solidFill>
                  <a:srgbClr val="123258"/>
                </a:solidFill>
                <a:latin typeface="Montserrat 1 Heavy Italics"/>
                <a:ea typeface="Montserrat 1 Heavy Italics"/>
                <a:cs typeface="Montserrat 1 Heavy Italics"/>
                <a:sym typeface="Montserrat 1 Heavy Italics"/>
              </a:rPr>
              <a:t>your BUSINESS LICENCE</a:t>
            </a:r>
          </a:p>
        </p:txBody>
      </p:sp>
      <p:sp>
        <p:nvSpPr>
          <p:cNvPr id="10" name="Freeform 10"/>
          <p:cNvSpPr/>
          <p:nvPr/>
        </p:nvSpPr>
        <p:spPr>
          <a:xfrm>
            <a:off x="2304040" y="460411"/>
            <a:ext cx="601786" cy="578463"/>
          </a:xfrm>
          <a:custGeom>
            <a:avLst/>
            <a:gdLst/>
            <a:ahLst/>
            <a:cxnLst/>
            <a:rect l="l" t="t" r="r" b="b"/>
            <a:pathLst>
              <a:path w="902679" h="867695">
                <a:moveTo>
                  <a:pt x="0" y="0"/>
                </a:moveTo>
                <a:lnTo>
                  <a:pt x="902680" y="0"/>
                </a:lnTo>
                <a:lnTo>
                  <a:pt x="902680" y="867695"/>
                </a:lnTo>
                <a:lnTo>
                  <a:pt x="0" y="867695"/>
                </a:lnTo>
                <a:lnTo>
                  <a:pt x="0" y="0"/>
                </a:lnTo>
                <a:close/>
              </a:path>
            </a:pathLst>
          </a:custGeom>
          <a:blipFill>
            <a:blip r:embed="rId3"/>
            <a:stretch>
              <a:fillRect l="-970459" t="-68737" r="-27030" b="-264171"/>
            </a:stretch>
          </a:blipFill>
        </p:spPr>
        <p:txBody>
          <a:bodyPr/>
          <a:lstStyle/>
          <a:p>
            <a:endParaRPr lang="it-IT" sz="1200"/>
          </a:p>
        </p:txBody>
      </p:sp>
      <p:sp>
        <p:nvSpPr>
          <p:cNvPr id="11" name="TextBox 11"/>
          <p:cNvSpPr txBox="1"/>
          <p:nvPr/>
        </p:nvSpPr>
        <p:spPr>
          <a:xfrm>
            <a:off x="2286864" y="1408383"/>
            <a:ext cx="9362573" cy="325795"/>
          </a:xfrm>
          <a:prstGeom prst="rect">
            <a:avLst/>
          </a:prstGeom>
        </p:spPr>
        <p:txBody>
          <a:bodyPr lIns="0" tIns="0" rIns="0" bIns="0" rtlCol="0" anchor="t">
            <a:spAutoFit/>
          </a:bodyPr>
          <a:lstStyle/>
          <a:p>
            <a:pPr>
              <a:lnSpc>
                <a:spcPts val="2735"/>
              </a:lnSpc>
            </a:pPr>
            <a:r>
              <a:rPr lang="en-US" sz="1953" dirty="0">
                <a:solidFill>
                  <a:srgbClr val="1B3356"/>
                </a:solidFill>
                <a:latin typeface="Montserrat 1 Medium" panose="020B0604020202020204" charset="0"/>
                <a:ea typeface="Montserrat 1"/>
                <a:cs typeface="Montserrat 1 Medium" panose="020B0604020202020204" charset="0"/>
                <a:sym typeface="Montserrat 1"/>
              </a:rPr>
              <a:t>Become an Associate and earn commissions. (Activation only 10 Euro annually) </a:t>
            </a:r>
          </a:p>
        </p:txBody>
      </p:sp>
      <p:sp>
        <p:nvSpPr>
          <p:cNvPr id="12" name="TextBox 11">
            <a:extLst>
              <a:ext uri="{FF2B5EF4-FFF2-40B4-BE49-F238E27FC236}">
                <a16:creationId xmlns:a16="http://schemas.microsoft.com/office/drawing/2014/main" id="{F6C1C49C-FA6E-4713-2AD9-2FEB0419E0CE}"/>
              </a:ext>
            </a:extLst>
          </p:cNvPr>
          <p:cNvSpPr txBox="1"/>
          <p:nvPr/>
        </p:nvSpPr>
        <p:spPr>
          <a:xfrm>
            <a:off x="255934" y="2406901"/>
            <a:ext cx="9362573" cy="325795"/>
          </a:xfrm>
          <a:prstGeom prst="rect">
            <a:avLst/>
          </a:prstGeom>
        </p:spPr>
        <p:txBody>
          <a:bodyPr lIns="0" tIns="0" rIns="0" bIns="0" rtlCol="0" anchor="t">
            <a:spAutoFit/>
          </a:bodyPr>
          <a:lstStyle/>
          <a:p>
            <a:pPr>
              <a:lnSpc>
                <a:spcPts val="2735"/>
              </a:lnSpc>
            </a:pPr>
            <a:r>
              <a:rPr lang="en-US" sz="1953" dirty="0">
                <a:solidFill>
                  <a:srgbClr val="1B3356"/>
                </a:solidFill>
                <a:latin typeface="Montserrat 1 Medium" panose="020B0604020202020204" charset="0"/>
                <a:ea typeface="Montserrat 1"/>
                <a:cs typeface="Montserrat 1 Medium" panose="020B0604020202020204" charset="0"/>
                <a:sym typeface="Montserrat 1"/>
              </a:rPr>
              <a:t>Go to the Shop, select Products and Select ‘First Time Business License Activation’</a:t>
            </a:r>
          </a:p>
        </p:txBody>
      </p:sp>
      <p:sp>
        <p:nvSpPr>
          <p:cNvPr id="13" name="TextBox 11">
            <a:extLst>
              <a:ext uri="{FF2B5EF4-FFF2-40B4-BE49-F238E27FC236}">
                <a16:creationId xmlns:a16="http://schemas.microsoft.com/office/drawing/2014/main" id="{E5FF2722-46B3-BA39-1981-599228A3E8C6}"/>
              </a:ext>
            </a:extLst>
          </p:cNvPr>
          <p:cNvSpPr txBox="1"/>
          <p:nvPr/>
        </p:nvSpPr>
        <p:spPr>
          <a:xfrm>
            <a:off x="255934" y="2822175"/>
            <a:ext cx="5556288" cy="672043"/>
          </a:xfrm>
          <a:prstGeom prst="rect">
            <a:avLst/>
          </a:prstGeom>
        </p:spPr>
        <p:txBody>
          <a:bodyPr wrap="square" lIns="0" tIns="0" rIns="0" bIns="0" rtlCol="0" anchor="t">
            <a:spAutoFit/>
          </a:bodyPr>
          <a:lstStyle/>
          <a:p>
            <a:pPr>
              <a:lnSpc>
                <a:spcPts val="2735"/>
              </a:lnSpc>
            </a:pPr>
            <a:r>
              <a:rPr lang="en-US" sz="1953" dirty="0">
                <a:solidFill>
                  <a:srgbClr val="1B3356"/>
                </a:solidFill>
                <a:latin typeface="Montserrat 1 Medium" panose="020B0604020202020204" charset="0"/>
                <a:ea typeface="Montserrat 1"/>
                <a:cs typeface="Montserrat 1 Medium" panose="020B0604020202020204" charset="0"/>
                <a:sym typeface="Montserrat 1"/>
              </a:rPr>
              <a:t>Use the funds in your Cash Account to purchase in the same way as your PNP</a:t>
            </a:r>
          </a:p>
        </p:txBody>
      </p:sp>
      <p:sp>
        <p:nvSpPr>
          <p:cNvPr id="14" name="TextBox 11">
            <a:extLst>
              <a:ext uri="{FF2B5EF4-FFF2-40B4-BE49-F238E27FC236}">
                <a16:creationId xmlns:a16="http://schemas.microsoft.com/office/drawing/2014/main" id="{B9AFF8F7-4570-3AE3-3513-B87A748184B7}"/>
              </a:ext>
            </a:extLst>
          </p:cNvPr>
          <p:cNvSpPr txBox="1"/>
          <p:nvPr/>
        </p:nvSpPr>
        <p:spPr>
          <a:xfrm>
            <a:off x="255934" y="3693651"/>
            <a:ext cx="3380645" cy="692497"/>
          </a:xfrm>
          <a:prstGeom prst="rect">
            <a:avLst/>
          </a:prstGeom>
        </p:spPr>
        <p:txBody>
          <a:bodyPr wrap="square" lIns="0" tIns="0" rIns="0" bIns="0" rtlCol="0" anchor="t">
            <a:spAutoFit/>
          </a:bodyPr>
          <a:lstStyle/>
          <a:p>
            <a:pPr>
              <a:lnSpc>
                <a:spcPts val="2735"/>
              </a:lnSpc>
            </a:pPr>
            <a:r>
              <a:rPr lang="en-US" sz="1953" dirty="0">
                <a:solidFill>
                  <a:srgbClr val="1B3356"/>
                </a:solidFill>
                <a:latin typeface="Montserrat 1 Medium" panose="020B0604020202020204" charset="0"/>
                <a:ea typeface="Montserrat 1"/>
                <a:cs typeface="Montserrat 1 Medium" panose="020B0604020202020204" charset="0"/>
                <a:sym typeface="Montserrat 1"/>
              </a:rPr>
              <a:t>Congratulations! You are now an </a:t>
            </a:r>
            <a:r>
              <a:rPr lang="en-US" sz="2400" b="1" dirty="0">
                <a:solidFill>
                  <a:schemeClr val="accent6">
                    <a:lumMod val="75000"/>
                  </a:schemeClr>
                </a:solidFill>
                <a:latin typeface="Montserrat 1 Medium" panose="020B0604020202020204" charset="0"/>
                <a:ea typeface="Montserrat 1"/>
                <a:cs typeface="Montserrat 1 Medium" panose="020B0604020202020204" charset="0"/>
                <a:sym typeface="Montserrat 1"/>
              </a:rPr>
              <a:t>AMPLIVO ASSOCIATE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CFAB9-7C9B-1B4E-F1FB-A5886437DBA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5947775-ED3A-9C66-4C4B-1394AC8A45F3}"/>
              </a:ext>
            </a:extLst>
          </p:cNvPr>
          <p:cNvSpPr/>
          <p:nvPr/>
        </p:nvSpPr>
        <p:spPr>
          <a:xfrm>
            <a:off x="0" y="-75386"/>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sz="1200"/>
          </a:p>
        </p:txBody>
      </p:sp>
      <p:sp>
        <p:nvSpPr>
          <p:cNvPr id="3" name="Freeform 3">
            <a:extLst>
              <a:ext uri="{FF2B5EF4-FFF2-40B4-BE49-F238E27FC236}">
                <a16:creationId xmlns:a16="http://schemas.microsoft.com/office/drawing/2014/main" id="{3CB04737-4603-F06C-8DBE-7882CE49050E}"/>
              </a:ext>
            </a:extLst>
          </p:cNvPr>
          <p:cNvSpPr/>
          <p:nvPr/>
        </p:nvSpPr>
        <p:spPr>
          <a:xfrm>
            <a:off x="144270" y="6235700"/>
            <a:ext cx="223329" cy="221282"/>
          </a:xfrm>
          <a:custGeom>
            <a:avLst/>
            <a:gdLst/>
            <a:ahLst/>
            <a:cxnLst/>
            <a:rect l="l" t="t" r="r" b="b"/>
            <a:pathLst>
              <a:path w="334993" h="331923">
                <a:moveTo>
                  <a:pt x="0" y="0"/>
                </a:moveTo>
                <a:lnTo>
                  <a:pt x="334993" y="0"/>
                </a:lnTo>
                <a:lnTo>
                  <a:pt x="334993" y="331923"/>
                </a:lnTo>
                <a:lnTo>
                  <a:pt x="0" y="331923"/>
                </a:lnTo>
                <a:lnTo>
                  <a:pt x="0" y="0"/>
                </a:lnTo>
                <a:close/>
              </a:path>
            </a:pathLst>
          </a:custGeom>
          <a:blipFill>
            <a:blip r:embed="rId3"/>
            <a:stretch>
              <a:fillRect l="-466451" t="-35287" r="-14303" b="-86952"/>
            </a:stretch>
          </a:blipFill>
        </p:spPr>
        <p:txBody>
          <a:bodyPr/>
          <a:lstStyle/>
          <a:p>
            <a:endParaRPr lang="it-IT" sz="1200"/>
          </a:p>
        </p:txBody>
      </p:sp>
      <p:sp>
        <p:nvSpPr>
          <p:cNvPr id="4" name="Freeform 4">
            <a:extLst>
              <a:ext uri="{FF2B5EF4-FFF2-40B4-BE49-F238E27FC236}">
                <a16:creationId xmlns:a16="http://schemas.microsoft.com/office/drawing/2014/main" id="{8EC68492-4C47-5634-A2FE-3A47EA6E12AD}"/>
              </a:ext>
            </a:extLst>
          </p:cNvPr>
          <p:cNvSpPr/>
          <p:nvPr/>
        </p:nvSpPr>
        <p:spPr>
          <a:xfrm rot="-10800000">
            <a:off x="9666535" y="-161835"/>
            <a:ext cx="2725260" cy="2619640"/>
          </a:xfrm>
          <a:custGeom>
            <a:avLst/>
            <a:gdLst/>
            <a:ahLst/>
            <a:cxnLst/>
            <a:rect l="l" t="t" r="r" b="b"/>
            <a:pathLst>
              <a:path w="4087890" h="3929460">
                <a:moveTo>
                  <a:pt x="0" y="0"/>
                </a:moveTo>
                <a:lnTo>
                  <a:pt x="4087889" y="0"/>
                </a:lnTo>
                <a:lnTo>
                  <a:pt x="4087889" y="3929461"/>
                </a:lnTo>
                <a:lnTo>
                  <a:pt x="0" y="3929461"/>
                </a:lnTo>
                <a:lnTo>
                  <a:pt x="0" y="0"/>
                </a:lnTo>
                <a:close/>
              </a:path>
            </a:pathLst>
          </a:custGeom>
          <a:blipFill>
            <a:blip r:embed="rId3">
              <a:alphaModFix amt="15000"/>
            </a:blip>
            <a:stretch>
              <a:fillRect l="-970459" t="-68737" r="-27030" b="-264171"/>
            </a:stretch>
          </a:blipFill>
        </p:spPr>
        <p:txBody>
          <a:bodyPr/>
          <a:lstStyle/>
          <a:p>
            <a:endParaRPr lang="it-IT" sz="1200"/>
          </a:p>
        </p:txBody>
      </p:sp>
      <p:sp>
        <p:nvSpPr>
          <p:cNvPr id="5" name="AutoShape 5">
            <a:extLst>
              <a:ext uri="{FF2B5EF4-FFF2-40B4-BE49-F238E27FC236}">
                <a16:creationId xmlns:a16="http://schemas.microsoft.com/office/drawing/2014/main" id="{B97404ED-5491-8243-8DC5-45C6313F8969}"/>
              </a:ext>
            </a:extLst>
          </p:cNvPr>
          <p:cNvSpPr/>
          <p:nvPr/>
        </p:nvSpPr>
        <p:spPr>
          <a:xfrm>
            <a:off x="0" y="6570734"/>
            <a:ext cx="5293213" cy="0"/>
          </a:xfrm>
          <a:prstGeom prst="line">
            <a:avLst/>
          </a:prstGeom>
          <a:ln w="19050" cap="flat">
            <a:gradFill>
              <a:gsLst>
                <a:gs pos="0">
                  <a:srgbClr val="101E3D">
                    <a:alpha val="100000"/>
                  </a:srgbClr>
                </a:gs>
                <a:gs pos="100000">
                  <a:srgbClr val="A59F8C">
                    <a:alpha val="100000"/>
                  </a:srgbClr>
                </a:gs>
              </a:gsLst>
              <a:lin ang="5400000"/>
            </a:gradFill>
            <a:prstDash val="solid"/>
            <a:headEnd type="none" w="sm" len="sm"/>
            <a:tailEnd type="none" w="sm" len="sm"/>
          </a:ln>
        </p:spPr>
        <p:txBody>
          <a:bodyPr/>
          <a:lstStyle/>
          <a:p>
            <a:endParaRPr lang="it-IT" sz="1200"/>
          </a:p>
        </p:txBody>
      </p:sp>
      <p:sp>
        <p:nvSpPr>
          <p:cNvPr id="6" name="Freeform 6">
            <a:extLst>
              <a:ext uri="{FF2B5EF4-FFF2-40B4-BE49-F238E27FC236}">
                <a16:creationId xmlns:a16="http://schemas.microsoft.com/office/drawing/2014/main" id="{F3FB8D20-2A93-C51B-32D9-39D6E732FDEA}"/>
              </a:ext>
            </a:extLst>
          </p:cNvPr>
          <p:cNvSpPr/>
          <p:nvPr/>
        </p:nvSpPr>
        <p:spPr>
          <a:xfrm>
            <a:off x="333458" y="308597"/>
            <a:ext cx="1760554" cy="1760554"/>
          </a:xfrm>
          <a:custGeom>
            <a:avLst/>
            <a:gdLst/>
            <a:ahLst/>
            <a:cxnLst/>
            <a:rect l="l" t="t" r="r" b="b"/>
            <a:pathLst>
              <a:path w="2640831" h="2640831">
                <a:moveTo>
                  <a:pt x="0" y="0"/>
                </a:moveTo>
                <a:lnTo>
                  <a:pt x="2640831" y="0"/>
                </a:lnTo>
                <a:lnTo>
                  <a:pt x="2640831" y="2640831"/>
                </a:lnTo>
                <a:lnTo>
                  <a:pt x="0" y="26408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sz="1200"/>
          </a:p>
        </p:txBody>
      </p:sp>
      <p:sp>
        <p:nvSpPr>
          <p:cNvPr id="7" name="Freeform 7">
            <a:extLst>
              <a:ext uri="{FF2B5EF4-FFF2-40B4-BE49-F238E27FC236}">
                <a16:creationId xmlns:a16="http://schemas.microsoft.com/office/drawing/2014/main" id="{633B5C49-5149-0B71-D284-71DBC93E1D3D}"/>
              </a:ext>
            </a:extLst>
          </p:cNvPr>
          <p:cNvSpPr/>
          <p:nvPr/>
        </p:nvSpPr>
        <p:spPr>
          <a:xfrm>
            <a:off x="255934" y="231073"/>
            <a:ext cx="957800" cy="1915600"/>
          </a:xfrm>
          <a:custGeom>
            <a:avLst/>
            <a:gdLst/>
            <a:ahLst/>
            <a:cxnLst/>
            <a:rect l="l" t="t" r="r" b="b"/>
            <a:pathLst>
              <a:path w="1436700" h="2873400">
                <a:moveTo>
                  <a:pt x="0" y="0"/>
                </a:moveTo>
                <a:lnTo>
                  <a:pt x="1436700" y="0"/>
                </a:lnTo>
                <a:lnTo>
                  <a:pt x="1436700" y="2873400"/>
                </a:lnTo>
                <a:lnTo>
                  <a:pt x="0" y="2873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sz="1200"/>
          </a:p>
        </p:txBody>
      </p:sp>
      <p:grpSp>
        <p:nvGrpSpPr>
          <p:cNvPr id="8" name="Group 8">
            <a:extLst>
              <a:ext uri="{FF2B5EF4-FFF2-40B4-BE49-F238E27FC236}">
                <a16:creationId xmlns:a16="http://schemas.microsoft.com/office/drawing/2014/main" id="{53BBC1B7-6545-ED3A-F0ED-90F36B09060D}"/>
              </a:ext>
            </a:extLst>
          </p:cNvPr>
          <p:cNvGrpSpPr/>
          <p:nvPr/>
        </p:nvGrpSpPr>
        <p:grpSpPr>
          <a:xfrm>
            <a:off x="407809" y="382951"/>
            <a:ext cx="1611851" cy="1611845"/>
            <a:chOff x="0" y="0"/>
            <a:chExt cx="6350000" cy="6349975"/>
          </a:xfrm>
        </p:grpSpPr>
        <p:sp>
          <p:nvSpPr>
            <p:cNvPr id="9" name="Freeform 9">
              <a:extLst>
                <a:ext uri="{FF2B5EF4-FFF2-40B4-BE49-F238E27FC236}">
                  <a16:creationId xmlns:a16="http://schemas.microsoft.com/office/drawing/2014/main" id="{6BFF8C04-08D9-A949-9648-34E8666ABF5F}"/>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l="-25046" r="-25046"/>
              </a:stretch>
            </a:blipFill>
          </p:spPr>
          <p:txBody>
            <a:bodyPr/>
            <a:lstStyle/>
            <a:p>
              <a:endParaRPr lang="it-IT" sz="1200"/>
            </a:p>
          </p:txBody>
        </p:sp>
      </p:grpSp>
      <p:sp>
        <p:nvSpPr>
          <p:cNvPr id="10" name="Freeform 10">
            <a:extLst>
              <a:ext uri="{FF2B5EF4-FFF2-40B4-BE49-F238E27FC236}">
                <a16:creationId xmlns:a16="http://schemas.microsoft.com/office/drawing/2014/main" id="{0643014C-94D3-733C-752B-16AB14ACF3F6}"/>
              </a:ext>
            </a:extLst>
          </p:cNvPr>
          <p:cNvSpPr/>
          <p:nvPr/>
        </p:nvSpPr>
        <p:spPr>
          <a:xfrm>
            <a:off x="2206889" y="231073"/>
            <a:ext cx="602959" cy="579591"/>
          </a:xfrm>
          <a:custGeom>
            <a:avLst/>
            <a:gdLst/>
            <a:ahLst/>
            <a:cxnLst/>
            <a:rect l="l" t="t" r="r" b="b"/>
            <a:pathLst>
              <a:path w="904438" h="869386">
                <a:moveTo>
                  <a:pt x="0" y="0"/>
                </a:moveTo>
                <a:lnTo>
                  <a:pt x="904438" y="0"/>
                </a:lnTo>
                <a:lnTo>
                  <a:pt x="904438" y="869386"/>
                </a:lnTo>
                <a:lnTo>
                  <a:pt x="0" y="869386"/>
                </a:lnTo>
                <a:lnTo>
                  <a:pt x="0" y="0"/>
                </a:lnTo>
                <a:close/>
              </a:path>
            </a:pathLst>
          </a:custGeom>
          <a:blipFill>
            <a:blip r:embed="rId3"/>
            <a:stretch>
              <a:fillRect l="-970459" t="-68737" r="-27030" b="-264171"/>
            </a:stretch>
          </a:blipFill>
        </p:spPr>
        <p:txBody>
          <a:bodyPr/>
          <a:lstStyle/>
          <a:p>
            <a:endParaRPr lang="it-IT" sz="1200"/>
          </a:p>
        </p:txBody>
      </p:sp>
      <p:grpSp>
        <p:nvGrpSpPr>
          <p:cNvPr id="11" name="Group 11">
            <a:extLst>
              <a:ext uri="{FF2B5EF4-FFF2-40B4-BE49-F238E27FC236}">
                <a16:creationId xmlns:a16="http://schemas.microsoft.com/office/drawing/2014/main" id="{8ACF8B48-60B8-99C6-31F0-D4EA3C311747}"/>
              </a:ext>
            </a:extLst>
          </p:cNvPr>
          <p:cNvGrpSpPr/>
          <p:nvPr/>
        </p:nvGrpSpPr>
        <p:grpSpPr>
          <a:xfrm>
            <a:off x="5743182" y="3635142"/>
            <a:ext cx="6648613" cy="3917363"/>
            <a:chOff x="0" y="0"/>
            <a:chExt cx="14843396" cy="8745729"/>
          </a:xfrm>
        </p:grpSpPr>
        <p:sp>
          <p:nvSpPr>
            <p:cNvPr id="12" name="Freeform 12">
              <a:extLst>
                <a:ext uri="{FF2B5EF4-FFF2-40B4-BE49-F238E27FC236}">
                  <a16:creationId xmlns:a16="http://schemas.microsoft.com/office/drawing/2014/main" id="{66C6EACD-4C09-D7A3-A427-7B913041F312}"/>
                </a:ext>
              </a:extLst>
            </p:cNvPr>
            <p:cNvSpPr/>
            <p:nvPr/>
          </p:nvSpPr>
          <p:spPr>
            <a:xfrm>
              <a:off x="0" y="0"/>
              <a:ext cx="14843396" cy="8745729"/>
            </a:xfrm>
            <a:custGeom>
              <a:avLst/>
              <a:gdLst/>
              <a:ahLst/>
              <a:cxnLst/>
              <a:rect l="l" t="t" r="r" b="b"/>
              <a:pathLst>
                <a:path w="14843396" h="8745729">
                  <a:moveTo>
                    <a:pt x="0" y="0"/>
                  </a:moveTo>
                  <a:lnTo>
                    <a:pt x="14843396" y="0"/>
                  </a:lnTo>
                  <a:lnTo>
                    <a:pt x="14843396" y="8745729"/>
                  </a:lnTo>
                  <a:lnTo>
                    <a:pt x="0" y="8745729"/>
                  </a:lnTo>
                  <a:lnTo>
                    <a:pt x="0" y="0"/>
                  </a:lnTo>
                  <a:close/>
                </a:path>
              </a:pathLst>
            </a:custGeom>
            <a:blipFill>
              <a:blip r:embed="rId9"/>
              <a:stretch>
                <a:fillRect/>
              </a:stretch>
            </a:blipFill>
          </p:spPr>
          <p:txBody>
            <a:bodyPr/>
            <a:lstStyle/>
            <a:p>
              <a:endParaRPr lang="it-IT" sz="1200"/>
            </a:p>
          </p:txBody>
        </p:sp>
      </p:grpSp>
      <p:sp>
        <p:nvSpPr>
          <p:cNvPr id="14" name="TextBox 14">
            <a:extLst>
              <a:ext uri="{FF2B5EF4-FFF2-40B4-BE49-F238E27FC236}">
                <a16:creationId xmlns:a16="http://schemas.microsoft.com/office/drawing/2014/main" id="{96298EA5-BC4F-BB2C-A24B-F39E45AF3414}"/>
              </a:ext>
            </a:extLst>
          </p:cNvPr>
          <p:cNvSpPr txBox="1"/>
          <p:nvPr/>
        </p:nvSpPr>
        <p:spPr>
          <a:xfrm>
            <a:off x="399780" y="6232253"/>
            <a:ext cx="1620750" cy="210122"/>
          </a:xfrm>
          <a:prstGeom prst="rect">
            <a:avLst/>
          </a:prstGeom>
        </p:spPr>
        <p:txBody>
          <a:bodyPr lIns="0" tIns="0" rIns="0" bIns="0" rtlCol="0" anchor="t">
            <a:spAutoFit/>
          </a:bodyPr>
          <a:lstStyle/>
          <a:p>
            <a:pPr algn="just">
              <a:lnSpc>
                <a:spcPts val="1773"/>
              </a:lnSpc>
            </a:pPr>
            <a:r>
              <a:rPr lang="en-US" sz="1267" dirty="0">
                <a:solidFill>
                  <a:srgbClr val="252525"/>
                </a:solidFill>
                <a:latin typeface="Montserrat 1"/>
                <a:ea typeface="Montserrat 1"/>
                <a:cs typeface="Montserrat 1"/>
                <a:sym typeface="Montserrat 1"/>
              </a:rPr>
              <a:t>Business Amplivo</a:t>
            </a:r>
          </a:p>
        </p:txBody>
      </p:sp>
      <p:pic>
        <p:nvPicPr>
          <p:cNvPr id="19" name="Immagine 18">
            <a:extLst>
              <a:ext uri="{FF2B5EF4-FFF2-40B4-BE49-F238E27FC236}">
                <a16:creationId xmlns:a16="http://schemas.microsoft.com/office/drawing/2014/main" id="{915C377B-2C7E-B53C-8857-E1C866E97A79}"/>
              </a:ext>
            </a:extLst>
          </p:cNvPr>
          <p:cNvPicPr>
            <a:picLocks noChangeAspect="1"/>
          </p:cNvPicPr>
          <p:nvPr/>
        </p:nvPicPr>
        <p:blipFill>
          <a:blip r:embed="rId10"/>
          <a:stretch>
            <a:fillRect/>
          </a:stretch>
        </p:blipFill>
        <p:spPr>
          <a:xfrm>
            <a:off x="5062226" y="5872234"/>
            <a:ext cx="1261533" cy="1397000"/>
          </a:xfrm>
          <a:prstGeom prst="rect">
            <a:avLst/>
          </a:prstGeom>
        </p:spPr>
      </p:pic>
      <p:sp>
        <p:nvSpPr>
          <p:cNvPr id="20" name="TextBox 19">
            <a:extLst>
              <a:ext uri="{FF2B5EF4-FFF2-40B4-BE49-F238E27FC236}">
                <a16:creationId xmlns:a16="http://schemas.microsoft.com/office/drawing/2014/main" id="{13C32E85-E96F-AC42-5A66-9E86BDBDF61B}"/>
              </a:ext>
            </a:extLst>
          </p:cNvPr>
          <p:cNvSpPr txBox="1"/>
          <p:nvPr/>
        </p:nvSpPr>
        <p:spPr>
          <a:xfrm>
            <a:off x="367600" y="3793768"/>
            <a:ext cx="7967104" cy="1477328"/>
          </a:xfrm>
          <a:prstGeom prst="rect">
            <a:avLst/>
          </a:prstGeom>
          <a:noFill/>
        </p:spPr>
        <p:txBody>
          <a:bodyPr wrap="square" rtlCol="0">
            <a:spAutoFit/>
          </a:bodyPr>
          <a:lstStyle/>
          <a:p>
            <a:r>
              <a:rPr lang="en-GB" b="1" dirty="0">
                <a:latin typeface="Montserrat 1 Medium" panose="020B0604020202020204"/>
              </a:rPr>
              <a:t>What to do when they say ‘Yes, I’m interested’</a:t>
            </a:r>
          </a:p>
          <a:p>
            <a:r>
              <a:rPr lang="en-GB" b="1" i="1" dirty="0">
                <a:solidFill>
                  <a:schemeClr val="accent6">
                    <a:lumMod val="75000"/>
                  </a:schemeClr>
                </a:solidFill>
                <a:latin typeface="Montserrat 1 Medium" panose="020B0604020202020204"/>
              </a:rPr>
              <a:t>SEND THEM YOUR LINK</a:t>
            </a:r>
          </a:p>
          <a:p>
            <a:r>
              <a:rPr lang="en-US" dirty="0">
                <a:latin typeface="Montserrat 1 Medium" panose="020B0604020202020204"/>
              </a:rPr>
              <a:t>Your Independent Associate Sponsor Link will appear at the top of your Dashboard page. It looks like this – with </a:t>
            </a:r>
            <a:r>
              <a:rPr lang="en-US" i="1" dirty="0">
                <a:latin typeface="Montserrat 1 Medium" panose="020B0604020202020204"/>
              </a:rPr>
              <a:t>your</a:t>
            </a:r>
            <a:r>
              <a:rPr lang="en-US" dirty="0">
                <a:latin typeface="Montserrat 1 Medium" panose="020B0604020202020204"/>
              </a:rPr>
              <a:t> name at the end </a:t>
            </a:r>
            <a:r>
              <a:rPr lang="en-US" dirty="0">
                <a:solidFill>
                  <a:schemeClr val="tx2">
                    <a:lumMod val="90000"/>
                    <a:lumOff val="10000"/>
                  </a:schemeClr>
                </a:solidFill>
                <a:latin typeface="Montserrat 1 Medium" panose="020B0604020202020204"/>
              </a:rPr>
              <a:t>https://amplivo.com/sponsor/BenCoker</a:t>
            </a:r>
            <a:endParaRPr lang="en-GB" dirty="0">
              <a:latin typeface="Montserrat 1 Medium" panose="020B0604020202020204"/>
            </a:endParaRPr>
          </a:p>
        </p:txBody>
      </p:sp>
      <p:sp>
        <p:nvSpPr>
          <p:cNvPr id="21" name="TextBox 11">
            <a:extLst>
              <a:ext uri="{FF2B5EF4-FFF2-40B4-BE49-F238E27FC236}">
                <a16:creationId xmlns:a16="http://schemas.microsoft.com/office/drawing/2014/main" id="{D419A423-7AC2-1918-7FE8-2BA76C38A884}"/>
              </a:ext>
            </a:extLst>
          </p:cNvPr>
          <p:cNvSpPr txBox="1"/>
          <p:nvPr/>
        </p:nvSpPr>
        <p:spPr>
          <a:xfrm>
            <a:off x="2221851" y="1004848"/>
            <a:ext cx="5556288" cy="368049"/>
          </a:xfrm>
          <a:prstGeom prst="rect">
            <a:avLst/>
          </a:prstGeom>
        </p:spPr>
        <p:txBody>
          <a:bodyPr wrap="square" lIns="0" tIns="0" rIns="0" bIns="0" rtlCol="0" anchor="t">
            <a:spAutoFit/>
          </a:bodyPr>
          <a:lstStyle/>
          <a:p>
            <a:pPr>
              <a:lnSpc>
                <a:spcPts val="2735"/>
              </a:lnSpc>
            </a:pPr>
            <a:r>
              <a:rPr lang="en-US" sz="3200" b="1" dirty="0">
                <a:solidFill>
                  <a:srgbClr val="1B3356"/>
                </a:solidFill>
                <a:latin typeface="Montserrat 1 Medium" panose="020B0604020202020204"/>
                <a:ea typeface="Montserrat 1"/>
                <a:cs typeface="Montserrat 1 Medium" panose="020B0604020202020204" charset="0"/>
                <a:sym typeface="Montserrat 1"/>
              </a:rPr>
              <a:t>What to Send to Your Contacts</a:t>
            </a:r>
          </a:p>
        </p:txBody>
      </p:sp>
      <p:sp>
        <p:nvSpPr>
          <p:cNvPr id="22" name="TextBox 21">
            <a:extLst>
              <a:ext uri="{FF2B5EF4-FFF2-40B4-BE49-F238E27FC236}">
                <a16:creationId xmlns:a16="http://schemas.microsoft.com/office/drawing/2014/main" id="{8276BDEF-10F1-49C0-D89B-90735BCC12C7}"/>
              </a:ext>
            </a:extLst>
          </p:cNvPr>
          <p:cNvSpPr txBox="1"/>
          <p:nvPr/>
        </p:nvSpPr>
        <p:spPr>
          <a:xfrm>
            <a:off x="367599" y="5283472"/>
            <a:ext cx="6653311" cy="646331"/>
          </a:xfrm>
          <a:prstGeom prst="rect">
            <a:avLst/>
          </a:prstGeom>
          <a:noFill/>
        </p:spPr>
        <p:txBody>
          <a:bodyPr wrap="square" rtlCol="0">
            <a:spAutoFit/>
          </a:bodyPr>
          <a:lstStyle/>
          <a:p>
            <a:r>
              <a:rPr lang="en-GB" dirty="0">
                <a:latin typeface="Montserrat 1 Medium" panose="020B0604020202020204"/>
              </a:rPr>
              <a:t>This will take them to the Amplivo Registration screen where they will create their personal Account</a:t>
            </a:r>
          </a:p>
        </p:txBody>
      </p:sp>
      <p:sp>
        <p:nvSpPr>
          <p:cNvPr id="23" name="TextBox 22">
            <a:extLst>
              <a:ext uri="{FF2B5EF4-FFF2-40B4-BE49-F238E27FC236}">
                <a16:creationId xmlns:a16="http://schemas.microsoft.com/office/drawing/2014/main" id="{F1985F41-0685-D461-DA68-E38FF0E5E90B}"/>
              </a:ext>
            </a:extLst>
          </p:cNvPr>
          <p:cNvSpPr txBox="1"/>
          <p:nvPr/>
        </p:nvSpPr>
        <p:spPr>
          <a:xfrm>
            <a:off x="2168363" y="1362765"/>
            <a:ext cx="8695426" cy="923330"/>
          </a:xfrm>
          <a:prstGeom prst="rect">
            <a:avLst/>
          </a:prstGeom>
          <a:noFill/>
        </p:spPr>
        <p:txBody>
          <a:bodyPr wrap="square" rtlCol="0">
            <a:spAutoFit/>
          </a:bodyPr>
          <a:lstStyle/>
          <a:p>
            <a:r>
              <a:rPr lang="en-GB" b="1" i="1" dirty="0">
                <a:solidFill>
                  <a:schemeClr val="accent6">
                    <a:lumMod val="75000"/>
                  </a:schemeClr>
                </a:solidFill>
                <a:latin typeface="Montserrat 1 Medium" panose="020B0604020202020204"/>
              </a:rPr>
              <a:t>IT DEPENDS</a:t>
            </a:r>
          </a:p>
          <a:p>
            <a:r>
              <a:rPr lang="en-US" dirty="0">
                <a:latin typeface="Montserrat 1 Medium" panose="020B0604020202020204"/>
              </a:rPr>
              <a:t>What sort of person are they? Do they want a lot of detail? Do they want ‘all the facts’? Or are they a ‘Bottom Line-Big Picture’ person?</a:t>
            </a:r>
            <a:endParaRPr lang="en-GB" dirty="0">
              <a:latin typeface="Montserrat 1 Medium" panose="020B0604020202020204"/>
            </a:endParaRPr>
          </a:p>
        </p:txBody>
      </p:sp>
      <p:sp>
        <p:nvSpPr>
          <p:cNvPr id="24" name="TextBox 23">
            <a:extLst>
              <a:ext uri="{FF2B5EF4-FFF2-40B4-BE49-F238E27FC236}">
                <a16:creationId xmlns:a16="http://schemas.microsoft.com/office/drawing/2014/main" id="{732B2F20-639E-2B40-62EB-C530552189D5}"/>
              </a:ext>
            </a:extLst>
          </p:cNvPr>
          <p:cNvSpPr txBox="1"/>
          <p:nvPr/>
        </p:nvSpPr>
        <p:spPr>
          <a:xfrm>
            <a:off x="333456" y="2372544"/>
            <a:ext cx="10660363" cy="707886"/>
          </a:xfrm>
          <a:prstGeom prst="rect">
            <a:avLst/>
          </a:prstGeom>
          <a:noFill/>
        </p:spPr>
        <p:txBody>
          <a:bodyPr wrap="square" rtlCol="0">
            <a:spAutoFit/>
          </a:bodyPr>
          <a:lstStyle/>
          <a:p>
            <a:r>
              <a:rPr lang="en-GB" sz="2000" dirty="0">
                <a:solidFill>
                  <a:schemeClr val="tx2">
                    <a:lumMod val="90000"/>
                    <a:lumOff val="10000"/>
                  </a:schemeClr>
                </a:solidFill>
                <a:latin typeface="Montserrat 1 Medium" panose="020B0604020202020204"/>
              </a:rPr>
              <a:t>If you’re not sure what to do, </a:t>
            </a:r>
            <a:r>
              <a:rPr lang="en-GB" sz="2000" b="1" u="sng" dirty="0">
                <a:solidFill>
                  <a:schemeClr val="tx2">
                    <a:lumMod val="90000"/>
                    <a:lumOff val="10000"/>
                  </a:schemeClr>
                </a:solidFill>
                <a:latin typeface="Montserrat 1 Medium" panose="020B0604020202020204"/>
              </a:rPr>
              <a:t>Your Introducer will Help and Guide you</a:t>
            </a:r>
            <a:r>
              <a:rPr lang="en-GB" sz="2000" u="sng" dirty="0">
                <a:solidFill>
                  <a:schemeClr val="tx2">
                    <a:lumMod val="90000"/>
                    <a:lumOff val="10000"/>
                  </a:schemeClr>
                </a:solidFill>
                <a:latin typeface="Montserrat 1 Medium" panose="020B0604020202020204"/>
              </a:rPr>
              <a:t> </a:t>
            </a:r>
            <a:r>
              <a:rPr lang="en-GB" sz="2000" dirty="0">
                <a:solidFill>
                  <a:schemeClr val="tx2">
                    <a:lumMod val="90000"/>
                    <a:lumOff val="10000"/>
                  </a:schemeClr>
                </a:solidFill>
                <a:latin typeface="Montserrat 1 Medium" panose="020B0604020202020204"/>
              </a:rPr>
              <a:t>as to what to send and how to do it</a:t>
            </a:r>
          </a:p>
        </p:txBody>
      </p:sp>
      <p:sp>
        <p:nvSpPr>
          <p:cNvPr id="25" name="TextBox 24">
            <a:extLst>
              <a:ext uri="{FF2B5EF4-FFF2-40B4-BE49-F238E27FC236}">
                <a16:creationId xmlns:a16="http://schemas.microsoft.com/office/drawing/2014/main" id="{04717423-00F8-3185-6FF9-32BFD2FF511E}"/>
              </a:ext>
            </a:extLst>
          </p:cNvPr>
          <p:cNvSpPr txBox="1"/>
          <p:nvPr/>
        </p:nvSpPr>
        <p:spPr>
          <a:xfrm>
            <a:off x="333455" y="3075030"/>
            <a:ext cx="10660363" cy="646331"/>
          </a:xfrm>
          <a:prstGeom prst="rect">
            <a:avLst/>
          </a:prstGeom>
          <a:noFill/>
        </p:spPr>
        <p:txBody>
          <a:bodyPr wrap="square" rtlCol="0">
            <a:spAutoFit/>
          </a:bodyPr>
          <a:lstStyle/>
          <a:p>
            <a:r>
              <a:rPr lang="en-GB" dirty="0">
                <a:latin typeface="Montserrat 1 Medium" panose="020B0604020202020204"/>
              </a:rPr>
              <a:t>Then you can go to </a:t>
            </a:r>
            <a:r>
              <a:rPr lang="en-GB" dirty="0">
                <a:latin typeface="Montserrat 1 Medium" panose="020B0604020202020204"/>
                <a:hlinkClick r:id="rId11"/>
              </a:rPr>
              <a:t>https://amplivo.uk</a:t>
            </a:r>
            <a:r>
              <a:rPr lang="en-GB" dirty="0">
                <a:latin typeface="Montserrat 1 Medium" panose="020B0604020202020204"/>
              </a:rPr>
              <a:t> from where you can download videos and other information to send, presentations and other material to help.</a:t>
            </a:r>
          </a:p>
        </p:txBody>
      </p:sp>
    </p:spTree>
    <p:extLst>
      <p:ext uri="{BB962C8B-B14F-4D97-AF65-F5344CB8AC3E}">
        <p14:creationId xmlns:p14="http://schemas.microsoft.com/office/powerpoint/2010/main" val="374590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8241E-B2FC-8BF6-CCE6-C157C181842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97AF130-369B-8DD8-E9E9-D527CA29A866}"/>
              </a:ext>
            </a:extLst>
          </p:cNvPr>
          <p:cNvSpPr/>
          <p:nvPr/>
        </p:nvSpPr>
        <p:spPr>
          <a:xfrm flipH="1" flipV="1">
            <a:off x="8035627" y="-2941458"/>
            <a:ext cx="6388029" cy="8489075"/>
          </a:xfrm>
          <a:custGeom>
            <a:avLst/>
            <a:gdLst/>
            <a:ahLst/>
            <a:cxnLst/>
            <a:rect l="l" t="t" r="r" b="b"/>
            <a:pathLst>
              <a:path w="9582044" h="12733613">
                <a:moveTo>
                  <a:pt x="9582043" y="12733613"/>
                </a:moveTo>
                <a:lnTo>
                  <a:pt x="0" y="12733613"/>
                </a:lnTo>
                <a:lnTo>
                  <a:pt x="0" y="0"/>
                </a:lnTo>
                <a:lnTo>
                  <a:pt x="9582043" y="0"/>
                </a:lnTo>
                <a:lnTo>
                  <a:pt x="9582043" y="12733613"/>
                </a:lnTo>
                <a:close/>
              </a:path>
            </a:pathLst>
          </a:custGeom>
          <a:blipFill>
            <a:blip r:embed="rId2">
              <a:alphaModFix amt="48000"/>
              <a:extLst>
                <a:ext uri="{96DAC541-7B7A-43D3-8B79-37D633B846F1}">
                  <asvg:svgBlip xmlns:asvg="http://schemas.microsoft.com/office/drawing/2016/SVG/main" r:embed="rId3"/>
                </a:ext>
              </a:extLst>
            </a:blip>
            <a:stretch>
              <a:fillRect/>
            </a:stretch>
          </a:blipFill>
        </p:spPr>
        <p:txBody>
          <a:bodyPr/>
          <a:lstStyle/>
          <a:p>
            <a:endParaRPr lang="it-IT" sz="1200"/>
          </a:p>
        </p:txBody>
      </p:sp>
      <p:grpSp>
        <p:nvGrpSpPr>
          <p:cNvPr id="3" name="Group 3">
            <a:extLst>
              <a:ext uri="{FF2B5EF4-FFF2-40B4-BE49-F238E27FC236}">
                <a16:creationId xmlns:a16="http://schemas.microsoft.com/office/drawing/2014/main" id="{BD3B6C1C-C1A7-1774-0EFE-7C3FEA0A7303}"/>
              </a:ext>
            </a:extLst>
          </p:cNvPr>
          <p:cNvGrpSpPr/>
          <p:nvPr/>
        </p:nvGrpSpPr>
        <p:grpSpPr>
          <a:xfrm>
            <a:off x="7763771" y="331507"/>
            <a:ext cx="4077239" cy="3106133"/>
            <a:chOff x="0" y="0"/>
            <a:chExt cx="1179435" cy="898520"/>
          </a:xfrm>
        </p:grpSpPr>
        <p:sp>
          <p:nvSpPr>
            <p:cNvPr id="4" name="Freeform 4">
              <a:extLst>
                <a:ext uri="{FF2B5EF4-FFF2-40B4-BE49-F238E27FC236}">
                  <a16:creationId xmlns:a16="http://schemas.microsoft.com/office/drawing/2014/main" id="{A9EC17F0-ABBA-651B-1CFE-ED0DE1E83E9D}"/>
                </a:ext>
              </a:extLst>
            </p:cNvPr>
            <p:cNvSpPr/>
            <p:nvPr/>
          </p:nvSpPr>
          <p:spPr>
            <a:xfrm>
              <a:off x="0" y="0"/>
              <a:ext cx="1179435" cy="898520"/>
            </a:xfrm>
            <a:custGeom>
              <a:avLst/>
              <a:gdLst/>
              <a:ahLst/>
              <a:cxnLst/>
              <a:rect l="l" t="t" r="r" b="b"/>
              <a:pathLst>
                <a:path w="1179435" h="898520">
                  <a:moveTo>
                    <a:pt x="82282" y="0"/>
                  </a:moveTo>
                  <a:lnTo>
                    <a:pt x="1097153" y="0"/>
                  </a:lnTo>
                  <a:cubicBezTo>
                    <a:pt x="1142596" y="0"/>
                    <a:pt x="1179435" y="36839"/>
                    <a:pt x="1179435" y="82282"/>
                  </a:cubicBezTo>
                  <a:lnTo>
                    <a:pt x="1179435" y="816238"/>
                  </a:lnTo>
                  <a:cubicBezTo>
                    <a:pt x="1179435" y="838061"/>
                    <a:pt x="1170766" y="858990"/>
                    <a:pt x="1155335" y="874421"/>
                  </a:cubicBezTo>
                  <a:cubicBezTo>
                    <a:pt x="1139904" y="889851"/>
                    <a:pt x="1118976" y="898520"/>
                    <a:pt x="1097153" y="898520"/>
                  </a:cubicBezTo>
                  <a:lnTo>
                    <a:pt x="82282" y="898520"/>
                  </a:lnTo>
                  <a:cubicBezTo>
                    <a:pt x="60459" y="898520"/>
                    <a:pt x="39531" y="889851"/>
                    <a:pt x="24100" y="874421"/>
                  </a:cubicBezTo>
                  <a:cubicBezTo>
                    <a:pt x="8669" y="858990"/>
                    <a:pt x="0" y="838061"/>
                    <a:pt x="0" y="816238"/>
                  </a:cubicBezTo>
                  <a:lnTo>
                    <a:pt x="0" y="82282"/>
                  </a:lnTo>
                  <a:cubicBezTo>
                    <a:pt x="0" y="60459"/>
                    <a:pt x="8669" y="39531"/>
                    <a:pt x="24100" y="24100"/>
                  </a:cubicBezTo>
                  <a:cubicBezTo>
                    <a:pt x="39531" y="8669"/>
                    <a:pt x="60459" y="0"/>
                    <a:pt x="82282" y="0"/>
                  </a:cubicBezTo>
                  <a:close/>
                </a:path>
              </a:pathLst>
            </a:custGeom>
            <a:gradFill rotWithShape="1">
              <a:gsLst>
                <a:gs pos="0">
                  <a:srgbClr val="4A7062">
                    <a:alpha val="100000"/>
                  </a:srgbClr>
                </a:gs>
                <a:gs pos="100000">
                  <a:srgbClr val="BCB0A8">
                    <a:alpha val="100000"/>
                  </a:srgbClr>
                </a:gs>
              </a:gsLst>
              <a:path path="circle">
                <a:fillToRect r="100000" b="100000"/>
              </a:path>
              <a:tileRect l="-100000" t="-100000"/>
            </a:gradFill>
          </p:spPr>
          <p:txBody>
            <a:bodyPr/>
            <a:lstStyle/>
            <a:p>
              <a:endParaRPr lang="it-IT" sz="1200"/>
            </a:p>
          </p:txBody>
        </p:sp>
        <p:sp>
          <p:nvSpPr>
            <p:cNvPr id="5" name="TextBox 5">
              <a:extLst>
                <a:ext uri="{FF2B5EF4-FFF2-40B4-BE49-F238E27FC236}">
                  <a16:creationId xmlns:a16="http://schemas.microsoft.com/office/drawing/2014/main" id="{5A124E26-79DA-5DC3-E7AB-5538EC2172D7}"/>
                </a:ext>
              </a:extLst>
            </p:cNvPr>
            <p:cNvSpPr txBox="1"/>
            <p:nvPr/>
          </p:nvSpPr>
          <p:spPr>
            <a:xfrm>
              <a:off x="0" y="38100"/>
              <a:ext cx="1179435" cy="860420"/>
            </a:xfrm>
            <a:prstGeom prst="rect">
              <a:avLst/>
            </a:prstGeom>
          </p:spPr>
          <p:txBody>
            <a:bodyPr lIns="33867" tIns="33867" rIns="33867" bIns="33867" rtlCol="0" anchor="ctr"/>
            <a:lstStyle/>
            <a:p>
              <a:pPr algn="ctr">
                <a:lnSpc>
                  <a:spcPts val="1550"/>
                </a:lnSpc>
              </a:pPr>
              <a:endParaRPr sz="1200" dirty="0"/>
            </a:p>
          </p:txBody>
        </p:sp>
      </p:grpSp>
      <p:sp>
        <p:nvSpPr>
          <p:cNvPr id="6" name="Freeform 6">
            <a:extLst>
              <a:ext uri="{FF2B5EF4-FFF2-40B4-BE49-F238E27FC236}">
                <a16:creationId xmlns:a16="http://schemas.microsoft.com/office/drawing/2014/main" id="{C4A07BE5-4342-08B5-4204-915C4F2230ED}"/>
              </a:ext>
            </a:extLst>
          </p:cNvPr>
          <p:cNvSpPr/>
          <p:nvPr/>
        </p:nvSpPr>
        <p:spPr>
          <a:xfrm>
            <a:off x="7984843" y="539976"/>
            <a:ext cx="3635093" cy="2689193"/>
          </a:xfrm>
          <a:custGeom>
            <a:avLst/>
            <a:gdLst/>
            <a:ahLst/>
            <a:cxnLst/>
            <a:rect l="l" t="t" r="r" b="b"/>
            <a:pathLst>
              <a:path w="5452640" h="4033789">
                <a:moveTo>
                  <a:pt x="0" y="0"/>
                </a:moveTo>
                <a:lnTo>
                  <a:pt x="5452640" y="0"/>
                </a:lnTo>
                <a:lnTo>
                  <a:pt x="5452640" y="4033789"/>
                </a:lnTo>
                <a:lnTo>
                  <a:pt x="0" y="4033789"/>
                </a:lnTo>
                <a:lnTo>
                  <a:pt x="0" y="0"/>
                </a:lnTo>
                <a:close/>
              </a:path>
            </a:pathLst>
          </a:custGeom>
          <a:blipFill>
            <a:blip r:embed="rId4"/>
            <a:stretch>
              <a:fillRect l="-5414" r="-5414"/>
            </a:stretch>
          </a:blipFill>
        </p:spPr>
        <p:txBody>
          <a:bodyPr/>
          <a:lstStyle/>
          <a:p>
            <a:endParaRPr lang="it-IT" sz="1200"/>
          </a:p>
        </p:txBody>
      </p:sp>
      <p:sp>
        <p:nvSpPr>
          <p:cNvPr id="7" name="Freeform 7">
            <a:extLst>
              <a:ext uri="{FF2B5EF4-FFF2-40B4-BE49-F238E27FC236}">
                <a16:creationId xmlns:a16="http://schemas.microsoft.com/office/drawing/2014/main" id="{80F56FB2-8687-A254-AA4C-E8477E78EC90}"/>
              </a:ext>
            </a:extLst>
          </p:cNvPr>
          <p:cNvSpPr/>
          <p:nvPr/>
        </p:nvSpPr>
        <p:spPr>
          <a:xfrm>
            <a:off x="7727900" y="2184281"/>
            <a:ext cx="2402229" cy="1597482"/>
          </a:xfrm>
          <a:custGeom>
            <a:avLst/>
            <a:gdLst/>
            <a:ahLst/>
            <a:cxnLst/>
            <a:rect l="l" t="t" r="r" b="b"/>
            <a:pathLst>
              <a:path w="3603343" h="2396223">
                <a:moveTo>
                  <a:pt x="0" y="0"/>
                </a:moveTo>
                <a:lnTo>
                  <a:pt x="3603343" y="0"/>
                </a:lnTo>
                <a:lnTo>
                  <a:pt x="3603343" y="2396223"/>
                </a:lnTo>
                <a:lnTo>
                  <a:pt x="0" y="2396223"/>
                </a:lnTo>
                <a:lnTo>
                  <a:pt x="0" y="0"/>
                </a:lnTo>
                <a:close/>
              </a:path>
            </a:pathLst>
          </a:custGeom>
          <a:blipFill>
            <a:blip r:embed="rId5"/>
            <a:stretch>
              <a:fillRect/>
            </a:stretch>
          </a:blipFill>
        </p:spPr>
        <p:txBody>
          <a:bodyPr/>
          <a:lstStyle/>
          <a:p>
            <a:endParaRPr lang="it-IT" sz="1200"/>
          </a:p>
        </p:txBody>
      </p:sp>
      <p:sp>
        <p:nvSpPr>
          <p:cNvPr id="8" name="Freeform 8">
            <a:extLst>
              <a:ext uri="{FF2B5EF4-FFF2-40B4-BE49-F238E27FC236}">
                <a16:creationId xmlns:a16="http://schemas.microsoft.com/office/drawing/2014/main" id="{AFEF31B3-F035-33CF-9F5A-9F8CD85FA42C}"/>
              </a:ext>
            </a:extLst>
          </p:cNvPr>
          <p:cNvSpPr/>
          <p:nvPr/>
        </p:nvSpPr>
        <p:spPr>
          <a:xfrm rot="-2949965" flipH="1" flipV="1">
            <a:off x="8435973" y="1261066"/>
            <a:ext cx="1044635" cy="638533"/>
          </a:xfrm>
          <a:custGeom>
            <a:avLst/>
            <a:gdLst/>
            <a:ahLst/>
            <a:cxnLst/>
            <a:rect l="l" t="t" r="r" b="b"/>
            <a:pathLst>
              <a:path w="1566953" h="957800">
                <a:moveTo>
                  <a:pt x="1566953" y="957800"/>
                </a:moveTo>
                <a:lnTo>
                  <a:pt x="0" y="957800"/>
                </a:lnTo>
                <a:lnTo>
                  <a:pt x="0" y="0"/>
                </a:lnTo>
                <a:lnTo>
                  <a:pt x="1566953" y="0"/>
                </a:lnTo>
                <a:lnTo>
                  <a:pt x="1566953" y="957800"/>
                </a:lnTo>
                <a:close/>
              </a:path>
            </a:pathLst>
          </a:custGeom>
          <a:blipFill>
            <a:blip r:embed="rId6"/>
            <a:stretch>
              <a:fillRect/>
            </a:stretch>
          </a:blipFill>
        </p:spPr>
        <p:txBody>
          <a:bodyPr/>
          <a:lstStyle/>
          <a:p>
            <a:endParaRPr lang="it-IT" sz="1200"/>
          </a:p>
        </p:txBody>
      </p:sp>
      <p:sp>
        <p:nvSpPr>
          <p:cNvPr id="14" name="TextBox 14">
            <a:extLst>
              <a:ext uri="{FF2B5EF4-FFF2-40B4-BE49-F238E27FC236}">
                <a16:creationId xmlns:a16="http://schemas.microsoft.com/office/drawing/2014/main" id="{156B2C64-B40C-451D-BF6B-6E098B7EF73F}"/>
              </a:ext>
            </a:extLst>
          </p:cNvPr>
          <p:cNvSpPr txBox="1"/>
          <p:nvPr/>
        </p:nvSpPr>
        <p:spPr>
          <a:xfrm>
            <a:off x="678703" y="1453588"/>
            <a:ext cx="6755209" cy="861967"/>
          </a:xfrm>
          <a:prstGeom prst="rect">
            <a:avLst/>
          </a:prstGeom>
        </p:spPr>
        <p:txBody>
          <a:bodyPr wrap="square" lIns="0" tIns="0" rIns="0" bIns="0" rtlCol="0" anchor="t">
            <a:spAutoFit/>
          </a:bodyPr>
          <a:lstStyle/>
          <a:p>
            <a:pPr algn="just"/>
            <a:r>
              <a:rPr lang="it-IT" sz="1867" dirty="0">
                <a:solidFill>
                  <a:srgbClr val="112C04"/>
                </a:solidFill>
                <a:latin typeface="Montserrat 1 Medium" panose="020B0604020202020204" charset="0"/>
                <a:cs typeface="Montserrat 1 Medium" panose="020B0604020202020204" charset="0"/>
              </a:rPr>
              <a:t>As in every business where something is changing hands for money the person responsible for the transaction receives a fee in the form of a commision on the value of the exchange.</a:t>
            </a:r>
          </a:p>
        </p:txBody>
      </p:sp>
      <p:sp>
        <p:nvSpPr>
          <p:cNvPr id="13" name="TextBox 10">
            <a:extLst>
              <a:ext uri="{FF2B5EF4-FFF2-40B4-BE49-F238E27FC236}">
                <a16:creationId xmlns:a16="http://schemas.microsoft.com/office/drawing/2014/main" id="{E1932768-0C4F-99E8-1394-DBA0158A7C6C}"/>
              </a:ext>
            </a:extLst>
          </p:cNvPr>
          <p:cNvSpPr txBox="1"/>
          <p:nvPr/>
        </p:nvSpPr>
        <p:spPr>
          <a:xfrm>
            <a:off x="640883" y="738575"/>
            <a:ext cx="6223363" cy="471860"/>
          </a:xfrm>
          <a:prstGeom prst="rect">
            <a:avLst/>
          </a:prstGeom>
        </p:spPr>
        <p:txBody>
          <a:bodyPr lIns="0" tIns="0" rIns="0" bIns="0" rtlCol="0" anchor="t">
            <a:spAutoFit/>
          </a:bodyPr>
          <a:lstStyle/>
          <a:p>
            <a:pPr>
              <a:lnSpc>
                <a:spcPts val="3476"/>
              </a:lnSpc>
            </a:pPr>
            <a:r>
              <a:rPr lang="en-US" sz="3995" b="1" spc="-139" dirty="0">
                <a:solidFill>
                  <a:schemeClr val="accent1">
                    <a:lumMod val="75000"/>
                  </a:schemeClr>
                </a:solidFill>
                <a:latin typeface="Montserrat 1 Heavy"/>
                <a:ea typeface="Montserrat 1 Heavy"/>
                <a:cs typeface="Montserrat 1 Heavy"/>
                <a:sym typeface="Montserrat 1 Heavy"/>
              </a:rPr>
              <a:t>How We Get Paid</a:t>
            </a:r>
          </a:p>
        </p:txBody>
      </p:sp>
      <p:sp>
        <p:nvSpPr>
          <p:cNvPr id="10" name="TextBox 14">
            <a:extLst>
              <a:ext uri="{FF2B5EF4-FFF2-40B4-BE49-F238E27FC236}">
                <a16:creationId xmlns:a16="http://schemas.microsoft.com/office/drawing/2014/main" id="{C0BB600D-3052-1572-BD1D-86B1E45C35C4}"/>
              </a:ext>
            </a:extLst>
          </p:cNvPr>
          <p:cNvSpPr txBox="1"/>
          <p:nvPr/>
        </p:nvSpPr>
        <p:spPr>
          <a:xfrm>
            <a:off x="678703" y="2522203"/>
            <a:ext cx="6755209" cy="1149289"/>
          </a:xfrm>
          <a:prstGeom prst="rect">
            <a:avLst/>
          </a:prstGeom>
        </p:spPr>
        <p:txBody>
          <a:bodyPr wrap="square" lIns="0" tIns="0" rIns="0" bIns="0" rtlCol="0" anchor="t">
            <a:spAutoFit/>
          </a:bodyPr>
          <a:lstStyle/>
          <a:p>
            <a:pPr algn="just"/>
            <a:r>
              <a:rPr lang="it-IT" sz="1867" b="1" dirty="0">
                <a:solidFill>
                  <a:schemeClr val="accent6">
                    <a:lumMod val="75000"/>
                  </a:schemeClr>
                </a:solidFill>
                <a:latin typeface="Montserrat 1 Medium" panose="020B0604020202020204" charset="0"/>
                <a:cs typeface="Montserrat 1 Medium" panose="020B0604020202020204" charset="0"/>
              </a:rPr>
              <a:t>The commission we receive is based on three things</a:t>
            </a:r>
          </a:p>
          <a:p>
            <a:pPr marL="342900" indent="-342900" algn="just">
              <a:buFont typeface="Arial" panose="020B0604020202020204" pitchFamily="34" charset="0"/>
              <a:buChar char="•"/>
            </a:pPr>
            <a:r>
              <a:rPr lang="it-IT" sz="1867" dirty="0">
                <a:solidFill>
                  <a:srgbClr val="112C04"/>
                </a:solidFill>
                <a:latin typeface="Montserrat 1 Medium" panose="020B0604020202020204" charset="0"/>
                <a:cs typeface="Montserrat 1 Medium" panose="020B0604020202020204" charset="0"/>
              </a:rPr>
              <a:t>The value of each individual transaction</a:t>
            </a:r>
          </a:p>
          <a:p>
            <a:pPr marL="342900" indent="-342900" algn="just">
              <a:buFont typeface="Arial" panose="020B0604020202020204" pitchFamily="34" charset="0"/>
              <a:buChar char="•"/>
            </a:pPr>
            <a:r>
              <a:rPr lang="it-IT" sz="1867" dirty="0">
                <a:solidFill>
                  <a:srgbClr val="112C04"/>
                </a:solidFill>
                <a:latin typeface="Montserrat 1 Medium" panose="020B0604020202020204" charset="0"/>
                <a:cs typeface="Montserrat 1 Medium" panose="020B0604020202020204" charset="0"/>
              </a:rPr>
              <a:t>The accumulated volume of those transactions</a:t>
            </a:r>
          </a:p>
          <a:p>
            <a:pPr marL="342900" indent="-342900" algn="just">
              <a:buFont typeface="Arial" panose="020B0604020202020204" pitchFamily="34" charset="0"/>
              <a:buChar char="•"/>
            </a:pPr>
            <a:r>
              <a:rPr lang="it-IT" sz="1867" dirty="0">
                <a:solidFill>
                  <a:srgbClr val="112C04"/>
                </a:solidFill>
                <a:latin typeface="Montserrat 1 Medium" panose="020B0604020202020204" charset="0"/>
                <a:cs typeface="Montserrat 1 Medium" panose="020B0604020202020204" charset="0"/>
              </a:rPr>
              <a:t>The number of people in our personal ‘network’</a:t>
            </a:r>
          </a:p>
        </p:txBody>
      </p:sp>
      <p:sp>
        <p:nvSpPr>
          <p:cNvPr id="11" name="TextBox 14">
            <a:extLst>
              <a:ext uri="{FF2B5EF4-FFF2-40B4-BE49-F238E27FC236}">
                <a16:creationId xmlns:a16="http://schemas.microsoft.com/office/drawing/2014/main" id="{B425A0AA-EF33-8221-4588-DB32FE80002B}"/>
              </a:ext>
            </a:extLst>
          </p:cNvPr>
          <p:cNvSpPr txBox="1"/>
          <p:nvPr/>
        </p:nvSpPr>
        <p:spPr>
          <a:xfrm>
            <a:off x="640883" y="3841499"/>
            <a:ext cx="9795890" cy="861967"/>
          </a:xfrm>
          <a:prstGeom prst="rect">
            <a:avLst/>
          </a:prstGeom>
        </p:spPr>
        <p:txBody>
          <a:bodyPr wrap="square" lIns="0" tIns="0" rIns="0" bIns="0" rtlCol="0" anchor="t">
            <a:spAutoFit/>
          </a:bodyPr>
          <a:lstStyle/>
          <a:p>
            <a:pPr algn="just"/>
            <a:r>
              <a:rPr lang="it-IT" sz="1867" b="1" dirty="0">
                <a:solidFill>
                  <a:schemeClr val="accent6">
                    <a:lumMod val="75000"/>
                  </a:schemeClr>
                </a:solidFill>
                <a:latin typeface="Montserrat 1 Medium" panose="020B0604020202020204" charset="0"/>
                <a:cs typeface="Montserrat 1 Medium" panose="020B0604020202020204" charset="0"/>
              </a:rPr>
              <a:t>Definitions</a:t>
            </a:r>
          </a:p>
          <a:p>
            <a:pPr marL="342900" indent="-342900" algn="just">
              <a:buFont typeface="Arial" panose="020B0604020202020204" pitchFamily="34" charset="0"/>
              <a:buChar char="•"/>
            </a:pPr>
            <a:r>
              <a:rPr lang="it-IT" sz="1867" dirty="0">
                <a:solidFill>
                  <a:srgbClr val="112C04"/>
                </a:solidFill>
                <a:latin typeface="Montserrat 1 Medium" panose="020B0604020202020204" charset="0"/>
                <a:cs typeface="Montserrat 1 Medium" panose="020B0604020202020204" charset="0"/>
              </a:rPr>
              <a:t>BV = Business Volume in Euros, 1BV = €1</a:t>
            </a:r>
          </a:p>
          <a:p>
            <a:pPr marL="342900" indent="-342900" algn="just">
              <a:buFont typeface="Arial" panose="020B0604020202020204" pitchFamily="34" charset="0"/>
              <a:buChar char="•"/>
            </a:pPr>
            <a:r>
              <a:rPr lang="it-IT" sz="1867" dirty="0">
                <a:solidFill>
                  <a:srgbClr val="112C04"/>
                </a:solidFill>
                <a:latin typeface="Montserrat 1 Medium" panose="020B0604020202020204" charset="0"/>
                <a:cs typeface="Montserrat 1 Medium" panose="020B0604020202020204" charset="0"/>
              </a:rPr>
              <a:t>PGV = Personal Group Volume = amount of BV from the people we have personally introduced</a:t>
            </a:r>
          </a:p>
        </p:txBody>
      </p:sp>
      <p:sp>
        <p:nvSpPr>
          <p:cNvPr id="12" name="TextBox 14">
            <a:extLst>
              <a:ext uri="{FF2B5EF4-FFF2-40B4-BE49-F238E27FC236}">
                <a16:creationId xmlns:a16="http://schemas.microsoft.com/office/drawing/2014/main" id="{E65CFCD3-012E-686A-CB2E-B351A1086C71}"/>
              </a:ext>
            </a:extLst>
          </p:cNvPr>
          <p:cNvSpPr txBox="1"/>
          <p:nvPr/>
        </p:nvSpPr>
        <p:spPr>
          <a:xfrm>
            <a:off x="640883" y="4829311"/>
            <a:ext cx="9795890" cy="1436612"/>
          </a:xfrm>
          <a:prstGeom prst="rect">
            <a:avLst/>
          </a:prstGeom>
        </p:spPr>
        <p:txBody>
          <a:bodyPr wrap="square" lIns="0" tIns="0" rIns="0" bIns="0" rtlCol="0" anchor="t">
            <a:spAutoFit/>
          </a:bodyPr>
          <a:lstStyle/>
          <a:p>
            <a:pPr algn="just"/>
            <a:r>
              <a:rPr lang="it-IT" sz="1867" b="1" dirty="0">
                <a:solidFill>
                  <a:schemeClr val="accent6">
                    <a:lumMod val="75000"/>
                  </a:schemeClr>
                </a:solidFill>
                <a:latin typeface="Montserrat 1 Medium" panose="020B0604020202020204" charset="0"/>
                <a:cs typeface="Montserrat 1 Medium" panose="020B0604020202020204" charset="0"/>
              </a:rPr>
              <a:t>The Network</a:t>
            </a:r>
          </a:p>
          <a:p>
            <a:pPr marL="342900" indent="-342900" algn="just">
              <a:buFont typeface="Arial" panose="020B0604020202020204" pitchFamily="34" charset="0"/>
              <a:buChar char="•"/>
            </a:pPr>
            <a:r>
              <a:rPr lang="it-IT" sz="1867" dirty="0">
                <a:solidFill>
                  <a:srgbClr val="112C04"/>
                </a:solidFill>
                <a:latin typeface="Montserrat 1 Medium" panose="020B0604020202020204" charset="0"/>
                <a:cs typeface="Montserrat 1 Medium" panose="020B0604020202020204" charset="0"/>
              </a:rPr>
              <a:t>Level 1 – people you have personally introduced</a:t>
            </a:r>
          </a:p>
          <a:p>
            <a:pPr marL="342900" indent="-342900" algn="just">
              <a:buFont typeface="Arial" panose="020B0604020202020204" pitchFamily="34" charset="0"/>
              <a:buChar char="•"/>
            </a:pPr>
            <a:r>
              <a:rPr lang="it-IT" sz="1867" dirty="0">
                <a:solidFill>
                  <a:srgbClr val="112C04"/>
                </a:solidFill>
                <a:latin typeface="Montserrat 1 Medium" panose="020B0604020202020204" charset="0"/>
                <a:cs typeface="Montserrat 1 Medium" panose="020B0604020202020204" charset="0"/>
              </a:rPr>
              <a:t>Level 2 - people your Level 1 members have introduced</a:t>
            </a:r>
          </a:p>
          <a:p>
            <a:pPr marL="342900" indent="-342900" algn="just">
              <a:buFont typeface="Arial" panose="020B0604020202020204" pitchFamily="34" charset="0"/>
              <a:buChar char="•"/>
            </a:pPr>
            <a:r>
              <a:rPr lang="it-IT" sz="1867" dirty="0">
                <a:solidFill>
                  <a:srgbClr val="112C04"/>
                </a:solidFill>
                <a:latin typeface="Montserrat 1 Medium" panose="020B0604020202020204" charset="0"/>
                <a:cs typeface="Montserrat 1 Medium" panose="020B0604020202020204" charset="0"/>
              </a:rPr>
              <a:t>Level 3 - people your Level 2 members have introduced</a:t>
            </a:r>
          </a:p>
          <a:p>
            <a:pPr marL="342900" indent="-342900" algn="just">
              <a:buFont typeface="Arial" panose="020B0604020202020204" pitchFamily="34" charset="0"/>
              <a:buChar char="•"/>
            </a:pPr>
            <a:r>
              <a:rPr lang="it-IT" sz="1867" dirty="0">
                <a:solidFill>
                  <a:srgbClr val="112C04"/>
                </a:solidFill>
                <a:latin typeface="Montserrat 1 Medium" panose="020B0604020202020204" charset="0"/>
                <a:cs typeface="Montserrat 1 Medium" panose="020B0604020202020204" charset="0"/>
              </a:rPr>
              <a:t>And so on</a:t>
            </a:r>
          </a:p>
        </p:txBody>
      </p:sp>
    </p:spTree>
    <p:extLst>
      <p:ext uri="{BB962C8B-B14F-4D97-AF65-F5344CB8AC3E}">
        <p14:creationId xmlns:p14="http://schemas.microsoft.com/office/powerpoint/2010/main" val="420240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36866-C54A-F867-45B9-01B493E37CC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015C693-18AD-8ED2-B791-2100253417CF}"/>
              </a:ext>
            </a:extLst>
          </p:cNvPr>
          <p:cNvSpPr/>
          <p:nvPr/>
        </p:nvSpPr>
        <p:spPr>
          <a:xfrm flipH="1" flipV="1">
            <a:off x="8035627" y="-2941458"/>
            <a:ext cx="6388029" cy="8489075"/>
          </a:xfrm>
          <a:custGeom>
            <a:avLst/>
            <a:gdLst/>
            <a:ahLst/>
            <a:cxnLst/>
            <a:rect l="l" t="t" r="r" b="b"/>
            <a:pathLst>
              <a:path w="9582044" h="12733613">
                <a:moveTo>
                  <a:pt x="9582043" y="12733613"/>
                </a:moveTo>
                <a:lnTo>
                  <a:pt x="0" y="12733613"/>
                </a:lnTo>
                <a:lnTo>
                  <a:pt x="0" y="0"/>
                </a:lnTo>
                <a:lnTo>
                  <a:pt x="9582043" y="0"/>
                </a:lnTo>
                <a:lnTo>
                  <a:pt x="9582043" y="12733613"/>
                </a:lnTo>
                <a:close/>
              </a:path>
            </a:pathLst>
          </a:custGeom>
          <a:blipFill>
            <a:blip r:embed="rId3">
              <a:alphaModFix amt="48000"/>
              <a:extLst>
                <a:ext uri="{96DAC541-7B7A-43D3-8B79-37D633B846F1}">
                  <asvg:svgBlip xmlns:asvg="http://schemas.microsoft.com/office/drawing/2016/SVG/main" r:embed="rId4"/>
                </a:ext>
              </a:extLst>
            </a:blip>
            <a:stretch>
              <a:fillRect/>
            </a:stretch>
          </a:blipFill>
        </p:spPr>
        <p:txBody>
          <a:bodyPr/>
          <a:lstStyle/>
          <a:p>
            <a:endParaRPr lang="it-IT" sz="1200"/>
          </a:p>
        </p:txBody>
      </p:sp>
      <p:grpSp>
        <p:nvGrpSpPr>
          <p:cNvPr id="3" name="Group 3">
            <a:extLst>
              <a:ext uri="{FF2B5EF4-FFF2-40B4-BE49-F238E27FC236}">
                <a16:creationId xmlns:a16="http://schemas.microsoft.com/office/drawing/2014/main" id="{73428CB0-F2E3-54BB-D361-46DDA3C7BB76}"/>
              </a:ext>
            </a:extLst>
          </p:cNvPr>
          <p:cNvGrpSpPr/>
          <p:nvPr/>
        </p:nvGrpSpPr>
        <p:grpSpPr>
          <a:xfrm>
            <a:off x="7763771" y="331507"/>
            <a:ext cx="4077239" cy="3106133"/>
            <a:chOff x="0" y="0"/>
            <a:chExt cx="1179435" cy="898520"/>
          </a:xfrm>
        </p:grpSpPr>
        <p:sp>
          <p:nvSpPr>
            <p:cNvPr id="4" name="Freeform 4">
              <a:extLst>
                <a:ext uri="{FF2B5EF4-FFF2-40B4-BE49-F238E27FC236}">
                  <a16:creationId xmlns:a16="http://schemas.microsoft.com/office/drawing/2014/main" id="{62884FB1-53EE-C251-37F9-54760905063B}"/>
                </a:ext>
              </a:extLst>
            </p:cNvPr>
            <p:cNvSpPr/>
            <p:nvPr/>
          </p:nvSpPr>
          <p:spPr>
            <a:xfrm>
              <a:off x="0" y="0"/>
              <a:ext cx="1179435" cy="898520"/>
            </a:xfrm>
            <a:custGeom>
              <a:avLst/>
              <a:gdLst/>
              <a:ahLst/>
              <a:cxnLst/>
              <a:rect l="l" t="t" r="r" b="b"/>
              <a:pathLst>
                <a:path w="1179435" h="898520">
                  <a:moveTo>
                    <a:pt x="82282" y="0"/>
                  </a:moveTo>
                  <a:lnTo>
                    <a:pt x="1097153" y="0"/>
                  </a:lnTo>
                  <a:cubicBezTo>
                    <a:pt x="1142596" y="0"/>
                    <a:pt x="1179435" y="36839"/>
                    <a:pt x="1179435" y="82282"/>
                  </a:cubicBezTo>
                  <a:lnTo>
                    <a:pt x="1179435" y="816238"/>
                  </a:lnTo>
                  <a:cubicBezTo>
                    <a:pt x="1179435" y="838061"/>
                    <a:pt x="1170766" y="858990"/>
                    <a:pt x="1155335" y="874421"/>
                  </a:cubicBezTo>
                  <a:cubicBezTo>
                    <a:pt x="1139904" y="889851"/>
                    <a:pt x="1118976" y="898520"/>
                    <a:pt x="1097153" y="898520"/>
                  </a:cubicBezTo>
                  <a:lnTo>
                    <a:pt x="82282" y="898520"/>
                  </a:lnTo>
                  <a:cubicBezTo>
                    <a:pt x="60459" y="898520"/>
                    <a:pt x="39531" y="889851"/>
                    <a:pt x="24100" y="874421"/>
                  </a:cubicBezTo>
                  <a:cubicBezTo>
                    <a:pt x="8669" y="858990"/>
                    <a:pt x="0" y="838061"/>
                    <a:pt x="0" y="816238"/>
                  </a:cubicBezTo>
                  <a:lnTo>
                    <a:pt x="0" y="82282"/>
                  </a:lnTo>
                  <a:cubicBezTo>
                    <a:pt x="0" y="60459"/>
                    <a:pt x="8669" y="39531"/>
                    <a:pt x="24100" y="24100"/>
                  </a:cubicBezTo>
                  <a:cubicBezTo>
                    <a:pt x="39531" y="8669"/>
                    <a:pt x="60459" y="0"/>
                    <a:pt x="82282" y="0"/>
                  </a:cubicBezTo>
                  <a:close/>
                </a:path>
              </a:pathLst>
            </a:custGeom>
            <a:gradFill rotWithShape="1">
              <a:gsLst>
                <a:gs pos="0">
                  <a:srgbClr val="4A7062">
                    <a:alpha val="100000"/>
                  </a:srgbClr>
                </a:gs>
                <a:gs pos="100000">
                  <a:srgbClr val="BCB0A8">
                    <a:alpha val="100000"/>
                  </a:srgbClr>
                </a:gs>
              </a:gsLst>
              <a:path path="circle">
                <a:fillToRect r="100000" b="100000"/>
              </a:path>
              <a:tileRect l="-100000" t="-100000"/>
            </a:gradFill>
          </p:spPr>
          <p:txBody>
            <a:bodyPr/>
            <a:lstStyle/>
            <a:p>
              <a:endParaRPr lang="it-IT" sz="1200"/>
            </a:p>
          </p:txBody>
        </p:sp>
        <p:sp>
          <p:nvSpPr>
            <p:cNvPr id="5" name="TextBox 5">
              <a:extLst>
                <a:ext uri="{FF2B5EF4-FFF2-40B4-BE49-F238E27FC236}">
                  <a16:creationId xmlns:a16="http://schemas.microsoft.com/office/drawing/2014/main" id="{E7B5AFBB-6E56-80B1-6A1D-AC96D4337297}"/>
                </a:ext>
              </a:extLst>
            </p:cNvPr>
            <p:cNvSpPr txBox="1"/>
            <p:nvPr/>
          </p:nvSpPr>
          <p:spPr>
            <a:xfrm>
              <a:off x="0" y="38100"/>
              <a:ext cx="1179435" cy="860420"/>
            </a:xfrm>
            <a:prstGeom prst="rect">
              <a:avLst/>
            </a:prstGeom>
          </p:spPr>
          <p:txBody>
            <a:bodyPr lIns="33867" tIns="33867" rIns="33867" bIns="33867" rtlCol="0" anchor="ctr"/>
            <a:lstStyle/>
            <a:p>
              <a:pPr algn="ctr">
                <a:lnSpc>
                  <a:spcPts val="1550"/>
                </a:lnSpc>
              </a:pPr>
              <a:endParaRPr sz="1200" dirty="0"/>
            </a:p>
          </p:txBody>
        </p:sp>
      </p:grpSp>
      <p:sp>
        <p:nvSpPr>
          <p:cNvPr id="6" name="Freeform 6">
            <a:extLst>
              <a:ext uri="{FF2B5EF4-FFF2-40B4-BE49-F238E27FC236}">
                <a16:creationId xmlns:a16="http://schemas.microsoft.com/office/drawing/2014/main" id="{9DE73745-6F9B-41C3-4720-A1CFDA2269AA}"/>
              </a:ext>
            </a:extLst>
          </p:cNvPr>
          <p:cNvSpPr/>
          <p:nvPr/>
        </p:nvSpPr>
        <p:spPr>
          <a:xfrm>
            <a:off x="7984843" y="539976"/>
            <a:ext cx="3635093" cy="2689193"/>
          </a:xfrm>
          <a:custGeom>
            <a:avLst/>
            <a:gdLst/>
            <a:ahLst/>
            <a:cxnLst/>
            <a:rect l="l" t="t" r="r" b="b"/>
            <a:pathLst>
              <a:path w="5452640" h="4033789">
                <a:moveTo>
                  <a:pt x="0" y="0"/>
                </a:moveTo>
                <a:lnTo>
                  <a:pt x="5452640" y="0"/>
                </a:lnTo>
                <a:lnTo>
                  <a:pt x="5452640" y="4033789"/>
                </a:lnTo>
                <a:lnTo>
                  <a:pt x="0" y="4033789"/>
                </a:lnTo>
                <a:lnTo>
                  <a:pt x="0" y="0"/>
                </a:lnTo>
                <a:close/>
              </a:path>
            </a:pathLst>
          </a:custGeom>
          <a:blipFill>
            <a:blip r:embed="rId5"/>
            <a:stretch>
              <a:fillRect l="-5414" r="-5414"/>
            </a:stretch>
          </a:blipFill>
        </p:spPr>
        <p:txBody>
          <a:bodyPr/>
          <a:lstStyle/>
          <a:p>
            <a:endParaRPr lang="it-IT" sz="1200"/>
          </a:p>
        </p:txBody>
      </p:sp>
      <p:sp>
        <p:nvSpPr>
          <p:cNvPr id="7" name="Freeform 7">
            <a:extLst>
              <a:ext uri="{FF2B5EF4-FFF2-40B4-BE49-F238E27FC236}">
                <a16:creationId xmlns:a16="http://schemas.microsoft.com/office/drawing/2014/main" id="{5E2FBCA3-6ED0-7DA4-79C9-DCC1E0FFE05B}"/>
              </a:ext>
            </a:extLst>
          </p:cNvPr>
          <p:cNvSpPr/>
          <p:nvPr/>
        </p:nvSpPr>
        <p:spPr>
          <a:xfrm>
            <a:off x="7727900" y="2184281"/>
            <a:ext cx="2402229" cy="1597482"/>
          </a:xfrm>
          <a:custGeom>
            <a:avLst/>
            <a:gdLst/>
            <a:ahLst/>
            <a:cxnLst/>
            <a:rect l="l" t="t" r="r" b="b"/>
            <a:pathLst>
              <a:path w="3603343" h="2396223">
                <a:moveTo>
                  <a:pt x="0" y="0"/>
                </a:moveTo>
                <a:lnTo>
                  <a:pt x="3603343" y="0"/>
                </a:lnTo>
                <a:lnTo>
                  <a:pt x="3603343" y="2396223"/>
                </a:lnTo>
                <a:lnTo>
                  <a:pt x="0" y="2396223"/>
                </a:lnTo>
                <a:lnTo>
                  <a:pt x="0" y="0"/>
                </a:lnTo>
                <a:close/>
              </a:path>
            </a:pathLst>
          </a:custGeom>
          <a:blipFill>
            <a:blip r:embed="rId6"/>
            <a:stretch>
              <a:fillRect/>
            </a:stretch>
          </a:blipFill>
        </p:spPr>
        <p:txBody>
          <a:bodyPr/>
          <a:lstStyle/>
          <a:p>
            <a:endParaRPr lang="it-IT" sz="1200"/>
          </a:p>
        </p:txBody>
      </p:sp>
      <p:sp>
        <p:nvSpPr>
          <p:cNvPr id="8" name="Freeform 8">
            <a:extLst>
              <a:ext uri="{FF2B5EF4-FFF2-40B4-BE49-F238E27FC236}">
                <a16:creationId xmlns:a16="http://schemas.microsoft.com/office/drawing/2014/main" id="{8366BE4C-18B6-E19D-4038-59976F85D5FF}"/>
              </a:ext>
            </a:extLst>
          </p:cNvPr>
          <p:cNvSpPr/>
          <p:nvPr/>
        </p:nvSpPr>
        <p:spPr>
          <a:xfrm rot="-2949965" flipH="1" flipV="1">
            <a:off x="8435973" y="1261066"/>
            <a:ext cx="1044635" cy="638533"/>
          </a:xfrm>
          <a:custGeom>
            <a:avLst/>
            <a:gdLst/>
            <a:ahLst/>
            <a:cxnLst/>
            <a:rect l="l" t="t" r="r" b="b"/>
            <a:pathLst>
              <a:path w="1566953" h="957800">
                <a:moveTo>
                  <a:pt x="1566953" y="957800"/>
                </a:moveTo>
                <a:lnTo>
                  <a:pt x="0" y="957800"/>
                </a:lnTo>
                <a:lnTo>
                  <a:pt x="0" y="0"/>
                </a:lnTo>
                <a:lnTo>
                  <a:pt x="1566953" y="0"/>
                </a:lnTo>
                <a:lnTo>
                  <a:pt x="1566953" y="957800"/>
                </a:lnTo>
                <a:close/>
              </a:path>
            </a:pathLst>
          </a:custGeom>
          <a:blipFill>
            <a:blip r:embed="rId7"/>
            <a:stretch>
              <a:fillRect/>
            </a:stretch>
          </a:blipFill>
        </p:spPr>
        <p:txBody>
          <a:bodyPr/>
          <a:lstStyle/>
          <a:p>
            <a:endParaRPr lang="it-IT" sz="1200"/>
          </a:p>
        </p:txBody>
      </p:sp>
      <p:sp>
        <p:nvSpPr>
          <p:cNvPr id="14" name="TextBox 14">
            <a:extLst>
              <a:ext uri="{FF2B5EF4-FFF2-40B4-BE49-F238E27FC236}">
                <a16:creationId xmlns:a16="http://schemas.microsoft.com/office/drawing/2014/main" id="{C0809746-2DEF-D154-AE45-023C4850DEDB}"/>
              </a:ext>
            </a:extLst>
          </p:cNvPr>
          <p:cNvSpPr txBox="1"/>
          <p:nvPr/>
        </p:nvSpPr>
        <p:spPr>
          <a:xfrm>
            <a:off x="709986" y="1258500"/>
            <a:ext cx="6755209" cy="574644"/>
          </a:xfrm>
          <a:prstGeom prst="rect">
            <a:avLst/>
          </a:prstGeom>
        </p:spPr>
        <p:txBody>
          <a:bodyPr wrap="square" lIns="0" tIns="0" rIns="0" bIns="0" rtlCol="0" anchor="t">
            <a:spAutoFit/>
          </a:bodyPr>
          <a:lstStyle/>
          <a:p>
            <a:pPr algn="just"/>
            <a:r>
              <a:rPr lang="it-IT" sz="1867" dirty="0">
                <a:solidFill>
                  <a:srgbClr val="112C04"/>
                </a:solidFill>
                <a:latin typeface="Montserrat 1 Medium" panose="020B0604020202020204" charset="0"/>
                <a:cs typeface="Montserrat 1 Medium" panose="020B0604020202020204" charset="0"/>
              </a:rPr>
              <a:t>This is called the ‘</a:t>
            </a:r>
            <a:r>
              <a:rPr lang="it-IT" sz="1867" b="1" dirty="0">
                <a:solidFill>
                  <a:srgbClr val="112C04"/>
                </a:solidFill>
                <a:latin typeface="Montserrat 1 Medium" panose="020B0604020202020204" charset="0"/>
                <a:cs typeface="Montserrat 1 Medium" panose="020B0604020202020204" charset="0"/>
              </a:rPr>
              <a:t>Uni-Level Bonus</a:t>
            </a:r>
            <a:r>
              <a:rPr lang="it-IT" sz="1867" dirty="0">
                <a:solidFill>
                  <a:srgbClr val="112C04"/>
                </a:solidFill>
                <a:latin typeface="Montserrat 1 Medium" panose="020B0604020202020204" charset="0"/>
                <a:cs typeface="Montserrat 1 Medium" panose="020B0604020202020204" charset="0"/>
              </a:rPr>
              <a:t>’ and it covers the first 5 levels in your network</a:t>
            </a:r>
          </a:p>
        </p:txBody>
      </p:sp>
      <p:sp>
        <p:nvSpPr>
          <p:cNvPr id="13" name="TextBox 10">
            <a:extLst>
              <a:ext uri="{FF2B5EF4-FFF2-40B4-BE49-F238E27FC236}">
                <a16:creationId xmlns:a16="http://schemas.microsoft.com/office/drawing/2014/main" id="{2234EFB1-8269-F239-CCE8-2A705B4F5E72}"/>
              </a:ext>
            </a:extLst>
          </p:cNvPr>
          <p:cNvSpPr txBox="1"/>
          <p:nvPr/>
        </p:nvSpPr>
        <p:spPr>
          <a:xfrm>
            <a:off x="709986" y="660795"/>
            <a:ext cx="6223363" cy="471860"/>
          </a:xfrm>
          <a:prstGeom prst="rect">
            <a:avLst/>
          </a:prstGeom>
        </p:spPr>
        <p:txBody>
          <a:bodyPr lIns="0" tIns="0" rIns="0" bIns="0" rtlCol="0" anchor="t">
            <a:spAutoFit/>
          </a:bodyPr>
          <a:lstStyle/>
          <a:p>
            <a:pPr>
              <a:lnSpc>
                <a:spcPts val="3476"/>
              </a:lnSpc>
            </a:pPr>
            <a:r>
              <a:rPr lang="en-US" sz="3600" b="1" spc="-139" dirty="0">
                <a:solidFill>
                  <a:schemeClr val="accent1">
                    <a:lumMod val="75000"/>
                  </a:schemeClr>
                </a:solidFill>
                <a:latin typeface="Montserrat 1 Heavy"/>
                <a:ea typeface="Montserrat 1 Heavy"/>
                <a:cs typeface="Montserrat 1 Heavy"/>
                <a:sym typeface="Montserrat 1 Heavy"/>
              </a:rPr>
              <a:t>The starting point</a:t>
            </a:r>
          </a:p>
        </p:txBody>
      </p:sp>
      <p:sp>
        <p:nvSpPr>
          <p:cNvPr id="12" name="TextBox 14">
            <a:extLst>
              <a:ext uri="{FF2B5EF4-FFF2-40B4-BE49-F238E27FC236}">
                <a16:creationId xmlns:a16="http://schemas.microsoft.com/office/drawing/2014/main" id="{FCB95F1B-8386-0AF7-EAFE-FDDEC47E159D}"/>
              </a:ext>
            </a:extLst>
          </p:cNvPr>
          <p:cNvSpPr txBox="1"/>
          <p:nvPr/>
        </p:nvSpPr>
        <p:spPr>
          <a:xfrm>
            <a:off x="721867" y="1950428"/>
            <a:ext cx="6755209" cy="1436612"/>
          </a:xfrm>
          <a:prstGeom prst="rect">
            <a:avLst/>
          </a:prstGeom>
        </p:spPr>
        <p:txBody>
          <a:bodyPr wrap="square" lIns="0" tIns="0" rIns="0" bIns="0" rtlCol="0" anchor="t">
            <a:spAutoFit/>
          </a:bodyPr>
          <a:lstStyle/>
          <a:p>
            <a:r>
              <a:rPr lang="it-IT" sz="1867" b="1" dirty="0">
                <a:solidFill>
                  <a:schemeClr val="accent6">
                    <a:lumMod val="75000"/>
                  </a:schemeClr>
                </a:solidFill>
                <a:latin typeface="Montserrat 1 Medium" panose="020B0604020202020204" charset="0"/>
                <a:cs typeface="Montserrat 1 Medium" panose="020B0604020202020204" charset="0"/>
              </a:rPr>
              <a:t>Network Commissions </a:t>
            </a:r>
            <a:r>
              <a:rPr lang="it-IT" sz="1867" dirty="0">
                <a:latin typeface="Montserrat 1 Medium" panose="020B0604020202020204" charset="0"/>
                <a:cs typeface="Montserrat 1 Medium" panose="020B0604020202020204" charset="0"/>
              </a:rPr>
              <a:t>you receive at the end of the week (Friday)</a:t>
            </a:r>
          </a:p>
          <a:p>
            <a:pPr marL="342900" indent="-342900">
              <a:buFont typeface="Arial" panose="020B0604020202020204" pitchFamily="34" charset="0"/>
              <a:buChar char="•"/>
            </a:pPr>
            <a:r>
              <a:rPr lang="it-IT" sz="1867" dirty="0">
                <a:solidFill>
                  <a:srgbClr val="112C04"/>
                </a:solidFill>
                <a:latin typeface="Montserrat 1 Medium" panose="020B0604020202020204" charset="0"/>
                <a:cs typeface="Montserrat 1 Medium" panose="020B0604020202020204" charset="0"/>
              </a:rPr>
              <a:t>Level 1  = 12%</a:t>
            </a:r>
          </a:p>
          <a:p>
            <a:pPr marL="342900" indent="-342900">
              <a:buFont typeface="Arial" panose="020B0604020202020204" pitchFamily="34" charset="0"/>
              <a:buChar char="•"/>
            </a:pPr>
            <a:r>
              <a:rPr lang="it-IT" sz="1867" dirty="0">
                <a:solidFill>
                  <a:srgbClr val="112C04"/>
                </a:solidFill>
                <a:latin typeface="Montserrat 1 Medium" panose="020B0604020202020204" charset="0"/>
                <a:cs typeface="Montserrat 1 Medium" panose="020B0604020202020204" charset="0"/>
              </a:rPr>
              <a:t>Level 2 and 3 = 8%</a:t>
            </a:r>
          </a:p>
          <a:p>
            <a:pPr marL="342900" indent="-342900">
              <a:buFont typeface="Arial" panose="020B0604020202020204" pitchFamily="34" charset="0"/>
              <a:buChar char="•"/>
            </a:pPr>
            <a:r>
              <a:rPr lang="it-IT" sz="1867" dirty="0">
                <a:solidFill>
                  <a:srgbClr val="112C04"/>
                </a:solidFill>
                <a:latin typeface="Montserrat 1 Medium" panose="020B0604020202020204" charset="0"/>
                <a:cs typeface="Montserrat 1 Medium" panose="020B0604020202020204" charset="0"/>
              </a:rPr>
              <a:t>Level 4 and 5 = 5% (To receive these bonuses you must have also introduced 3 partners in your network)</a:t>
            </a:r>
          </a:p>
        </p:txBody>
      </p:sp>
      <p:sp>
        <p:nvSpPr>
          <p:cNvPr id="9" name="TextBox 14">
            <a:extLst>
              <a:ext uri="{FF2B5EF4-FFF2-40B4-BE49-F238E27FC236}">
                <a16:creationId xmlns:a16="http://schemas.microsoft.com/office/drawing/2014/main" id="{913992A2-8D11-DB17-BBAC-96A3E7EA40CD}"/>
              </a:ext>
            </a:extLst>
          </p:cNvPr>
          <p:cNvSpPr txBox="1"/>
          <p:nvPr/>
        </p:nvSpPr>
        <p:spPr>
          <a:xfrm>
            <a:off x="709986" y="3504324"/>
            <a:ext cx="10735781" cy="1723933"/>
          </a:xfrm>
          <a:prstGeom prst="rect">
            <a:avLst/>
          </a:prstGeom>
        </p:spPr>
        <p:txBody>
          <a:bodyPr wrap="square" lIns="0" tIns="0" rIns="0" bIns="0" rtlCol="0" anchor="t">
            <a:spAutoFit/>
          </a:bodyPr>
          <a:lstStyle/>
          <a:p>
            <a:pPr algn="just"/>
            <a:r>
              <a:rPr lang="it-IT" sz="1867" b="1" dirty="0">
                <a:solidFill>
                  <a:schemeClr val="accent6">
                    <a:lumMod val="75000"/>
                  </a:schemeClr>
                </a:solidFill>
                <a:latin typeface="Montserrat 1 Medium" panose="020B0604020202020204" charset="0"/>
                <a:cs typeface="Montserrat 1 Medium" panose="020B0604020202020204" charset="0"/>
              </a:rPr>
              <a:t>How the Bonus is Paid</a:t>
            </a:r>
            <a:endParaRPr lang="it-IT" sz="1867" dirty="0">
              <a:latin typeface="Montserrat 1 Medium" panose="020B0604020202020204" charset="0"/>
              <a:cs typeface="Montserrat 1 Medium" panose="020B0604020202020204" charset="0"/>
            </a:endParaRPr>
          </a:p>
          <a:p>
            <a:pPr marL="342900" indent="-342900" algn="just">
              <a:buFont typeface="Arial" panose="020B0604020202020204" pitchFamily="34" charset="0"/>
              <a:buChar char="•"/>
            </a:pPr>
            <a:r>
              <a:rPr lang="it-IT" sz="1867" dirty="0">
                <a:solidFill>
                  <a:srgbClr val="112C04"/>
                </a:solidFill>
                <a:latin typeface="Montserrat 1 Medium" panose="020B0604020202020204" charset="0"/>
                <a:cs typeface="Montserrat 1 Medium" panose="020B0604020202020204" charset="0"/>
              </a:rPr>
              <a:t>70% is paid in Euros into your Amplivo Online Cash Account</a:t>
            </a:r>
          </a:p>
          <a:p>
            <a:pPr marL="342900" indent="-342900" algn="just">
              <a:buFont typeface="Arial" panose="020B0604020202020204" pitchFamily="34" charset="0"/>
              <a:buChar char="•"/>
            </a:pPr>
            <a:r>
              <a:rPr lang="it-IT" sz="1867" dirty="0">
                <a:solidFill>
                  <a:srgbClr val="112C04"/>
                </a:solidFill>
                <a:latin typeface="Montserrat 1 Medium" panose="020B0604020202020204" charset="0"/>
                <a:cs typeface="Montserrat 1 Medium" panose="020B0604020202020204" charset="0"/>
              </a:rPr>
              <a:t>30% is paid into your Bonus Account</a:t>
            </a:r>
          </a:p>
          <a:p>
            <a:pPr algn="just"/>
            <a:r>
              <a:rPr lang="it-IT" sz="1867" dirty="0">
                <a:solidFill>
                  <a:srgbClr val="112C04"/>
                </a:solidFill>
                <a:latin typeface="Montserrat 1 Medium" panose="020B0604020202020204" charset="0"/>
                <a:cs typeface="Montserrat 1 Medium" panose="020B0604020202020204" charset="0"/>
              </a:rPr>
              <a:t>The Cash Account is your ‘working account’ with a balance shown in Euros. When it reaches €150 funds can be withdrawn (in USDT)</a:t>
            </a:r>
          </a:p>
          <a:p>
            <a:pPr algn="just"/>
            <a:r>
              <a:rPr lang="it-IT" sz="1867" dirty="0">
                <a:solidFill>
                  <a:srgbClr val="112C04"/>
                </a:solidFill>
                <a:latin typeface="Montserrat 1 Medium" panose="020B0604020202020204" charset="0"/>
                <a:cs typeface="Montserrat 1 Medium" panose="020B0604020202020204" charset="0"/>
              </a:rPr>
              <a:t>The Bonus Account is for internal purchases – more about this later.</a:t>
            </a:r>
          </a:p>
        </p:txBody>
      </p:sp>
      <p:sp>
        <p:nvSpPr>
          <p:cNvPr id="15" name="TextBox 14">
            <a:extLst>
              <a:ext uri="{FF2B5EF4-FFF2-40B4-BE49-F238E27FC236}">
                <a16:creationId xmlns:a16="http://schemas.microsoft.com/office/drawing/2014/main" id="{D986D3CD-FD44-101A-F318-7F9F0EE6FA8F}"/>
              </a:ext>
            </a:extLst>
          </p:cNvPr>
          <p:cNvSpPr txBox="1"/>
          <p:nvPr/>
        </p:nvSpPr>
        <p:spPr>
          <a:xfrm>
            <a:off x="778769" y="5352764"/>
            <a:ext cx="10519852" cy="574644"/>
          </a:xfrm>
          <a:prstGeom prst="rect">
            <a:avLst/>
          </a:prstGeom>
        </p:spPr>
        <p:txBody>
          <a:bodyPr wrap="square" lIns="0" tIns="0" rIns="0" bIns="0" rtlCol="0" anchor="t">
            <a:spAutoFit/>
          </a:bodyPr>
          <a:lstStyle/>
          <a:p>
            <a:pPr algn="just"/>
            <a:r>
              <a:rPr lang="it-IT" sz="1867" b="1" dirty="0">
                <a:solidFill>
                  <a:schemeClr val="accent6">
                    <a:lumMod val="75000"/>
                  </a:schemeClr>
                </a:solidFill>
                <a:latin typeface="Montserrat 1 Medium" panose="020B0604020202020204" charset="0"/>
                <a:cs typeface="Montserrat 1 Medium" panose="020B0604020202020204" charset="0"/>
              </a:rPr>
              <a:t>PUT SIMPLY </a:t>
            </a:r>
            <a:r>
              <a:rPr lang="it-IT" sz="1867" dirty="0">
                <a:solidFill>
                  <a:srgbClr val="112C04"/>
                </a:solidFill>
                <a:latin typeface="Montserrat 1 Medium" panose="020B0604020202020204" charset="0"/>
                <a:cs typeface="Montserrat 1 Medium" panose="020B0604020202020204" charset="0"/>
              </a:rPr>
              <a:t>– for each person you </a:t>
            </a:r>
            <a:r>
              <a:rPr lang="it-IT" sz="1867" i="1" dirty="0">
                <a:solidFill>
                  <a:srgbClr val="112C04"/>
                </a:solidFill>
                <a:latin typeface="Montserrat 1 Medium" panose="020B0604020202020204" charset="0"/>
                <a:cs typeface="Montserrat 1 Medium" panose="020B0604020202020204" charset="0"/>
              </a:rPr>
              <a:t>personally introduce </a:t>
            </a:r>
            <a:r>
              <a:rPr lang="it-IT" sz="1867" dirty="0">
                <a:solidFill>
                  <a:srgbClr val="112C04"/>
                </a:solidFill>
                <a:latin typeface="Montserrat 1 Medium" panose="020B0604020202020204" charset="0"/>
                <a:cs typeface="Montserrat 1 Medium" panose="020B0604020202020204" charset="0"/>
              </a:rPr>
              <a:t>you receive 12% of the transaction. A purchase of €1000 would give you €120 with €84 in your Cash Account</a:t>
            </a:r>
          </a:p>
        </p:txBody>
      </p:sp>
    </p:spTree>
    <p:extLst>
      <p:ext uri="{BB962C8B-B14F-4D97-AF65-F5344CB8AC3E}">
        <p14:creationId xmlns:p14="http://schemas.microsoft.com/office/powerpoint/2010/main" val="129676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C539E-4EA7-74A2-87D7-A244778BB25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79206E9-36C5-CFC5-281A-558AD33C4CCA}"/>
              </a:ext>
            </a:extLst>
          </p:cNvPr>
          <p:cNvSpPr/>
          <p:nvPr/>
        </p:nvSpPr>
        <p:spPr>
          <a:xfrm flipH="1" flipV="1">
            <a:off x="8035627" y="-2941458"/>
            <a:ext cx="6388029" cy="8489075"/>
          </a:xfrm>
          <a:custGeom>
            <a:avLst/>
            <a:gdLst/>
            <a:ahLst/>
            <a:cxnLst/>
            <a:rect l="l" t="t" r="r" b="b"/>
            <a:pathLst>
              <a:path w="9582044" h="12733613">
                <a:moveTo>
                  <a:pt x="9582043" y="12733613"/>
                </a:moveTo>
                <a:lnTo>
                  <a:pt x="0" y="12733613"/>
                </a:lnTo>
                <a:lnTo>
                  <a:pt x="0" y="0"/>
                </a:lnTo>
                <a:lnTo>
                  <a:pt x="9582043" y="0"/>
                </a:lnTo>
                <a:lnTo>
                  <a:pt x="9582043" y="12733613"/>
                </a:lnTo>
                <a:close/>
              </a:path>
            </a:pathLst>
          </a:custGeom>
          <a:blipFill>
            <a:blip r:embed="rId3">
              <a:alphaModFix amt="48000"/>
              <a:extLst>
                <a:ext uri="{96DAC541-7B7A-43D3-8B79-37D633B846F1}">
                  <asvg:svgBlip xmlns:asvg="http://schemas.microsoft.com/office/drawing/2016/SVG/main" r:embed="rId4"/>
                </a:ext>
              </a:extLst>
            </a:blip>
            <a:stretch>
              <a:fillRect/>
            </a:stretch>
          </a:blipFill>
        </p:spPr>
        <p:txBody>
          <a:bodyPr/>
          <a:lstStyle/>
          <a:p>
            <a:endParaRPr lang="it-IT" sz="1200"/>
          </a:p>
        </p:txBody>
      </p:sp>
      <p:grpSp>
        <p:nvGrpSpPr>
          <p:cNvPr id="3" name="Group 3">
            <a:extLst>
              <a:ext uri="{FF2B5EF4-FFF2-40B4-BE49-F238E27FC236}">
                <a16:creationId xmlns:a16="http://schemas.microsoft.com/office/drawing/2014/main" id="{5E01BC89-31F5-008F-9814-46FE9089F828}"/>
              </a:ext>
            </a:extLst>
          </p:cNvPr>
          <p:cNvGrpSpPr/>
          <p:nvPr/>
        </p:nvGrpSpPr>
        <p:grpSpPr>
          <a:xfrm>
            <a:off x="7763771" y="331507"/>
            <a:ext cx="4077239" cy="3106133"/>
            <a:chOff x="0" y="0"/>
            <a:chExt cx="1179435" cy="898520"/>
          </a:xfrm>
        </p:grpSpPr>
        <p:sp>
          <p:nvSpPr>
            <p:cNvPr id="4" name="Freeform 4">
              <a:extLst>
                <a:ext uri="{FF2B5EF4-FFF2-40B4-BE49-F238E27FC236}">
                  <a16:creationId xmlns:a16="http://schemas.microsoft.com/office/drawing/2014/main" id="{23B70335-DF63-ABB9-C8AC-C472E1FED093}"/>
                </a:ext>
              </a:extLst>
            </p:cNvPr>
            <p:cNvSpPr/>
            <p:nvPr/>
          </p:nvSpPr>
          <p:spPr>
            <a:xfrm>
              <a:off x="0" y="0"/>
              <a:ext cx="1179435" cy="898520"/>
            </a:xfrm>
            <a:custGeom>
              <a:avLst/>
              <a:gdLst/>
              <a:ahLst/>
              <a:cxnLst/>
              <a:rect l="l" t="t" r="r" b="b"/>
              <a:pathLst>
                <a:path w="1179435" h="898520">
                  <a:moveTo>
                    <a:pt x="82282" y="0"/>
                  </a:moveTo>
                  <a:lnTo>
                    <a:pt x="1097153" y="0"/>
                  </a:lnTo>
                  <a:cubicBezTo>
                    <a:pt x="1142596" y="0"/>
                    <a:pt x="1179435" y="36839"/>
                    <a:pt x="1179435" y="82282"/>
                  </a:cubicBezTo>
                  <a:lnTo>
                    <a:pt x="1179435" y="816238"/>
                  </a:lnTo>
                  <a:cubicBezTo>
                    <a:pt x="1179435" y="838061"/>
                    <a:pt x="1170766" y="858990"/>
                    <a:pt x="1155335" y="874421"/>
                  </a:cubicBezTo>
                  <a:cubicBezTo>
                    <a:pt x="1139904" y="889851"/>
                    <a:pt x="1118976" y="898520"/>
                    <a:pt x="1097153" y="898520"/>
                  </a:cubicBezTo>
                  <a:lnTo>
                    <a:pt x="82282" y="898520"/>
                  </a:lnTo>
                  <a:cubicBezTo>
                    <a:pt x="60459" y="898520"/>
                    <a:pt x="39531" y="889851"/>
                    <a:pt x="24100" y="874421"/>
                  </a:cubicBezTo>
                  <a:cubicBezTo>
                    <a:pt x="8669" y="858990"/>
                    <a:pt x="0" y="838061"/>
                    <a:pt x="0" y="816238"/>
                  </a:cubicBezTo>
                  <a:lnTo>
                    <a:pt x="0" y="82282"/>
                  </a:lnTo>
                  <a:cubicBezTo>
                    <a:pt x="0" y="60459"/>
                    <a:pt x="8669" y="39531"/>
                    <a:pt x="24100" y="24100"/>
                  </a:cubicBezTo>
                  <a:cubicBezTo>
                    <a:pt x="39531" y="8669"/>
                    <a:pt x="60459" y="0"/>
                    <a:pt x="82282" y="0"/>
                  </a:cubicBezTo>
                  <a:close/>
                </a:path>
              </a:pathLst>
            </a:custGeom>
            <a:gradFill rotWithShape="1">
              <a:gsLst>
                <a:gs pos="0">
                  <a:srgbClr val="4A7062">
                    <a:alpha val="100000"/>
                  </a:srgbClr>
                </a:gs>
                <a:gs pos="100000">
                  <a:srgbClr val="BCB0A8">
                    <a:alpha val="100000"/>
                  </a:srgbClr>
                </a:gs>
              </a:gsLst>
              <a:path path="circle">
                <a:fillToRect r="100000" b="100000"/>
              </a:path>
              <a:tileRect l="-100000" t="-100000"/>
            </a:gradFill>
          </p:spPr>
          <p:txBody>
            <a:bodyPr/>
            <a:lstStyle/>
            <a:p>
              <a:endParaRPr lang="it-IT" sz="1200"/>
            </a:p>
          </p:txBody>
        </p:sp>
        <p:sp>
          <p:nvSpPr>
            <p:cNvPr id="5" name="TextBox 5">
              <a:extLst>
                <a:ext uri="{FF2B5EF4-FFF2-40B4-BE49-F238E27FC236}">
                  <a16:creationId xmlns:a16="http://schemas.microsoft.com/office/drawing/2014/main" id="{8CFDB2DF-CABF-1DAF-B3C4-70878E2F3328}"/>
                </a:ext>
              </a:extLst>
            </p:cNvPr>
            <p:cNvSpPr txBox="1"/>
            <p:nvPr/>
          </p:nvSpPr>
          <p:spPr>
            <a:xfrm>
              <a:off x="0" y="38100"/>
              <a:ext cx="1179435" cy="860420"/>
            </a:xfrm>
            <a:prstGeom prst="rect">
              <a:avLst/>
            </a:prstGeom>
          </p:spPr>
          <p:txBody>
            <a:bodyPr lIns="33867" tIns="33867" rIns="33867" bIns="33867" rtlCol="0" anchor="ctr"/>
            <a:lstStyle/>
            <a:p>
              <a:pPr algn="ctr">
                <a:lnSpc>
                  <a:spcPts val="1550"/>
                </a:lnSpc>
              </a:pPr>
              <a:endParaRPr sz="1200" dirty="0"/>
            </a:p>
          </p:txBody>
        </p:sp>
      </p:grpSp>
      <p:sp>
        <p:nvSpPr>
          <p:cNvPr id="6" name="Freeform 6">
            <a:extLst>
              <a:ext uri="{FF2B5EF4-FFF2-40B4-BE49-F238E27FC236}">
                <a16:creationId xmlns:a16="http://schemas.microsoft.com/office/drawing/2014/main" id="{4A404B31-DE15-94DB-2AF0-5CE6443B9FFA}"/>
              </a:ext>
            </a:extLst>
          </p:cNvPr>
          <p:cNvSpPr/>
          <p:nvPr/>
        </p:nvSpPr>
        <p:spPr>
          <a:xfrm>
            <a:off x="7984843" y="539976"/>
            <a:ext cx="3635093" cy="2689193"/>
          </a:xfrm>
          <a:custGeom>
            <a:avLst/>
            <a:gdLst/>
            <a:ahLst/>
            <a:cxnLst/>
            <a:rect l="l" t="t" r="r" b="b"/>
            <a:pathLst>
              <a:path w="5452640" h="4033789">
                <a:moveTo>
                  <a:pt x="0" y="0"/>
                </a:moveTo>
                <a:lnTo>
                  <a:pt x="5452640" y="0"/>
                </a:lnTo>
                <a:lnTo>
                  <a:pt x="5452640" y="4033789"/>
                </a:lnTo>
                <a:lnTo>
                  <a:pt x="0" y="4033789"/>
                </a:lnTo>
                <a:lnTo>
                  <a:pt x="0" y="0"/>
                </a:lnTo>
                <a:close/>
              </a:path>
            </a:pathLst>
          </a:custGeom>
          <a:blipFill>
            <a:blip r:embed="rId5"/>
            <a:stretch>
              <a:fillRect l="-5414" r="-5414"/>
            </a:stretch>
          </a:blipFill>
        </p:spPr>
        <p:txBody>
          <a:bodyPr/>
          <a:lstStyle/>
          <a:p>
            <a:endParaRPr lang="it-IT" sz="1200"/>
          </a:p>
        </p:txBody>
      </p:sp>
      <p:sp>
        <p:nvSpPr>
          <p:cNvPr id="7" name="Freeform 7">
            <a:extLst>
              <a:ext uri="{FF2B5EF4-FFF2-40B4-BE49-F238E27FC236}">
                <a16:creationId xmlns:a16="http://schemas.microsoft.com/office/drawing/2014/main" id="{1D4CAF58-2B34-1A6F-B897-8F470412859F}"/>
              </a:ext>
            </a:extLst>
          </p:cNvPr>
          <p:cNvSpPr/>
          <p:nvPr/>
        </p:nvSpPr>
        <p:spPr>
          <a:xfrm>
            <a:off x="7727900" y="2184281"/>
            <a:ext cx="2402229" cy="1597482"/>
          </a:xfrm>
          <a:custGeom>
            <a:avLst/>
            <a:gdLst/>
            <a:ahLst/>
            <a:cxnLst/>
            <a:rect l="l" t="t" r="r" b="b"/>
            <a:pathLst>
              <a:path w="3603343" h="2396223">
                <a:moveTo>
                  <a:pt x="0" y="0"/>
                </a:moveTo>
                <a:lnTo>
                  <a:pt x="3603343" y="0"/>
                </a:lnTo>
                <a:lnTo>
                  <a:pt x="3603343" y="2396223"/>
                </a:lnTo>
                <a:lnTo>
                  <a:pt x="0" y="2396223"/>
                </a:lnTo>
                <a:lnTo>
                  <a:pt x="0" y="0"/>
                </a:lnTo>
                <a:close/>
              </a:path>
            </a:pathLst>
          </a:custGeom>
          <a:blipFill>
            <a:blip r:embed="rId6"/>
            <a:stretch>
              <a:fillRect/>
            </a:stretch>
          </a:blipFill>
        </p:spPr>
        <p:txBody>
          <a:bodyPr/>
          <a:lstStyle/>
          <a:p>
            <a:endParaRPr lang="it-IT" sz="1200"/>
          </a:p>
        </p:txBody>
      </p:sp>
      <p:sp>
        <p:nvSpPr>
          <p:cNvPr id="8" name="Freeform 8">
            <a:extLst>
              <a:ext uri="{FF2B5EF4-FFF2-40B4-BE49-F238E27FC236}">
                <a16:creationId xmlns:a16="http://schemas.microsoft.com/office/drawing/2014/main" id="{F7E0DE94-F1D6-2025-53FE-EE40F6A8E1DE}"/>
              </a:ext>
            </a:extLst>
          </p:cNvPr>
          <p:cNvSpPr/>
          <p:nvPr/>
        </p:nvSpPr>
        <p:spPr>
          <a:xfrm rot="-2949965" flipH="1" flipV="1">
            <a:off x="8435973" y="1261066"/>
            <a:ext cx="1044635" cy="638533"/>
          </a:xfrm>
          <a:custGeom>
            <a:avLst/>
            <a:gdLst/>
            <a:ahLst/>
            <a:cxnLst/>
            <a:rect l="l" t="t" r="r" b="b"/>
            <a:pathLst>
              <a:path w="1566953" h="957800">
                <a:moveTo>
                  <a:pt x="1566953" y="957800"/>
                </a:moveTo>
                <a:lnTo>
                  <a:pt x="0" y="957800"/>
                </a:lnTo>
                <a:lnTo>
                  <a:pt x="0" y="0"/>
                </a:lnTo>
                <a:lnTo>
                  <a:pt x="1566953" y="0"/>
                </a:lnTo>
                <a:lnTo>
                  <a:pt x="1566953" y="957800"/>
                </a:lnTo>
                <a:close/>
              </a:path>
            </a:pathLst>
          </a:custGeom>
          <a:blipFill>
            <a:blip r:embed="rId7"/>
            <a:stretch>
              <a:fillRect/>
            </a:stretch>
          </a:blipFill>
        </p:spPr>
        <p:txBody>
          <a:bodyPr/>
          <a:lstStyle/>
          <a:p>
            <a:endParaRPr lang="it-IT" sz="1200"/>
          </a:p>
        </p:txBody>
      </p:sp>
      <p:sp>
        <p:nvSpPr>
          <p:cNvPr id="14" name="TextBox 14">
            <a:extLst>
              <a:ext uri="{FF2B5EF4-FFF2-40B4-BE49-F238E27FC236}">
                <a16:creationId xmlns:a16="http://schemas.microsoft.com/office/drawing/2014/main" id="{4FCAF6E5-0897-4DCF-7186-E51F041EA85A}"/>
              </a:ext>
            </a:extLst>
          </p:cNvPr>
          <p:cNvSpPr txBox="1"/>
          <p:nvPr/>
        </p:nvSpPr>
        <p:spPr>
          <a:xfrm>
            <a:off x="709986" y="1258500"/>
            <a:ext cx="6832711" cy="1723933"/>
          </a:xfrm>
          <a:prstGeom prst="rect">
            <a:avLst/>
          </a:prstGeom>
        </p:spPr>
        <p:txBody>
          <a:bodyPr wrap="square" lIns="0" tIns="0" rIns="0" bIns="0" rtlCol="0" anchor="t">
            <a:spAutoFit/>
          </a:bodyPr>
          <a:lstStyle/>
          <a:p>
            <a:r>
              <a:rPr lang="it-IT" sz="1867" b="1" dirty="0">
                <a:solidFill>
                  <a:srgbClr val="112C04"/>
                </a:solidFill>
                <a:latin typeface="Montserrat 1 Medium" panose="020B0604020202020204" charset="0"/>
                <a:cs typeface="Montserrat 1 Medium" panose="020B0604020202020204" charset="0"/>
              </a:rPr>
              <a:t>Your initial focus should be on bringing people into Level 1 of your network. </a:t>
            </a:r>
            <a:r>
              <a:rPr lang="it-IT" sz="1867" i="1" dirty="0">
                <a:solidFill>
                  <a:srgbClr val="112C04"/>
                </a:solidFill>
                <a:latin typeface="Montserrat 1 Medium" panose="020B0604020202020204" charset="0"/>
                <a:cs typeface="Montserrat 1 Medium" panose="020B0604020202020204" charset="0"/>
              </a:rPr>
              <a:t>There is no limit.</a:t>
            </a:r>
          </a:p>
          <a:p>
            <a:r>
              <a:rPr lang="it-IT" sz="1867" dirty="0">
                <a:solidFill>
                  <a:srgbClr val="112C04"/>
                </a:solidFill>
                <a:latin typeface="Montserrat 1 Medium" panose="020B0604020202020204" charset="0"/>
                <a:cs typeface="Montserrat 1 Medium" panose="020B0604020202020204" charset="0"/>
              </a:rPr>
              <a:t>They receive 10 CSR tokens for every Kilo of Plastic Waste recycled using the funds they have provided.</a:t>
            </a:r>
          </a:p>
          <a:p>
            <a:r>
              <a:rPr lang="it-IT" sz="1867" b="1" dirty="0">
                <a:solidFill>
                  <a:srgbClr val="112C04"/>
                </a:solidFill>
                <a:latin typeface="Montserrat 1 Medium" panose="020B0604020202020204" charset="0"/>
                <a:cs typeface="Montserrat 1 Medium" panose="020B0604020202020204" charset="0"/>
              </a:rPr>
              <a:t>They can become personally ‘Plastic Neutral’ </a:t>
            </a:r>
            <a:r>
              <a:rPr lang="it-IT" sz="1867" dirty="0">
                <a:solidFill>
                  <a:srgbClr val="112C04"/>
                </a:solidFill>
                <a:latin typeface="Montserrat 1 Medium" panose="020B0604020202020204" charset="0"/>
                <a:cs typeface="Montserrat 1 Medium" panose="020B0604020202020204" charset="0"/>
              </a:rPr>
              <a:t>– even ‘</a:t>
            </a:r>
            <a:r>
              <a:rPr lang="it-IT" sz="1867" b="1" dirty="0">
                <a:solidFill>
                  <a:srgbClr val="112C04"/>
                </a:solidFill>
                <a:latin typeface="Montserrat 1 Medium" panose="020B0604020202020204" charset="0"/>
                <a:cs typeface="Montserrat 1 Medium" panose="020B0604020202020204" charset="0"/>
              </a:rPr>
              <a:t>Plastic Positve</a:t>
            </a:r>
            <a:r>
              <a:rPr lang="it-IT" sz="1867" dirty="0">
                <a:solidFill>
                  <a:srgbClr val="112C04"/>
                </a:solidFill>
                <a:latin typeface="Montserrat 1 Medium" panose="020B0604020202020204" charset="0"/>
                <a:cs typeface="Montserrat 1 Medium" panose="020B0604020202020204" charset="0"/>
              </a:rPr>
              <a:t>’ and the value of those CSRs may increase over time</a:t>
            </a:r>
          </a:p>
        </p:txBody>
      </p:sp>
      <p:sp>
        <p:nvSpPr>
          <p:cNvPr id="13" name="TextBox 10">
            <a:extLst>
              <a:ext uri="{FF2B5EF4-FFF2-40B4-BE49-F238E27FC236}">
                <a16:creationId xmlns:a16="http://schemas.microsoft.com/office/drawing/2014/main" id="{15673CB3-D2C0-6434-5E3B-58E18209F6E9}"/>
              </a:ext>
            </a:extLst>
          </p:cNvPr>
          <p:cNvSpPr txBox="1"/>
          <p:nvPr/>
        </p:nvSpPr>
        <p:spPr>
          <a:xfrm>
            <a:off x="709986" y="660795"/>
            <a:ext cx="6223363" cy="471860"/>
          </a:xfrm>
          <a:prstGeom prst="rect">
            <a:avLst/>
          </a:prstGeom>
        </p:spPr>
        <p:txBody>
          <a:bodyPr lIns="0" tIns="0" rIns="0" bIns="0" rtlCol="0" anchor="t">
            <a:spAutoFit/>
          </a:bodyPr>
          <a:lstStyle/>
          <a:p>
            <a:pPr>
              <a:lnSpc>
                <a:spcPts val="3476"/>
              </a:lnSpc>
            </a:pPr>
            <a:r>
              <a:rPr lang="en-US" sz="3600" b="1" spc="-139" dirty="0">
                <a:solidFill>
                  <a:schemeClr val="accent1">
                    <a:lumMod val="75000"/>
                  </a:schemeClr>
                </a:solidFill>
                <a:latin typeface="Montserrat 1 Heavy"/>
                <a:ea typeface="Montserrat 1 Heavy"/>
                <a:cs typeface="Montserrat 1 Heavy"/>
                <a:sym typeface="Montserrat 1 Heavy"/>
              </a:rPr>
              <a:t>Growing your Business</a:t>
            </a:r>
          </a:p>
        </p:txBody>
      </p:sp>
      <p:sp>
        <p:nvSpPr>
          <p:cNvPr id="10" name="TextBox 14">
            <a:extLst>
              <a:ext uri="{FF2B5EF4-FFF2-40B4-BE49-F238E27FC236}">
                <a16:creationId xmlns:a16="http://schemas.microsoft.com/office/drawing/2014/main" id="{0660EB9A-33F5-F69A-3234-3E7965504A22}"/>
              </a:ext>
            </a:extLst>
          </p:cNvPr>
          <p:cNvSpPr txBox="1"/>
          <p:nvPr/>
        </p:nvSpPr>
        <p:spPr>
          <a:xfrm>
            <a:off x="709985" y="3190126"/>
            <a:ext cx="6832711" cy="1149289"/>
          </a:xfrm>
          <a:prstGeom prst="rect">
            <a:avLst/>
          </a:prstGeom>
        </p:spPr>
        <p:txBody>
          <a:bodyPr wrap="square" lIns="0" tIns="0" rIns="0" bIns="0" rtlCol="0" anchor="t">
            <a:spAutoFit/>
          </a:bodyPr>
          <a:lstStyle/>
          <a:p>
            <a:r>
              <a:rPr lang="it-IT" sz="1867" b="1" dirty="0">
                <a:solidFill>
                  <a:schemeClr val="accent6">
                    <a:lumMod val="75000"/>
                  </a:schemeClr>
                </a:solidFill>
                <a:latin typeface="Montserrat 1 Medium" panose="020B0604020202020204" charset="0"/>
                <a:cs typeface="Montserrat 1 Medium" panose="020B0604020202020204" charset="0"/>
              </a:rPr>
              <a:t>AT THE SAME TIME . . .</a:t>
            </a:r>
            <a:endParaRPr lang="it-IT" sz="1867" i="1" dirty="0">
              <a:solidFill>
                <a:schemeClr val="accent6">
                  <a:lumMod val="75000"/>
                </a:schemeClr>
              </a:solidFill>
              <a:latin typeface="Montserrat 1 Medium" panose="020B0604020202020204" charset="0"/>
              <a:cs typeface="Montserrat 1 Medium" panose="020B0604020202020204" charset="0"/>
            </a:endParaRPr>
          </a:p>
          <a:p>
            <a:r>
              <a:rPr lang="it-IT" sz="1867" dirty="0">
                <a:solidFill>
                  <a:srgbClr val="112C04"/>
                </a:solidFill>
                <a:latin typeface="Montserrat 1 Medium" panose="020B0604020202020204" charset="0"/>
                <a:cs typeface="Montserrat 1 Medium" panose="020B0604020202020204" charset="0"/>
              </a:rPr>
              <a:t>Encourage the people in your growing network to start introducing others – to generate your second and third levels and so on. They become ‘Partners’ in your business.</a:t>
            </a:r>
          </a:p>
        </p:txBody>
      </p:sp>
      <p:sp>
        <p:nvSpPr>
          <p:cNvPr id="11" name="TextBox 14">
            <a:extLst>
              <a:ext uri="{FF2B5EF4-FFF2-40B4-BE49-F238E27FC236}">
                <a16:creationId xmlns:a16="http://schemas.microsoft.com/office/drawing/2014/main" id="{19C7FE3E-0AA3-CFF0-5F7A-D0391AE7381A}"/>
              </a:ext>
            </a:extLst>
          </p:cNvPr>
          <p:cNvSpPr txBox="1"/>
          <p:nvPr/>
        </p:nvSpPr>
        <p:spPr>
          <a:xfrm>
            <a:off x="709986" y="4564101"/>
            <a:ext cx="10316865" cy="1436612"/>
          </a:xfrm>
          <a:prstGeom prst="rect">
            <a:avLst/>
          </a:prstGeom>
        </p:spPr>
        <p:txBody>
          <a:bodyPr wrap="square" lIns="0" tIns="0" rIns="0" bIns="0" rtlCol="0" anchor="t">
            <a:spAutoFit/>
          </a:bodyPr>
          <a:lstStyle/>
          <a:p>
            <a:r>
              <a:rPr lang="it-IT" sz="1867" b="1" dirty="0">
                <a:solidFill>
                  <a:schemeClr val="accent6">
                    <a:lumMod val="75000"/>
                  </a:schemeClr>
                </a:solidFill>
                <a:latin typeface="Montserrat 1 Medium" panose="020B0604020202020204" charset="0"/>
                <a:cs typeface="Montserrat 1 Medium" panose="020B0604020202020204" charset="0"/>
              </a:rPr>
              <a:t>AS YOUR BUSINESS GROWS . . .</a:t>
            </a:r>
            <a:endParaRPr lang="it-IT" sz="1867" i="1" dirty="0">
              <a:solidFill>
                <a:schemeClr val="accent6">
                  <a:lumMod val="75000"/>
                </a:schemeClr>
              </a:solidFill>
              <a:latin typeface="Montserrat 1 Medium" panose="020B0604020202020204" charset="0"/>
              <a:cs typeface="Montserrat 1 Medium" panose="020B0604020202020204" charset="0"/>
            </a:endParaRPr>
          </a:p>
          <a:p>
            <a:r>
              <a:rPr lang="it-IT" sz="1867" dirty="0">
                <a:solidFill>
                  <a:srgbClr val="112C04"/>
                </a:solidFill>
                <a:latin typeface="Montserrat 1 Medium" panose="020B0604020202020204" charset="0"/>
                <a:cs typeface="Montserrat 1 Medium" panose="020B0604020202020204" charset="0"/>
              </a:rPr>
              <a:t>A further two levels of Bonus become available based on your Personal Group Volume and accumulated Business Volume. These are called the ‘</a:t>
            </a:r>
            <a:r>
              <a:rPr lang="it-IT" sz="1867" b="1" dirty="0">
                <a:solidFill>
                  <a:srgbClr val="112C04"/>
                </a:solidFill>
                <a:latin typeface="Montserrat 1 Medium" panose="020B0604020202020204" charset="0"/>
                <a:cs typeface="Montserrat 1 Medium" panose="020B0604020202020204" charset="0"/>
              </a:rPr>
              <a:t>Matching Bonus</a:t>
            </a:r>
            <a:r>
              <a:rPr lang="it-IT" sz="1867" dirty="0">
                <a:solidFill>
                  <a:srgbClr val="112C04"/>
                </a:solidFill>
                <a:latin typeface="Montserrat 1 Medium" panose="020B0604020202020204" charset="0"/>
                <a:cs typeface="Montserrat 1 Medium" panose="020B0604020202020204" charset="0"/>
              </a:rPr>
              <a:t>’ and the ‘</a:t>
            </a:r>
            <a:r>
              <a:rPr lang="it-IT" sz="1867" b="1" dirty="0">
                <a:solidFill>
                  <a:srgbClr val="112C04"/>
                </a:solidFill>
                <a:latin typeface="Montserrat 1 Medium" panose="020B0604020202020204" charset="0"/>
                <a:cs typeface="Montserrat 1 Medium" panose="020B0604020202020204" charset="0"/>
              </a:rPr>
              <a:t>Infinity Star Bonus</a:t>
            </a:r>
            <a:r>
              <a:rPr lang="it-IT" sz="1867" dirty="0">
                <a:solidFill>
                  <a:srgbClr val="112C04"/>
                </a:solidFill>
                <a:latin typeface="Montserrat 1 Medium" panose="020B0604020202020204" charset="0"/>
                <a:cs typeface="Montserrat 1 Medium" panose="020B0604020202020204" charset="0"/>
              </a:rPr>
              <a:t>’. The details of these will be described when you approach qualification for them.</a:t>
            </a:r>
          </a:p>
          <a:p>
            <a:r>
              <a:rPr lang="it-IT" sz="1867" dirty="0">
                <a:solidFill>
                  <a:srgbClr val="112C04"/>
                </a:solidFill>
                <a:latin typeface="Montserrat 1 Medium" panose="020B0604020202020204" charset="0"/>
                <a:cs typeface="Montserrat 1 Medium" panose="020B0604020202020204" charset="0"/>
              </a:rPr>
              <a:t>But first we need to explain . . .</a:t>
            </a:r>
          </a:p>
        </p:txBody>
      </p:sp>
    </p:spTree>
    <p:extLst>
      <p:ext uri="{BB962C8B-B14F-4D97-AF65-F5344CB8AC3E}">
        <p14:creationId xmlns:p14="http://schemas.microsoft.com/office/powerpoint/2010/main" val="374164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D0727-C0CE-7E08-5E92-CDD6C54CE66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BF7BF85-5BF0-488E-07D9-EA6705532A5A}"/>
              </a:ext>
            </a:extLst>
          </p:cNvPr>
          <p:cNvSpPr/>
          <p:nvPr/>
        </p:nvSpPr>
        <p:spPr>
          <a:xfrm>
            <a:off x="-198223" y="360994"/>
            <a:ext cx="12344400" cy="7045236"/>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it-IT" sz="1200"/>
          </a:p>
        </p:txBody>
      </p:sp>
      <p:sp>
        <p:nvSpPr>
          <p:cNvPr id="3" name="Freeform 3">
            <a:extLst>
              <a:ext uri="{FF2B5EF4-FFF2-40B4-BE49-F238E27FC236}">
                <a16:creationId xmlns:a16="http://schemas.microsoft.com/office/drawing/2014/main" id="{26C57D2E-A15C-823B-5197-DDBA2FEC6EE5}"/>
              </a:ext>
            </a:extLst>
          </p:cNvPr>
          <p:cNvSpPr/>
          <p:nvPr/>
        </p:nvSpPr>
        <p:spPr>
          <a:xfrm rot="-10800000">
            <a:off x="9666535" y="-161835"/>
            <a:ext cx="2725260" cy="2619640"/>
          </a:xfrm>
          <a:custGeom>
            <a:avLst/>
            <a:gdLst/>
            <a:ahLst/>
            <a:cxnLst/>
            <a:rect l="l" t="t" r="r" b="b"/>
            <a:pathLst>
              <a:path w="4087890" h="3929460">
                <a:moveTo>
                  <a:pt x="0" y="0"/>
                </a:moveTo>
                <a:lnTo>
                  <a:pt x="4087889" y="0"/>
                </a:lnTo>
                <a:lnTo>
                  <a:pt x="4087889" y="3929461"/>
                </a:lnTo>
                <a:lnTo>
                  <a:pt x="0" y="3929461"/>
                </a:lnTo>
                <a:lnTo>
                  <a:pt x="0" y="0"/>
                </a:lnTo>
                <a:close/>
              </a:path>
            </a:pathLst>
          </a:custGeom>
          <a:blipFill>
            <a:blip r:embed="rId4">
              <a:alphaModFix amt="15000"/>
            </a:blip>
            <a:stretch>
              <a:fillRect l="-970459" t="-68737" r="-27030" b="-264171"/>
            </a:stretch>
          </a:blipFill>
        </p:spPr>
        <p:txBody>
          <a:bodyPr/>
          <a:lstStyle/>
          <a:p>
            <a:endParaRPr lang="it-IT" sz="1200"/>
          </a:p>
        </p:txBody>
      </p:sp>
      <p:sp>
        <p:nvSpPr>
          <p:cNvPr id="4" name="Freeform 4">
            <a:extLst>
              <a:ext uri="{FF2B5EF4-FFF2-40B4-BE49-F238E27FC236}">
                <a16:creationId xmlns:a16="http://schemas.microsoft.com/office/drawing/2014/main" id="{A7CBA786-B1FF-D43F-C11A-097C9696DB25}"/>
              </a:ext>
            </a:extLst>
          </p:cNvPr>
          <p:cNvSpPr/>
          <p:nvPr/>
        </p:nvSpPr>
        <p:spPr>
          <a:xfrm>
            <a:off x="-152400" y="2101828"/>
            <a:ext cx="12344400" cy="4995683"/>
          </a:xfrm>
          <a:custGeom>
            <a:avLst/>
            <a:gdLst/>
            <a:ahLst/>
            <a:cxnLst/>
            <a:rect l="l" t="t" r="r" b="b"/>
            <a:pathLst>
              <a:path w="18288000" h="7493525">
                <a:moveTo>
                  <a:pt x="0" y="0"/>
                </a:moveTo>
                <a:lnTo>
                  <a:pt x="18288000" y="0"/>
                </a:lnTo>
                <a:lnTo>
                  <a:pt x="18288000" y="7493525"/>
                </a:lnTo>
                <a:lnTo>
                  <a:pt x="0" y="7493525"/>
                </a:lnTo>
                <a:lnTo>
                  <a:pt x="0" y="0"/>
                </a:lnTo>
                <a:close/>
              </a:path>
            </a:pathLst>
          </a:custGeom>
          <a:blipFill>
            <a:blip r:embed="rId5"/>
            <a:stretch>
              <a:fillRect t="-6818" b="-7523"/>
            </a:stretch>
          </a:blipFill>
        </p:spPr>
        <p:txBody>
          <a:bodyPr/>
          <a:lstStyle/>
          <a:p>
            <a:endParaRPr lang="it-IT" sz="1200" dirty="0"/>
          </a:p>
        </p:txBody>
      </p:sp>
      <p:sp>
        <p:nvSpPr>
          <p:cNvPr id="5" name="Freeform 5">
            <a:extLst>
              <a:ext uri="{FF2B5EF4-FFF2-40B4-BE49-F238E27FC236}">
                <a16:creationId xmlns:a16="http://schemas.microsoft.com/office/drawing/2014/main" id="{36E6AEFB-F52F-ED1F-3556-716F7A4083FC}"/>
              </a:ext>
            </a:extLst>
          </p:cNvPr>
          <p:cNvSpPr/>
          <p:nvPr/>
        </p:nvSpPr>
        <p:spPr>
          <a:xfrm>
            <a:off x="333458" y="308597"/>
            <a:ext cx="1760554" cy="1760554"/>
          </a:xfrm>
          <a:custGeom>
            <a:avLst/>
            <a:gdLst/>
            <a:ahLst/>
            <a:cxnLst/>
            <a:rect l="l" t="t" r="r" b="b"/>
            <a:pathLst>
              <a:path w="2640831" h="2640831">
                <a:moveTo>
                  <a:pt x="0" y="0"/>
                </a:moveTo>
                <a:lnTo>
                  <a:pt x="2640831" y="0"/>
                </a:lnTo>
                <a:lnTo>
                  <a:pt x="2640831" y="2640831"/>
                </a:lnTo>
                <a:lnTo>
                  <a:pt x="0" y="26408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sz="1200"/>
          </a:p>
        </p:txBody>
      </p:sp>
      <p:sp>
        <p:nvSpPr>
          <p:cNvPr id="6" name="Freeform 6">
            <a:extLst>
              <a:ext uri="{FF2B5EF4-FFF2-40B4-BE49-F238E27FC236}">
                <a16:creationId xmlns:a16="http://schemas.microsoft.com/office/drawing/2014/main" id="{94D97235-B4D6-CB3B-515E-922B5A1798C5}"/>
              </a:ext>
            </a:extLst>
          </p:cNvPr>
          <p:cNvSpPr/>
          <p:nvPr/>
        </p:nvSpPr>
        <p:spPr>
          <a:xfrm>
            <a:off x="255934" y="231073"/>
            <a:ext cx="957800" cy="1915600"/>
          </a:xfrm>
          <a:custGeom>
            <a:avLst/>
            <a:gdLst/>
            <a:ahLst/>
            <a:cxnLst/>
            <a:rect l="l" t="t" r="r" b="b"/>
            <a:pathLst>
              <a:path w="1436700" h="2873400">
                <a:moveTo>
                  <a:pt x="0" y="0"/>
                </a:moveTo>
                <a:lnTo>
                  <a:pt x="1436700" y="0"/>
                </a:lnTo>
                <a:lnTo>
                  <a:pt x="1436700" y="2873400"/>
                </a:lnTo>
                <a:lnTo>
                  <a:pt x="0" y="2873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sz="1200"/>
          </a:p>
        </p:txBody>
      </p:sp>
      <p:grpSp>
        <p:nvGrpSpPr>
          <p:cNvPr id="7" name="Group 7">
            <a:extLst>
              <a:ext uri="{FF2B5EF4-FFF2-40B4-BE49-F238E27FC236}">
                <a16:creationId xmlns:a16="http://schemas.microsoft.com/office/drawing/2014/main" id="{31A1C84C-E3C7-4B6D-7AFE-021892E3F126}"/>
              </a:ext>
            </a:extLst>
          </p:cNvPr>
          <p:cNvGrpSpPr/>
          <p:nvPr/>
        </p:nvGrpSpPr>
        <p:grpSpPr>
          <a:xfrm>
            <a:off x="407809" y="382951"/>
            <a:ext cx="1611851" cy="1611845"/>
            <a:chOff x="0" y="0"/>
            <a:chExt cx="6350000" cy="6349975"/>
          </a:xfrm>
        </p:grpSpPr>
        <p:sp>
          <p:nvSpPr>
            <p:cNvPr id="8" name="Freeform 8">
              <a:extLst>
                <a:ext uri="{FF2B5EF4-FFF2-40B4-BE49-F238E27FC236}">
                  <a16:creationId xmlns:a16="http://schemas.microsoft.com/office/drawing/2014/main" id="{F6D06202-6613-55D7-626D-F9E7E6558211}"/>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l="-25046" r="-25046"/>
              </a:stretch>
            </a:blipFill>
          </p:spPr>
          <p:txBody>
            <a:bodyPr/>
            <a:lstStyle/>
            <a:p>
              <a:endParaRPr lang="it-IT" sz="1200"/>
            </a:p>
          </p:txBody>
        </p:sp>
      </p:grpSp>
      <p:sp>
        <p:nvSpPr>
          <p:cNvPr id="9" name="TextBox 9">
            <a:extLst>
              <a:ext uri="{FF2B5EF4-FFF2-40B4-BE49-F238E27FC236}">
                <a16:creationId xmlns:a16="http://schemas.microsoft.com/office/drawing/2014/main" id="{B7942AD4-15D3-A21E-081F-C53CC5315CBB}"/>
              </a:ext>
            </a:extLst>
          </p:cNvPr>
          <p:cNvSpPr txBox="1"/>
          <p:nvPr/>
        </p:nvSpPr>
        <p:spPr>
          <a:xfrm>
            <a:off x="2281419" y="816912"/>
            <a:ext cx="7992346" cy="371961"/>
          </a:xfrm>
          <a:prstGeom prst="rect">
            <a:avLst/>
          </a:prstGeom>
        </p:spPr>
        <p:txBody>
          <a:bodyPr lIns="0" tIns="0" rIns="0" bIns="0" rtlCol="0" anchor="t">
            <a:spAutoFit/>
          </a:bodyPr>
          <a:lstStyle/>
          <a:p>
            <a:pPr>
              <a:lnSpc>
                <a:spcPts val="2643"/>
              </a:lnSpc>
            </a:pPr>
            <a:r>
              <a:rPr lang="en-US" sz="3600" b="1" i="1" dirty="0">
                <a:solidFill>
                  <a:schemeClr val="accent6">
                    <a:lumMod val="75000"/>
                  </a:schemeClr>
                </a:solidFill>
                <a:latin typeface="Montserrat 1 Heavy Italics"/>
                <a:ea typeface="Montserrat 1 Heavy Italics"/>
                <a:cs typeface="Montserrat 1 Heavy Italics"/>
                <a:sym typeface="Montserrat 1 Heavy Italics"/>
              </a:rPr>
              <a:t>THE STAR SYSTEM</a:t>
            </a:r>
          </a:p>
        </p:txBody>
      </p:sp>
      <p:sp>
        <p:nvSpPr>
          <p:cNvPr id="10" name="Freeform 10">
            <a:extLst>
              <a:ext uri="{FF2B5EF4-FFF2-40B4-BE49-F238E27FC236}">
                <a16:creationId xmlns:a16="http://schemas.microsoft.com/office/drawing/2014/main" id="{09BF25EE-7E17-064B-C247-2EFD9BBC7108}"/>
              </a:ext>
            </a:extLst>
          </p:cNvPr>
          <p:cNvSpPr/>
          <p:nvPr/>
        </p:nvSpPr>
        <p:spPr>
          <a:xfrm>
            <a:off x="2286863" y="113028"/>
            <a:ext cx="601786" cy="578463"/>
          </a:xfrm>
          <a:custGeom>
            <a:avLst/>
            <a:gdLst/>
            <a:ahLst/>
            <a:cxnLst/>
            <a:rect l="l" t="t" r="r" b="b"/>
            <a:pathLst>
              <a:path w="902679" h="867695">
                <a:moveTo>
                  <a:pt x="0" y="0"/>
                </a:moveTo>
                <a:lnTo>
                  <a:pt x="902680" y="0"/>
                </a:lnTo>
                <a:lnTo>
                  <a:pt x="902680" y="867695"/>
                </a:lnTo>
                <a:lnTo>
                  <a:pt x="0" y="867695"/>
                </a:lnTo>
                <a:lnTo>
                  <a:pt x="0" y="0"/>
                </a:lnTo>
                <a:close/>
              </a:path>
            </a:pathLst>
          </a:custGeom>
          <a:blipFill>
            <a:blip r:embed="rId4"/>
            <a:stretch>
              <a:fillRect l="-970459" t="-68737" r="-27030" b="-264171"/>
            </a:stretch>
          </a:blipFill>
        </p:spPr>
        <p:txBody>
          <a:bodyPr/>
          <a:lstStyle/>
          <a:p>
            <a:endParaRPr lang="it-IT" sz="1200"/>
          </a:p>
        </p:txBody>
      </p:sp>
      <p:sp>
        <p:nvSpPr>
          <p:cNvPr id="11" name="TextBox 11">
            <a:extLst>
              <a:ext uri="{FF2B5EF4-FFF2-40B4-BE49-F238E27FC236}">
                <a16:creationId xmlns:a16="http://schemas.microsoft.com/office/drawing/2014/main" id="{6580A26E-0F12-1CB0-021C-DA6F4F427DE7}"/>
              </a:ext>
            </a:extLst>
          </p:cNvPr>
          <p:cNvSpPr txBox="1"/>
          <p:nvPr/>
        </p:nvSpPr>
        <p:spPr>
          <a:xfrm>
            <a:off x="2286863" y="1156658"/>
            <a:ext cx="9362573" cy="325795"/>
          </a:xfrm>
          <a:prstGeom prst="rect">
            <a:avLst/>
          </a:prstGeom>
        </p:spPr>
        <p:txBody>
          <a:bodyPr lIns="0" tIns="0" rIns="0" bIns="0" rtlCol="0" anchor="t">
            <a:spAutoFit/>
          </a:bodyPr>
          <a:lstStyle/>
          <a:p>
            <a:pPr>
              <a:lnSpc>
                <a:spcPts val="2735"/>
              </a:lnSpc>
            </a:pPr>
            <a:r>
              <a:rPr lang="en-US" sz="1953" b="1" dirty="0">
                <a:latin typeface="Montserrat 1 Medium" panose="020B0604020202020204" charset="0"/>
                <a:ea typeface="Montserrat 1"/>
                <a:cs typeface="Montserrat 1 Medium" panose="020B0604020202020204" charset="0"/>
                <a:sym typeface="Montserrat 1"/>
              </a:rPr>
              <a:t>The higher Bonuses depend on the ‘Star Level’ you have reached</a:t>
            </a:r>
          </a:p>
        </p:txBody>
      </p:sp>
      <p:sp>
        <p:nvSpPr>
          <p:cNvPr id="13" name="TextBox 11">
            <a:extLst>
              <a:ext uri="{FF2B5EF4-FFF2-40B4-BE49-F238E27FC236}">
                <a16:creationId xmlns:a16="http://schemas.microsoft.com/office/drawing/2014/main" id="{AE31453E-3257-E686-88FC-34201D59C8E8}"/>
              </a:ext>
            </a:extLst>
          </p:cNvPr>
          <p:cNvSpPr txBox="1"/>
          <p:nvPr/>
        </p:nvSpPr>
        <p:spPr>
          <a:xfrm>
            <a:off x="2281419" y="1472190"/>
            <a:ext cx="9362573" cy="1018292"/>
          </a:xfrm>
          <a:prstGeom prst="rect">
            <a:avLst/>
          </a:prstGeom>
        </p:spPr>
        <p:txBody>
          <a:bodyPr lIns="0" tIns="0" rIns="0" bIns="0" rtlCol="0" anchor="t">
            <a:spAutoFit/>
          </a:bodyPr>
          <a:lstStyle/>
          <a:p>
            <a:pPr>
              <a:lnSpc>
                <a:spcPts val="2735"/>
              </a:lnSpc>
            </a:pPr>
            <a:r>
              <a:rPr lang="en-US" sz="1953" dirty="0">
                <a:latin typeface="Montserrat 1 Medium" panose="020B0604020202020204" charset="0"/>
                <a:ea typeface="Montserrat 1"/>
                <a:cs typeface="Montserrat 1 Medium" panose="020B0604020202020204" charset="0"/>
                <a:sym typeface="Montserrat 1"/>
              </a:rPr>
              <a:t>To earn Star levels there are two requirements </a:t>
            </a:r>
            <a:r>
              <a:rPr lang="en-US" sz="1953" b="1" dirty="0">
                <a:latin typeface="Montserrat 1 Medium" panose="020B0604020202020204" charset="0"/>
                <a:ea typeface="Montserrat 1"/>
                <a:cs typeface="Montserrat 1 Medium" panose="020B0604020202020204" charset="0"/>
                <a:sym typeface="Montserrat 1"/>
              </a:rPr>
              <a:t>PSR</a:t>
            </a:r>
            <a:r>
              <a:rPr lang="en-US" sz="1953" dirty="0">
                <a:latin typeface="Montserrat 1 Medium" panose="020B0604020202020204" charset="0"/>
                <a:ea typeface="Montserrat 1"/>
                <a:cs typeface="Montserrat 1 Medium" panose="020B0604020202020204" charset="0"/>
                <a:sym typeface="Montserrat 1"/>
              </a:rPr>
              <a:t> (Personally Sponsored Requirement) the number of people you’ve introduced as customers or partners, and </a:t>
            </a:r>
            <a:r>
              <a:rPr lang="en-US" sz="1953" b="1" dirty="0">
                <a:latin typeface="Montserrat 1 Medium" panose="020B0604020202020204" charset="0"/>
                <a:ea typeface="Montserrat 1"/>
                <a:cs typeface="Montserrat 1 Medium" panose="020B0604020202020204" charset="0"/>
                <a:sym typeface="Montserrat 1"/>
              </a:rPr>
              <a:t>total accumulated BV </a:t>
            </a:r>
            <a:r>
              <a:rPr lang="en-US" sz="1953" dirty="0">
                <a:latin typeface="Montserrat 1 Medium" panose="020B0604020202020204" charset="0"/>
                <a:ea typeface="Montserrat 1"/>
                <a:cs typeface="Montserrat 1 Medium" panose="020B0604020202020204" charset="0"/>
                <a:sym typeface="Montserrat 1"/>
              </a:rPr>
              <a:t>in your team</a:t>
            </a:r>
          </a:p>
        </p:txBody>
      </p:sp>
      <p:sp>
        <p:nvSpPr>
          <p:cNvPr id="14" name="TextBox 11">
            <a:extLst>
              <a:ext uri="{FF2B5EF4-FFF2-40B4-BE49-F238E27FC236}">
                <a16:creationId xmlns:a16="http://schemas.microsoft.com/office/drawing/2014/main" id="{8A0B09E5-EEFD-0D68-33F4-8411904A0A1C}"/>
              </a:ext>
            </a:extLst>
          </p:cNvPr>
          <p:cNvSpPr txBox="1"/>
          <p:nvPr/>
        </p:nvSpPr>
        <p:spPr>
          <a:xfrm>
            <a:off x="407809" y="2738262"/>
            <a:ext cx="3507633" cy="2403287"/>
          </a:xfrm>
          <a:prstGeom prst="rect">
            <a:avLst/>
          </a:prstGeom>
        </p:spPr>
        <p:txBody>
          <a:bodyPr wrap="square" lIns="0" tIns="0" rIns="0" bIns="0" rtlCol="0" anchor="t">
            <a:spAutoFit/>
          </a:bodyPr>
          <a:lstStyle/>
          <a:p>
            <a:pPr>
              <a:lnSpc>
                <a:spcPts val="2735"/>
              </a:lnSpc>
            </a:pPr>
            <a:r>
              <a:rPr lang="en-US" sz="1953" dirty="0">
                <a:latin typeface="Montserrat 1 Medium" panose="020B0604020202020204" charset="0"/>
                <a:ea typeface="Montserrat 1"/>
                <a:cs typeface="Montserrat 1 Medium" panose="020B0604020202020204" charset="0"/>
                <a:sym typeface="Montserrat 1"/>
              </a:rPr>
              <a:t>1 Star = 2 PSR + 10,000 BV</a:t>
            </a:r>
          </a:p>
          <a:p>
            <a:pPr>
              <a:lnSpc>
                <a:spcPts val="2735"/>
              </a:lnSpc>
            </a:pPr>
            <a:r>
              <a:rPr lang="en-US" sz="1953" dirty="0">
                <a:latin typeface="Montserrat 1 Medium" panose="020B0604020202020204" charset="0"/>
                <a:ea typeface="Montserrat 1"/>
                <a:cs typeface="Montserrat 1 Medium" panose="020B0604020202020204" charset="0"/>
                <a:sym typeface="Montserrat 1"/>
              </a:rPr>
              <a:t>2 Star = 2 PSR + 50,000 BV</a:t>
            </a:r>
          </a:p>
          <a:p>
            <a:pPr>
              <a:lnSpc>
                <a:spcPts val="2735"/>
              </a:lnSpc>
            </a:pPr>
            <a:r>
              <a:rPr lang="en-US" sz="1953" dirty="0">
                <a:latin typeface="Montserrat 1 Medium" panose="020B0604020202020204" charset="0"/>
                <a:ea typeface="Montserrat 1"/>
                <a:cs typeface="Montserrat 1 Medium" panose="020B0604020202020204" charset="0"/>
                <a:sym typeface="Montserrat 1"/>
              </a:rPr>
              <a:t>3 Star = 3 PSR + 250,000 BV</a:t>
            </a:r>
          </a:p>
          <a:p>
            <a:pPr>
              <a:lnSpc>
                <a:spcPts val="2735"/>
              </a:lnSpc>
            </a:pPr>
            <a:r>
              <a:rPr lang="en-US" sz="1953" dirty="0">
                <a:latin typeface="Montserrat 1 Medium" panose="020B0604020202020204" charset="0"/>
                <a:ea typeface="Montserrat 1"/>
                <a:cs typeface="Montserrat 1 Medium" panose="020B0604020202020204" charset="0"/>
                <a:sym typeface="Montserrat 1"/>
              </a:rPr>
              <a:t>4 Star = 5 PSR + 1,000,,000 BV</a:t>
            </a:r>
          </a:p>
          <a:p>
            <a:pPr>
              <a:lnSpc>
                <a:spcPts val="2735"/>
              </a:lnSpc>
            </a:pPr>
            <a:r>
              <a:rPr lang="en-US" sz="1953" dirty="0">
                <a:latin typeface="Montserrat 1 Medium" panose="020B0604020202020204" charset="0"/>
                <a:ea typeface="Montserrat 1"/>
                <a:cs typeface="Montserrat 1 Medium" panose="020B0604020202020204" charset="0"/>
                <a:sym typeface="Montserrat 1"/>
              </a:rPr>
              <a:t>5 Star = 5 PSR + 2,000,000 BV</a:t>
            </a:r>
          </a:p>
          <a:p>
            <a:pPr>
              <a:lnSpc>
                <a:spcPts val="2735"/>
              </a:lnSpc>
            </a:pPr>
            <a:r>
              <a:rPr lang="en-US" sz="1953" dirty="0">
                <a:latin typeface="Montserrat 1 Medium" panose="020B0604020202020204" charset="0"/>
                <a:ea typeface="Montserrat 1"/>
                <a:cs typeface="Montserrat 1 Medium" panose="020B0604020202020204" charset="0"/>
                <a:sym typeface="Montserrat 1"/>
              </a:rPr>
              <a:t>6 Star = 10 PSR + 10,000,000 BV</a:t>
            </a:r>
          </a:p>
          <a:p>
            <a:pPr>
              <a:lnSpc>
                <a:spcPts val="2735"/>
              </a:lnSpc>
            </a:pPr>
            <a:r>
              <a:rPr lang="en-US" sz="1953" dirty="0">
                <a:latin typeface="Montserrat 1 Medium" panose="020B0604020202020204" charset="0"/>
                <a:ea typeface="Montserrat 1"/>
                <a:cs typeface="Montserrat 1 Medium" panose="020B0604020202020204" charset="0"/>
                <a:sym typeface="Montserrat 1"/>
              </a:rPr>
              <a:t>7 Star = 10 PSR + 50,000,000 BV</a:t>
            </a:r>
          </a:p>
        </p:txBody>
      </p:sp>
    </p:spTree>
    <p:extLst>
      <p:ext uri="{BB962C8B-B14F-4D97-AF65-F5344CB8AC3E}">
        <p14:creationId xmlns:p14="http://schemas.microsoft.com/office/powerpoint/2010/main" val="34148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2139" y="3359732"/>
            <a:ext cx="13816279" cy="917645"/>
            <a:chOff x="0" y="0"/>
            <a:chExt cx="6058503" cy="402392"/>
          </a:xfrm>
        </p:grpSpPr>
        <p:sp>
          <p:nvSpPr>
            <p:cNvPr id="3" name="Freeform 3"/>
            <p:cNvSpPr/>
            <p:nvPr/>
          </p:nvSpPr>
          <p:spPr>
            <a:xfrm>
              <a:off x="0" y="0"/>
              <a:ext cx="6058503" cy="402392"/>
            </a:xfrm>
            <a:custGeom>
              <a:avLst/>
              <a:gdLst/>
              <a:ahLst/>
              <a:cxnLst/>
              <a:rect l="l" t="t" r="r" b="b"/>
              <a:pathLst>
                <a:path w="6058503" h="402392">
                  <a:moveTo>
                    <a:pt x="24282" y="0"/>
                  </a:moveTo>
                  <a:lnTo>
                    <a:pt x="6034221" y="0"/>
                  </a:lnTo>
                  <a:cubicBezTo>
                    <a:pt x="6047631" y="0"/>
                    <a:pt x="6058503" y="10871"/>
                    <a:pt x="6058503" y="24282"/>
                  </a:cubicBezTo>
                  <a:lnTo>
                    <a:pt x="6058503" y="378110"/>
                  </a:lnTo>
                  <a:cubicBezTo>
                    <a:pt x="6058503" y="391520"/>
                    <a:pt x="6047631" y="402392"/>
                    <a:pt x="6034221" y="402392"/>
                  </a:cubicBezTo>
                  <a:lnTo>
                    <a:pt x="24282" y="402392"/>
                  </a:lnTo>
                  <a:cubicBezTo>
                    <a:pt x="10871" y="402392"/>
                    <a:pt x="0" y="391520"/>
                    <a:pt x="0" y="378110"/>
                  </a:cubicBezTo>
                  <a:lnTo>
                    <a:pt x="0" y="24282"/>
                  </a:lnTo>
                  <a:cubicBezTo>
                    <a:pt x="0" y="10871"/>
                    <a:pt x="10871" y="0"/>
                    <a:pt x="24282" y="0"/>
                  </a:cubicBezTo>
                  <a:close/>
                </a:path>
              </a:pathLst>
            </a:custGeom>
            <a:gradFill rotWithShape="1">
              <a:gsLst>
                <a:gs pos="0">
                  <a:srgbClr val="4A7062">
                    <a:alpha val="100000"/>
                  </a:srgbClr>
                </a:gs>
                <a:gs pos="100000">
                  <a:srgbClr val="BCB0A8">
                    <a:alpha val="100000"/>
                  </a:srgbClr>
                </a:gs>
              </a:gsLst>
              <a:path path="circle">
                <a:fillToRect r="100000" b="100000"/>
              </a:path>
              <a:tileRect l="-100000" t="-100000"/>
            </a:gradFill>
          </p:spPr>
          <p:txBody>
            <a:bodyPr/>
            <a:lstStyle/>
            <a:p>
              <a:endParaRPr lang="it-IT" sz="1200"/>
            </a:p>
          </p:txBody>
        </p:sp>
        <p:sp>
          <p:nvSpPr>
            <p:cNvPr id="4" name="TextBox 4"/>
            <p:cNvSpPr txBox="1"/>
            <p:nvPr/>
          </p:nvSpPr>
          <p:spPr>
            <a:xfrm>
              <a:off x="0" y="38100"/>
              <a:ext cx="6058503" cy="364292"/>
            </a:xfrm>
            <a:prstGeom prst="rect">
              <a:avLst/>
            </a:prstGeom>
          </p:spPr>
          <p:txBody>
            <a:bodyPr lIns="33867" tIns="33867" rIns="33867" bIns="33867" rtlCol="0" anchor="ctr"/>
            <a:lstStyle/>
            <a:p>
              <a:pPr algn="ctr">
                <a:lnSpc>
                  <a:spcPts val="1550"/>
                </a:lnSpc>
              </a:pPr>
              <a:endParaRPr sz="1200" dirty="0"/>
            </a:p>
          </p:txBody>
        </p:sp>
      </p:grpSp>
      <p:sp>
        <p:nvSpPr>
          <p:cNvPr id="5" name="Freeform 5"/>
          <p:cNvSpPr/>
          <p:nvPr/>
        </p:nvSpPr>
        <p:spPr>
          <a:xfrm rot="1915075">
            <a:off x="5801694" y="-1143832"/>
            <a:ext cx="10222350" cy="3539489"/>
          </a:xfrm>
          <a:custGeom>
            <a:avLst/>
            <a:gdLst/>
            <a:ahLst/>
            <a:cxnLst/>
            <a:rect l="l" t="t" r="r" b="b"/>
            <a:pathLst>
              <a:path w="15333525" h="5309233">
                <a:moveTo>
                  <a:pt x="0" y="0"/>
                </a:moveTo>
                <a:lnTo>
                  <a:pt x="15333525" y="0"/>
                </a:lnTo>
                <a:lnTo>
                  <a:pt x="15333525" y="5309233"/>
                </a:lnTo>
                <a:lnTo>
                  <a:pt x="0" y="5309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sz="1200"/>
          </a:p>
        </p:txBody>
      </p:sp>
      <p:sp>
        <p:nvSpPr>
          <p:cNvPr id="6" name="Freeform 6"/>
          <p:cNvSpPr/>
          <p:nvPr/>
        </p:nvSpPr>
        <p:spPr>
          <a:xfrm rot="-9835055" flipH="1" flipV="1">
            <a:off x="5539812" y="6176235"/>
            <a:ext cx="2499855" cy="1528037"/>
          </a:xfrm>
          <a:custGeom>
            <a:avLst/>
            <a:gdLst/>
            <a:ahLst/>
            <a:cxnLst/>
            <a:rect l="l" t="t" r="r" b="b"/>
            <a:pathLst>
              <a:path w="3749782" h="2292055">
                <a:moveTo>
                  <a:pt x="3749783" y="2292055"/>
                </a:moveTo>
                <a:lnTo>
                  <a:pt x="0" y="2292055"/>
                </a:lnTo>
                <a:lnTo>
                  <a:pt x="0" y="0"/>
                </a:lnTo>
                <a:lnTo>
                  <a:pt x="3749783" y="0"/>
                </a:lnTo>
                <a:lnTo>
                  <a:pt x="3749783" y="2292055"/>
                </a:lnTo>
                <a:close/>
              </a:path>
            </a:pathLst>
          </a:custGeom>
          <a:blipFill>
            <a:blip r:embed="rId4"/>
            <a:stretch>
              <a:fillRect/>
            </a:stretch>
          </a:blipFill>
        </p:spPr>
        <p:txBody>
          <a:bodyPr/>
          <a:lstStyle/>
          <a:p>
            <a:endParaRPr lang="it-IT" sz="1200"/>
          </a:p>
        </p:txBody>
      </p:sp>
      <p:sp>
        <p:nvSpPr>
          <p:cNvPr id="7" name="Freeform 7"/>
          <p:cNvSpPr/>
          <p:nvPr/>
        </p:nvSpPr>
        <p:spPr>
          <a:xfrm rot="1142013" flipH="1" flipV="1">
            <a:off x="8225789" y="1038660"/>
            <a:ext cx="1701115" cy="1039807"/>
          </a:xfrm>
          <a:custGeom>
            <a:avLst/>
            <a:gdLst/>
            <a:ahLst/>
            <a:cxnLst/>
            <a:rect l="l" t="t" r="r" b="b"/>
            <a:pathLst>
              <a:path w="2551672" h="1559710">
                <a:moveTo>
                  <a:pt x="2551672" y="1559710"/>
                </a:moveTo>
                <a:lnTo>
                  <a:pt x="0" y="1559710"/>
                </a:lnTo>
                <a:lnTo>
                  <a:pt x="0" y="0"/>
                </a:lnTo>
                <a:lnTo>
                  <a:pt x="2551672" y="0"/>
                </a:lnTo>
                <a:lnTo>
                  <a:pt x="2551672" y="1559710"/>
                </a:lnTo>
                <a:close/>
              </a:path>
            </a:pathLst>
          </a:custGeom>
          <a:blipFill>
            <a:blip r:embed="rId4"/>
            <a:stretch>
              <a:fillRect/>
            </a:stretch>
          </a:blipFill>
        </p:spPr>
        <p:txBody>
          <a:bodyPr/>
          <a:lstStyle/>
          <a:p>
            <a:endParaRPr lang="it-IT" sz="1200"/>
          </a:p>
        </p:txBody>
      </p:sp>
      <p:sp>
        <p:nvSpPr>
          <p:cNvPr id="8" name="Freeform 8"/>
          <p:cNvSpPr/>
          <p:nvPr/>
        </p:nvSpPr>
        <p:spPr>
          <a:xfrm rot="7692875" flipH="1" flipV="1">
            <a:off x="10617563" y="649295"/>
            <a:ext cx="2216535" cy="1354857"/>
          </a:xfrm>
          <a:custGeom>
            <a:avLst/>
            <a:gdLst/>
            <a:ahLst/>
            <a:cxnLst/>
            <a:rect l="l" t="t" r="r" b="b"/>
            <a:pathLst>
              <a:path w="3324803" h="2032286">
                <a:moveTo>
                  <a:pt x="3324802" y="2032286"/>
                </a:moveTo>
                <a:lnTo>
                  <a:pt x="0" y="2032286"/>
                </a:lnTo>
                <a:lnTo>
                  <a:pt x="0" y="0"/>
                </a:lnTo>
                <a:lnTo>
                  <a:pt x="3324802" y="0"/>
                </a:lnTo>
                <a:lnTo>
                  <a:pt x="3324802" y="2032286"/>
                </a:lnTo>
                <a:close/>
              </a:path>
            </a:pathLst>
          </a:custGeom>
          <a:blipFill>
            <a:blip r:embed="rId4"/>
            <a:stretch>
              <a:fillRect/>
            </a:stretch>
          </a:blipFill>
        </p:spPr>
        <p:txBody>
          <a:bodyPr/>
          <a:lstStyle/>
          <a:p>
            <a:endParaRPr lang="it-IT" sz="1200"/>
          </a:p>
        </p:txBody>
      </p:sp>
      <p:sp>
        <p:nvSpPr>
          <p:cNvPr id="9" name="TextBox 9"/>
          <p:cNvSpPr txBox="1"/>
          <p:nvPr/>
        </p:nvSpPr>
        <p:spPr>
          <a:xfrm>
            <a:off x="812801" y="1549401"/>
            <a:ext cx="5596119" cy="294953"/>
          </a:xfrm>
          <a:prstGeom prst="rect">
            <a:avLst/>
          </a:prstGeom>
        </p:spPr>
        <p:txBody>
          <a:bodyPr lIns="0" tIns="0" rIns="0" bIns="0" rtlCol="0" anchor="t">
            <a:spAutoFit/>
          </a:bodyPr>
          <a:lstStyle/>
          <a:p>
            <a:pPr>
              <a:lnSpc>
                <a:spcPts val="2279"/>
              </a:lnSpc>
              <a:spcBef>
                <a:spcPct val="0"/>
              </a:spcBef>
            </a:pPr>
            <a:r>
              <a:rPr lang="en-US" sz="2000" dirty="0">
                <a:solidFill>
                  <a:srgbClr val="BAAFA6"/>
                </a:solidFill>
                <a:latin typeface="Montserrat 1"/>
                <a:ea typeface="Montserrat 1"/>
                <a:cs typeface="Montserrat 1"/>
                <a:sym typeface="Montserrat 1"/>
              </a:rPr>
              <a:t>In this presentation – or next time</a:t>
            </a:r>
          </a:p>
        </p:txBody>
      </p:sp>
      <p:sp>
        <p:nvSpPr>
          <p:cNvPr id="13" name="TextBox 13"/>
          <p:cNvSpPr txBox="1"/>
          <p:nvPr/>
        </p:nvSpPr>
        <p:spPr>
          <a:xfrm>
            <a:off x="685801" y="909783"/>
            <a:ext cx="7946947" cy="804579"/>
          </a:xfrm>
          <a:prstGeom prst="rect">
            <a:avLst/>
          </a:prstGeom>
        </p:spPr>
        <p:txBody>
          <a:bodyPr wrap="square" lIns="0" tIns="0" rIns="0" bIns="0" rtlCol="0" anchor="t">
            <a:spAutoFit/>
          </a:bodyPr>
          <a:lstStyle/>
          <a:p>
            <a:pPr>
              <a:lnSpc>
                <a:spcPts val="6202"/>
              </a:lnSpc>
            </a:pPr>
            <a:r>
              <a:rPr lang="en-US" sz="7129" b="1" spc="-249" dirty="0">
                <a:solidFill>
                  <a:srgbClr val="497062"/>
                </a:solidFill>
                <a:latin typeface="Montserrat 1 Heavy"/>
                <a:ea typeface="Montserrat 1 Heavy"/>
                <a:cs typeface="Montserrat 1 Heavy"/>
                <a:sym typeface="Montserrat 1 Heavy"/>
              </a:rPr>
              <a:t>What we will see</a:t>
            </a:r>
          </a:p>
        </p:txBody>
      </p:sp>
      <p:grpSp>
        <p:nvGrpSpPr>
          <p:cNvPr id="51" name="Gruppo 50">
            <a:extLst>
              <a:ext uri="{FF2B5EF4-FFF2-40B4-BE49-F238E27FC236}">
                <a16:creationId xmlns:a16="http://schemas.microsoft.com/office/drawing/2014/main" id="{F6F91293-A55B-D44B-99F4-827ECD438416}"/>
              </a:ext>
            </a:extLst>
          </p:cNvPr>
          <p:cNvGrpSpPr/>
          <p:nvPr/>
        </p:nvGrpSpPr>
        <p:grpSpPr>
          <a:xfrm>
            <a:off x="6211153" y="2209800"/>
            <a:ext cx="2940623" cy="3373777"/>
            <a:chOff x="9316729" y="3314700"/>
            <a:chExt cx="4410934" cy="5060666"/>
          </a:xfrm>
        </p:grpSpPr>
        <p:sp>
          <p:nvSpPr>
            <p:cNvPr id="16" name="TextBox 16"/>
            <p:cNvSpPr txBox="1"/>
            <p:nvPr/>
          </p:nvSpPr>
          <p:spPr>
            <a:xfrm>
              <a:off x="9602050" y="7621628"/>
              <a:ext cx="3625011" cy="403956"/>
            </a:xfrm>
            <a:prstGeom prst="rect">
              <a:avLst/>
            </a:prstGeom>
          </p:spPr>
          <p:txBody>
            <a:bodyPr lIns="0" tIns="0" rIns="0" bIns="0" rtlCol="0" anchor="t">
              <a:spAutoFit/>
            </a:bodyPr>
            <a:lstStyle/>
            <a:p>
              <a:pPr algn="ctr">
                <a:lnSpc>
                  <a:spcPts val="2100"/>
                </a:lnSpc>
              </a:pPr>
              <a:r>
                <a:rPr lang="en-US" sz="2000" b="1" spc="-70" dirty="0">
                  <a:solidFill>
                    <a:srgbClr val="497062"/>
                  </a:solidFill>
                  <a:latin typeface="Montserrat 1 Heavy"/>
                  <a:ea typeface="Montserrat 1 Heavy"/>
                  <a:cs typeface="Montserrat 1 Heavy"/>
                  <a:sym typeface="Montserrat 1 Heavy"/>
                </a:rPr>
                <a:t>VERIFICATION</a:t>
              </a:r>
            </a:p>
          </p:txBody>
        </p:sp>
        <p:grpSp>
          <p:nvGrpSpPr>
            <p:cNvPr id="30" name="Gruppo 29">
              <a:extLst>
                <a:ext uri="{FF2B5EF4-FFF2-40B4-BE49-F238E27FC236}">
                  <a16:creationId xmlns:a16="http://schemas.microsoft.com/office/drawing/2014/main" id="{E2D2AB04-6740-AA43-AC2D-8EF392E86266}"/>
                </a:ext>
              </a:extLst>
            </p:cNvPr>
            <p:cNvGrpSpPr/>
            <p:nvPr/>
          </p:nvGrpSpPr>
          <p:grpSpPr>
            <a:xfrm>
              <a:off x="9316729" y="3314700"/>
              <a:ext cx="4410934" cy="5060666"/>
              <a:chOff x="9316729" y="3314700"/>
              <a:chExt cx="4410934" cy="5060666"/>
            </a:xfrm>
          </p:grpSpPr>
          <p:sp>
            <p:nvSpPr>
              <p:cNvPr id="12" name="TextBox 12"/>
              <p:cNvSpPr txBox="1"/>
              <p:nvPr/>
            </p:nvSpPr>
            <p:spPr>
              <a:xfrm>
                <a:off x="9598814" y="8029118"/>
                <a:ext cx="3583785" cy="346248"/>
              </a:xfrm>
              <a:prstGeom prst="rect">
                <a:avLst/>
              </a:prstGeom>
            </p:spPr>
            <p:txBody>
              <a:bodyPr wrap="square" lIns="0" tIns="0" rIns="0" bIns="0" rtlCol="0" anchor="t">
                <a:spAutoFit/>
              </a:bodyPr>
              <a:lstStyle/>
              <a:p>
                <a:pPr algn="ctr">
                  <a:lnSpc>
                    <a:spcPts val="1770"/>
                  </a:lnSpc>
                </a:pPr>
                <a:r>
                  <a:rPr lang="en-US" sz="1685" spc="-59" dirty="0">
                    <a:solidFill>
                      <a:srgbClr val="58786B"/>
                    </a:solidFill>
                    <a:latin typeface="Montserrat 1 Medium" panose="020B0604020202020204" charset="0"/>
                    <a:ea typeface="Montserrat 1"/>
                    <a:cs typeface="Montserrat 1 Medium" panose="020B0604020202020204" charset="0"/>
                    <a:sym typeface="Montserrat 1"/>
                  </a:rPr>
                  <a:t>   CSR PLASTIC CREDIT</a:t>
                </a:r>
              </a:p>
            </p:txBody>
          </p:sp>
          <p:grpSp>
            <p:nvGrpSpPr>
              <p:cNvPr id="29" name="Gruppo 28">
                <a:extLst>
                  <a:ext uri="{FF2B5EF4-FFF2-40B4-BE49-F238E27FC236}">
                    <a16:creationId xmlns:a16="http://schemas.microsoft.com/office/drawing/2014/main" id="{AEFB2CD6-1660-4146-8C11-7940AC3F52DA}"/>
                  </a:ext>
                </a:extLst>
              </p:cNvPr>
              <p:cNvGrpSpPr/>
              <p:nvPr/>
            </p:nvGrpSpPr>
            <p:grpSpPr>
              <a:xfrm>
                <a:off x="9316729" y="3314700"/>
                <a:ext cx="4410934" cy="4410934"/>
                <a:chOff x="9316729" y="3314700"/>
                <a:chExt cx="4410934" cy="4410934"/>
              </a:xfrm>
            </p:grpSpPr>
            <p:grpSp>
              <p:nvGrpSpPr>
                <p:cNvPr id="31" name="Group 31"/>
                <p:cNvGrpSpPr/>
                <p:nvPr/>
              </p:nvGrpSpPr>
              <p:grpSpPr>
                <a:xfrm>
                  <a:off x="9316729" y="3314700"/>
                  <a:ext cx="4410934" cy="4410934"/>
                  <a:chOff x="0" y="0"/>
                  <a:chExt cx="6130241" cy="6130241"/>
                </a:xfrm>
              </p:grpSpPr>
              <p:grpSp>
                <p:nvGrpSpPr>
                  <p:cNvPr id="32" name="Group 32"/>
                  <p:cNvGrpSpPr/>
                  <p:nvPr/>
                </p:nvGrpSpPr>
                <p:grpSpPr>
                  <a:xfrm rot="3281874">
                    <a:off x="866332" y="866332"/>
                    <a:ext cx="4397578" cy="439757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9FA096"/>
                        </a:gs>
                        <a:gs pos="100000">
                          <a:srgbClr val="B0A9A1"/>
                        </a:gs>
                      </a:gsLst>
                      <a:lin ang="0"/>
                    </a:gradFill>
                    <a:ln w="12700" cap="sq">
                      <a:noFill/>
                      <a:prstDash val="solid"/>
                      <a:miter/>
                    </a:ln>
                  </p:spPr>
                  <p:txBody>
                    <a:bodyPr/>
                    <a:lstStyle/>
                    <a:p>
                      <a:endParaRPr lang="it-IT" sz="1200"/>
                    </a:p>
                  </p:txBody>
                </p:sp>
              </p:grpSp>
              <p:grpSp>
                <p:nvGrpSpPr>
                  <p:cNvPr id="34" name="Group 34"/>
                  <p:cNvGrpSpPr/>
                  <p:nvPr/>
                </p:nvGrpSpPr>
                <p:grpSpPr>
                  <a:xfrm>
                    <a:off x="1138518" y="1138518"/>
                    <a:ext cx="3853206" cy="3853206"/>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FFE"/>
                    </a:solidFill>
                    <a:ln>
                      <a:noFill/>
                    </a:ln>
                  </p:spPr>
                  <p:txBody>
                    <a:bodyPr/>
                    <a:lstStyle/>
                    <a:p>
                      <a:endParaRPr lang="it-IT" sz="1200"/>
                    </a:p>
                  </p:txBody>
                </p:sp>
                <p:sp>
                  <p:nvSpPr>
                    <p:cNvPr id="36" name="TextBox 36"/>
                    <p:cNvSpPr txBox="1"/>
                    <p:nvPr/>
                  </p:nvSpPr>
                  <p:spPr>
                    <a:xfrm>
                      <a:off x="76200" y="47625"/>
                      <a:ext cx="660400" cy="688975"/>
                    </a:xfrm>
                    <a:prstGeom prst="rect">
                      <a:avLst/>
                    </a:prstGeom>
                    <a:ln>
                      <a:noFill/>
                    </a:ln>
                  </p:spPr>
                  <p:txBody>
                    <a:bodyPr lIns="33867" tIns="33867" rIns="33867" bIns="33867" rtlCol="0" anchor="ctr"/>
                    <a:lstStyle/>
                    <a:p>
                      <a:pPr algn="ctr">
                        <a:lnSpc>
                          <a:spcPts val="1399"/>
                        </a:lnSpc>
                      </a:pPr>
                      <a:endParaRPr sz="1200" dirty="0"/>
                    </a:p>
                  </p:txBody>
                </p:sp>
              </p:grpSp>
            </p:grpSp>
            <p:sp>
              <p:nvSpPr>
                <p:cNvPr id="43" name="Freeform 43"/>
                <p:cNvSpPr/>
                <p:nvPr/>
              </p:nvSpPr>
              <p:spPr>
                <a:xfrm>
                  <a:off x="9982200" y="3969626"/>
                  <a:ext cx="3080255" cy="3080256"/>
                </a:xfrm>
                <a:custGeom>
                  <a:avLst/>
                  <a:gdLst/>
                  <a:ahLst/>
                  <a:cxnLst/>
                  <a:rect l="l" t="t" r="r" b="b"/>
                  <a:pathLst>
                    <a:path w="2163647" h="2394076">
                      <a:moveTo>
                        <a:pt x="0" y="0"/>
                      </a:moveTo>
                      <a:lnTo>
                        <a:pt x="2163647" y="0"/>
                      </a:lnTo>
                      <a:lnTo>
                        <a:pt x="2163647" y="2394076"/>
                      </a:lnTo>
                      <a:lnTo>
                        <a:pt x="0" y="2394076"/>
                      </a:lnTo>
                      <a:lnTo>
                        <a:pt x="0" y="0"/>
                      </a:lnTo>
                      <a:close/>
                    </a:path>
                  </a:pathLst>
                </a:custGeom>
                <a:blipFill>
                  <a:blip r:embed="rId5" cstate="print">
                    <a:extLst>
                      <a:ext uri="{28A0092B-C50C-407E-A947-70E740481C1C}">
                        <a14:useLocalDpi xmlns:a14="http://schemas.microsoft.com/office/drawing/2010/main" val="0"/>
                      </a:ext>
                    </a:extLst>
                  </a:blip>
                  <a:stretch>
                    <a:fillRect/>
                  </a:stretch>
                </a:blipFill>
              </p:spPr>
              <p:txBody>
                <a:bodyPr/>
                <a:lstStyle/>
                <a:p>
                  <a:endParaRPr lang="it-IT" sz="1200" dirty="0"/>
                </a:p>
              </p:txBody>
            </p:sp>
          </p:grpSp>
        </p:grpSp>
      </p:grpSp>
      <p:grpSp>
        <p:nvGrpSpPr>
          <p:cNvPr id="45" name="Gruppo 44">
            <a:extLst>
              <a:ext uri="{FF2B5EF4-FFF2-40B4-BE49-F238E27FC236}">
                <a16:creationId xmlns:a16="http://schemas.microsoft.com/office/drawing/2014/main" id="{9C519321-2574-E149-9EBD-4EF9FF833B99}"/>
              </a:ext>
            </a:extLst>
          </p:cNvPr>
          <p:cNvGrpSpPr/>
          <p:nvPr/>
        </p:nvGrpSpPr>
        <p:grpSpPr>
          <a:xfrm>
            <a:off x="3224293" y="2660791"/>
            <a:ext cx="2300717" cy="3153619"/>
            <a:chOff x="4836439" y="3991187"/>
            <a:chExt cx="3451076" cy="4730428"/>
          </a:xfrm>
        </p:grpSpPr>
        <p:sp>
          <p:nvSpPr>
            <p:cNvPr id="14" name="TextBox 14"/>
            <p:cNvSpPr txBox="1"/>
            <p:nvPr/>
          </p:nvSpPr>
          <p:spPr>
            <a:xfrm>
              <a:off x="4836439" y="7621628"/>
              <a:ext cx="3419064" cy="403956"/>
            </a:xfrm>
            <a:prstGeom prst="rect">
              <a:avLst/>
            </a:prstGeom>
          </p:spPr>
          <p:txBody>
            <a:bodyPr lIns="0" tIns="0" rIns="0" bIns="0" rtlCol="0" anchor="t">
              <a:spAutoFit/>
            </a:bodyPr>
            <a:lstStyle/>
            <a:p>
              <a:pPr algn="ctr">
                <a:lnSpc>
                  <a:spcPts val="2100"/>
                </a:lnSpc>
              </a:pPr>
              <a:r>
                <a:rPr lang="en-US" sz="2000" b="1" spc="-70" dirty="0">
                  <a:solidFill>
                    <a:srgbClr val="497062"/>
                  </a:solidFill>
                  <a:latin typeface="Montserrat 1 Heavy"/>
                  <a:ea typeface="Montserrat 1 Heavy"/>
                  <a:cs typeface="Montserrat 1 Heavy"/>
                  <a:sym typeface="Montserrat 1 Heavy"/>
                </a:rPr>
                <a:t>SOLUTION</a:t>
              </a:r>
            </a:p>
          </p:txBody>
        </p:sp>
        <p:sp>
          <p:nvSpPr>
            <p:cNvPr id="15" name="TextBox 15"/>
            <p:cNvSpPr txBox="1"/>
            <p:nvPr/>
          </p:nvSpPr>
          <p:spPr>
            <a:xfrm>
              <a:off x="5011185" y="8029118"/>
              <a:ext cx="3069573" cy="692497"/>
            </a:xfrm>
            <a:prstGeom prst="rect">
              <a:avLst/>
            </a:prstGeom>
          </p:spPr>
          <p:txBody>
            <a:bodyPr lIns="0" tIns="0" rIns="0" bIns="0" rtlCol="0" anchor="t">
              <a:spAutoFit/>
            </a:bodyPr>
            <a:lstStyle/>
            <a:p>
              <a:pPr algn="ctr">
                <a:lnSpc>
                  <a:spcPts val="1770"/>
                </a:lnSpc>
              </a:pPr>
              <a:r>
                <a:rPr lang="en-US" sz="1685" spc="-59" dirty="0">
                  <a:solidFill>
                    <a:srgbClr val="58786B"/>
                  </a:solidFill>
                  <a:latin typeface="Montserrat 1 Medium" panose="020B0604020202020204" charset="0"/>
                  <a:ea typeface="Montserrat 1"/>
                  <a:cs typeface="Montserrat 1 Medium" panose="020B0604020202020204" charset="0"/>
                  <a:sym typeface="Montserrat 1"/>
                </a:rPr>
                <a:t>CORSAIR GROUP</a:t>
              </a:r>
            </a:p>
            <a:p>
              <a:pPr algn="ctr">
                <a:lnSpc>
                  <a:spcPts val="1770"/>
                </a:lnSpc>
              </a:pPr>
              <a:r>
                <a:rPr lang="en-US" sz="1685" spc="-59" dirty="0">
                  <a:solidFill>
                    <a:srgbClr val="58786B"/>
                  </a:solidFill>
                  <a:latin typeface="Montserrat 1 Medium" panose="020B0604020202020204" charset="0"/>
                  <a:ea typeface="Montserrat 1"/>
                  <a:cs typeface="Montserrat 1 Medium" panose="020B0604020202020204" charset="0"/>
                  <a:sym typeface="Montserrat 1"/>
                </a:rPr>
                <a:t>INTERNATIONAL</a:t>
              </a:r>
            </a:p>
          </p:txBody>
        </p:sp>
        <p:grpSp>
          <p:nvGrpSpPr>
            <p:cNvPr id="47" name="Gruppo 46">
              <a:extLst>
                <a:ext uri="{FF2B5EF4-FFF2-40B4-BE49-F238E27FC236}">
                  <a16:creationId xmlns:a16="http://schemas.microsoft.com/office/drawing/2014/main" id="{329C9979-3EE5-8647-9AF5-DB4C7A917167}"/>
                </a:ext>
              </a:extLst>
            </p:cNvPr>
            <p:cNvGrpSpPr/>
            <p:nvPr/>
          </p:nvGrpSpPr>
          <p:grpSpPr>
            <a:xfrm>
              <a:off x="5123295" y="3991187"/>
              <a:ext cx="3164220" cy="3164220"/>
              <a:chOff x="5073897" y="3978304"/>
              <a:chExt cx="3298184" cy="3298184"/>
            </a:xfrm>
          </p:grpSpPr>
          <p:grpSp>
            <p:nvGrpSpPr>
              <p:cNvPr id="21" name="Group 21"/>
              <p:cNvGrpSpPr/>
              <p:nvPr/>
            </p:nvGrpSpPr>
            <p:grpSpPr>
              <a:xfrm>
                <a:off x="5073897" y="3978304"/>
                <a:ext cx="3298184" cy="3298184"/>
                <a:chOff x="866332" y="866332"/>
                <a:chExt cx="4397578" cy="4397578"/>
              </a:xfrm>
              <a:gradFill>
                <a:gsLst>
                  <a:gs pos="100000">
                    <a:srgbClr val="59796C"/>
                  </a:gs>
                  <a:gs pos="0">
                    <a:srgbClr val="828F84"/>
                  </a:gs>
                </a:gsLst>
                <a:lin ang="0" scaled="1"/>
              </a:gradFill>
            </p:grpSpPr>
            <p:grpSp>
              <p:nvGrpSpPr>
                <p:cNvPr id="22" name="Group 22"/>
                <p:cNvGrpSpPr/>
                <p:nvPr/>
              </p:nvGrpSpPr>
              <p:grpSpPr>
                <a:xfrm rot="3281874">
                  <a:off x="866332" y="866332"/>
                  <a:ext cx="4397578" cy="4397578"/>
                  <a:chOff x="0" y="0"/>
                  <a:chExt cx="812800" cy="812800"/>
                </a:xfrm>
                <a:grpFill/>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100000">
                        <a:srgbClr val="9A9C92"/>
                      </a:gs>
                      <a:gs pos="35000">
                        <a:srgbClr val="828F84"/>
                      </a:gs>
                    </a:gsLst>
                    <a:lin ang="0" scaled="1"/>
                  </a:gradFill>
                  <a:ln w="12700" cap="sq">
                    <a:noFill/>
                    <a:prstDash val="solid"/>
                    <a:miter/>
                  </a:ln>
                </p:spPr>
                <p:txBody>
                  <a:bodyPr/>
                  <a:lstStyle/>
                  <a:p>
                    <a:endParaRPr lang="it-IT" sz="1200"/>
                  </a:p>
                </p:txBody>
              </p:sp>
            </p:grpSp>
            <p:sp>
              <p:nvSpPr>
                <p:cNvPr id="25" name="Freeform 25"/>
                <p:cNvSpPr/>
                <p:nvPr/>
              </p:nvSpPr>
              <p:spPr>
                <a:xfrm>
                  <a:off x="1138519" y="1138519"/>
                  <a:ext cx="3853206" cy="385320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a:noFill/>
                </a:ln>
              </p:spPr>
              <p:txBody>
                <a:bodyPr/>
                <a:lstStyle/>
                <a:p>
                  <a:endParaRPr lang="it-IT" sz="1200"/>
                </a:p>
              </p:txBody>
            </p:sp>
          </p:grpSp>
          <p:pic>
            <p:nvPicPr>
              <p:cNvPr id="46" name="Immagine 45">
                <a:extLst>
                  <a:ext uri="{FF2B5EF4-FFF2-40B4-BE49-F238E27FC236}">
                    <a16:creationId xmlns:a16="http://schemas.microsoft.com/office/drawing/2014/main" id="{8EF6091D-42E7-7047-97D8-4C12C0FB6F18}"/>
                  </a:ext>
                </a:extLst>
              </p:cNvPr>
              <p:cNvPicPr>
                <a:picLocks noChangeAspect="1"/>
              </p:cNvPicPr>
              <p:nvPr/>
            </p:nvPicPr>
            <p:blipFill>
              <a:blip r:embed="rId6"/>
              <a:stretch>
                <a:fillRect/>
              </a:stretch>
            </p:blipFill>
            <p:spPr>
              <a:xfrm>
                <a:off x="5216994" y="4110298"/>
                <a:ext cx="3011989" cy="3023848"/>
              </a:xfrm>
              <a:prstGeom prst="rect">
                <a:avLst/>
              </a:prstGeom>
            </p:spPr>
          </p:pic>
        </p:grpSp>
      </p:grpSp>
      <p:grpSp>
        <p:nvGrpSpPr>
          <p:cNvPr id="52" name="Gruppo 51">
            <a:extLst>
              <a:ext uri="{FF2B5EF4-FFF2-40B4-BE49-F238E27FC236}">
                <a16:creationId xmlns:a16="http://schemas.microsoft.com/office/drawing/2014/main" id="{E3EFADF4-1033-D54F-B2C7-7B80544A5DD3}"/>
              </a:ext>
            </a:extLst>
          </p:cNvPr>
          <p:cNvGrpSpPr/>
          <p:nvPr/>
        </p:nvGrpSpPr>
        <p:grpSpPr>
          <a:xfrm>
            <a:off x="81087" y="2653079"/>
            <a:ext cx="2339283" cy="2930499"/>
            <a:chOff x="121631" y="3979618"/>
            <a:chExt cx="3508924" cy="4395748"/>
          </a:xfrm>
        </p:grpSpPr>
        <p:sp>
          <p:nvSpPr>
            <p:cNvPr id="10" name="TextBox 10"/>
            <p:cNvSpPr txBox="1"/>
            <p:nvPr/>
          </p:nvSpPr>
          <p:spPr>
            <a:xfrm>
              <a:off x="121631" y="7619543"/>
              <a:ext cx="3419064" cy="403956"/>
            </a:xfrm>
            <a:prstGeom prst="rect">
              <a:avLst/>
            </a:prstGeom>
          </p:spPr>
          <p:txBody>
            <a:bodyPr lIns="0" tIns="0" rIns="0" bIns="0" rtlCol="0" anchor="t">
              <a:spAutoFit/>
            </a:bodyPr>
            <a:lstStyle/>
            <a:p>
              <a:pPr algn="ctr">
                <a:lnSpc>
                  <a:spcPts val="2100"/>
                </a:lnSpc>
              </a:pPr>
              <a:r>
                <a:rPr lang="en-US" sz="2000" b="1" spc="-70" dirty="0">
                  <a:solidFill>
                    <a:srgbClr val="58786B"/>
                  </a:solidFill>
                  <a:latin typeface="Montserrat 1 Heavy"/>
                  <a:ea typeface="Montserrat 1 Heavy"/>
                  <a:cs typeface="Montserrat 1 Heavy"/>
                  <a:sym typeface="Montserrat 1 Heavy"/>
                </a:rPr>
                <a:t>PROBLEM</a:t>
              </a:r>
            </a:p>
          </p:txBody>
        </p:sp>
        <p:sp>
          <p:nvSpPr>
            <p:cNvPr id="11" name="TextBox 11"/>
            <p:cNvSpPr txBox="1"/>
            <p:nvPr/>
          </p:nvSpPr>
          <p:spPr>
            <a:xfrm>
              <a:off x="296376" y="8029118"/>
              <a:ext cx="3069574" cy="346248"/>
            </a:xfrm>
            <a:prstGeom prst="rect">
              <a:avLst/>
            </a:prstGeom>
          </p:spPr>
          <p:txBody>
            <a:bodyPr lIns="0" tIns="0" rIns="0" bIns="0" rtlCol="0" anchor="t">
              <a:spAutoFit/>
            </a:bodyPr>
            <a:lstStyle/>
            <a:p>
              <a:pPr algn="ctr">
                <a:lnSpc>
                  <a:spcPts val="1770"/>
                </a:lnSpc>
              </a:pPr>
              <a:r>
                <a:rPr lang="en-US" sz="1685" spc="-59" dirty="0">
                  <a:solidFill>
                    <a:srgbClr val="59796C"/>
                  </a:solidFill>
                  <a:latin typeface="Montserrat 1 Medium" panose="020B0604020202020204" charset="0"/>
                  <a:ea typeface="Montserrat 1"/>
                  <a:cs typeface="Montserrat 1 Medium" panose="020B0604020202020204" charset="0"/>
                  <a:sym typeface="Montserrat 1"/>
                </a:rPr>
                <a:t>PLASTIC POLLUTION</a:t>
              </a:r>
            </a:p>
          </p:txBody>
        </p:sp>
        <p:grpSp>
          <p:nvGrpSpPr>
            <p:cNvPr id="48" name="Gruppo 47">
              <a:extLst>
                <a:ext uri="{FF2B5EF4-FFF2-40B4-BE49-F238E27FC236}">
                  <a16:creationId xmlns:a16="http://schemas.microsoft.com/office/drawing/2014/main" id="{D4E4B1B6-C2FB-5947-AC56-99E25FD04211}"/>
                </a:ext>
              </a:extLst>
            </p:cNvPr>
            <p:cNvGrpSpPr/>
            <p:nvPr/>
          </p:nvGrpSpPr>
          <p:grpSpPr>
            <a:xfrm>
              <a:off x="335002" y="3979618"/>
              <a:ext cx="3295553" cy="3295553"/>
              <a:chOff x="335002" y="3979618"/>
              <a:chExt cx="3295553" cy="3295553"/>
            </a:xfrm>
          </p:grpSpPr>
          <p:grpSp>
            <p:nvGrpSpPr>
              <p:cNvPr id="19" name="Group 19"/>
              <p:cNvGrpSpPr/>
              <p:nvPr/>
            </p:nvGrpSpPr>
            <p:grpSpPr>
              <a:xfrm rot="10800000">
                <a:off x="335002" y="3979618"/>
                <a:ext cx="3295553" cy="3295553"/>
                <a:chOff x="0" y="0"/>
                <a:chExt cx="812800" cy="812800"/>
              </a:xfrm>
              <a:gradFill flip="none" rotWithShape="1">
                <a:gsLst>
                  <a:gs pos="100000">
                    <a:srgbClr val="59796C"/>
                  </a:gs>
                  <a:gs pos="0">
                    <a:srgbClr val="798A7E"/>
                  </a:gs>
                </a:gsLst>
                <a:lin ang="0" scaled="1"/>
                <a:tileRect/>
              </a:gradFill>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12700" cap="sq">
                  <a:noFill/>
                  <a:prstDash val="solid"/>
                  <a:miter/>
                </a:ln>
              </p:spPr>
              <p:txBody>
                <a:bodyPr/>
                <a:lstStyle/>
                <a:p>
                  <a:endParaRPr lang="it-IT" sz="1200" dirty="0">
                    <a:ln>
                      <a:solidFill>
                        <a:schemeClr val="bg2">
                          <a:lumMod val="90000"/>
                        </a:schemeClr>
                      </a:solidFill>
                    </a:ln>
                  </a:endParaRPr>
                </a:p>
              </p:txBody>
            </p:sp>
          </p:grpSp>
          <p:pic>
            <p:nvPicPr>
              <p:cNvPr id="40" name="Immagine 39">
                <a:extLst>
                  <a:ext uri="{FF2B5EF4-FFF2-40B4-BE49-F238E27FC236}">
                    <a16:creationId xmlns:a16="http://schemas.microsoft.com/office/drawing/2014/main" id="{3A91F236-7E89-154E-ABFF-A70F7EB68542}"/>
                  </a:ext>
                </a:extLst>
              </p:cNvPr>
              <p:cNvPicPr>
                <a:picLocks noChangeAspect="1"/>
              </p:cNvPicPr>
              <p:nvPr/>
            </p:nvPicPr>
            <p:blipFill>
              <a:blip r:embed="rId7"/>
              <a:stretch>
                <a:fillRect/>
              </a:stretch>
            </p:blipFill>
            <p:spPr>
              <a:xfrm>
                <a:off x="401629" y="4034031"/>
                <a:ext cx="3162300" cy="3162300"/>
              </a:xfrm>
              <a:prstGeom prst="rect">
                <a:avLst/>
              </a:prstGeom>
              <a:effectLst>
                <a:softEdge rad="114300"/>
              </a:effectLst>
            </p:spPr>
          </p:pic>
        </p:grpSp>
      </p:grpSp>
      <p:grpSp>
        <p:nvGrpSpPr>
          <p:cNvPr id="53" name="Gruppo 52">
            <a:extLst>
              <a:ext uri="{FF2B5EF4-FFF2-40B4-BE49-F238E27FC236}">
                <a16:creationId xmlns:a16="http://schemas.microsoft.com/office/drawing/2014/main" id="{C09E5DBB-F4D1-9844-9AE5-C6C5A6243527}"/>
              </a:ext>
            </a:extLst>
          </p:cNvPr>
          <p:cNvGrpSpPr/>
          <p:nvPr/>
        </p:nvGrpSpPr>
        <p:grpSpPr>
          <a:xfrm>
            <a:off x="9531344" y="2570016"/>
            <a:ext cx="2416673" cy="3013562"/>
            <a:chOff x="14297016" y="3855023"/>
            <a:chExt cx="3625010" cy="4520343"/>
          </a:xfrm>
        </p:grpSpPr>
        <p:grpSp>
          <p:nvGrpSpPr>
            <p:cNvPr id="44" name="Gruppo 43">
              <a:extLst>
                <a:ext uri="{FF2B5EF4-FFF2-40B4-BE49-F238E27FC236}">
                  <a16:creationId xmlns:a16="http://schemas.microsoft.com/office/drawing/2014/main" id="{724BF313-7356-E049-A2A6-F034F2E08B38}"/>
                </a:ext>
              </a:extLst>
            </p:cNvPr>
            <p:cNvGrpSpPr/>
            <p:nvPr/>
          </p:nvGrpSpPr>
          <p:grpSpPr>
            <a:xfrm>
              <a:off x="14297016" y="7618072"/>
              <a:ext cx="3625010" cy="757294"/>
              <a:chOff x="14297016" y="7618072"/>
              <a:chExt cx="3625010" cy="757294"/>
            </a:xfrm>
          </p:grpSpPr>
          <p:sp>
            <p:nvSpPr>
              <p:cNvPr id="17" name="TextBox 17"/>
              <p:cNvSpPr txBox="1"/>
              <p:nvPr/>
            </p:nvSpPr>
            <p:spPr>
              <a:xfrm>
                <a:off x="14297016" y="7618072"/>
                <a:ext cx="3625010" cy="403956"/>
              </a:xfrm>
              <a:prstGeom prst="rect">
                <a:avLst/>
              </a:prstGeom>
            </p:spPr>
            <p:txBody>
              <a:bodyPr lIns="0" tIns="0" rIns="0" bIns="0" rtlCol="0" anchor="t">
                <a:spAutoFit/>
              </a:bodyPr>
              <a:lstStyle/>
              <a:p>
                <a:pPr algn="ctr">
                  <a:lnSpc>
                    <a:spcPts val="2100"/>
                  </a:lnSpc>
                </a:pPr>
                <a:r>
                  <a:rPr lang="en-US" sz="2000" b="1" spc="-70" dirty="0">
                    <a:solidFill>
                      <a:srgbClr val="497062"/>
                    </a:solidFill>
                    <a:latin typeface="Montserrat 1 Heavy"/>
                    <a:ea typeface="Montserrat 1 Heavy"/>
                    <a:cs typeface="Montserrat 1 Heavy"/>
                    <a:sym typeface="Montserrat 1 Heavy"/>
                  </a:rPr>
                  <a:t>OPERATION</a:t>
                </a:r>
              </a:p>
            </p:txBody>
          </p:sp>
          <p:sp>
            <p:nvSpPr>
              <p:cNvPr id="18" name="TextBox 18"/>
              <p:cNvSpPr txBox="1"/>
              <p:nvPr/>
            </p:nvSpPr>
            <p:spPr>
              <a:xfrm>
                <a:off x="14403849" y="8029118"/>
                <a:ext cx="3253695" cy="346248"/>
              </a:xfrm>
              <a:prstGeom prst="rect">
                <a:avLst/>
              </a:prstGeom>
            </p:spPr>
            <p:txBody>
              <a:bodyPr lIns="0" tIns="0" rIns="0" bIns="0" rtlCol="0" anchor="t">
                <a:spAutoFit/>
              </a:bodyPr>
              <a:lstStyle/>
              <a:p>
                <a:pPr algn="ctr">
                  <a:lnSpc>
                    <a:spcPts val="1770"/>
                  </a:lnSpc>
                </a:pPr>
                <a:r>
                  <a:rPr lang="en-US" sz="1685" spc="-59" dirty="0">
                    <a:solidFill>
                      <a:srgbClr val="58786B"/>
                    </a:solidFill>
                    <a:latin typeface="Montserrat 1 Medium" panose="020B0604020202020204" charset="0"/>
                    <a:ea typeface="Montserrat 1"/>
                    <a:cs typeface="Montserrat 1 Medium" panose="020B0604020202020204" charset="0"/>
                    <a:sym typeface="Montserrat 1"/>
                  </a:rPr>
                  <a:t>    CORSAIR/AMPLIVO</a:t>
                </a:r>
              </a:p>
            </p:txBody>
          </p:sp>
        </p:grpSp>
        <p:grpSp>
          <p:nvGrpSpPr>
            <p:cNvPr id="49" name="Gruppo 48">
              <a:extLst>
                <a:ext uri="{FF2B5EF4-FFF2-40B4-BE49-F238E27FC236}">
                  <a16:creationId xmlns:a16="http://schemas.microsoft.com/office/drawing/2014/main" id="{F5187576-E72E-964B-9BA8-7299B7D8F1F8}"/>
                </a:ext>
              </a:extLst>
            </p:cNvPr>
            <p:cNvGrpSpPr/>
            <p:nvPr/>
          </p:nvGrpSpPr>
          <p:grpSpPr>
            <a:xfrm>
              <a:off x="14529843" y="3855023"/>
              <a:ext cx="3298184" cy="3298184"/>
              <a:chOff x="14529843" y="3855023"/>
              <a:chExt cx="3298184" cy="3298184"/>
            </a:xfrm>
          </p:grpSpPr>
          <p:grpSp>
            <p:nvGrpSpPr>
              <p:cNvPr id="37" name="Group 37"/>
              <p:cNvGrpSpPr/>
              <p:nvPr/>
            </p:nvGrpSpPr>
            <p:grpSpPr>
              <a:xfrm>
                <a:off x="14529843" y="3855023"/>
                <a:ext cx="3298184" cy="3298184"/>
                <a:chOff x="866332" y="866332"/>
                <a:chExt cx="4397578" cy="4397578"/>
              </a:xfrm>
              <a:gradFill>
                <a:gsLst>
                  <a:gs pos="0">
                    <a:srgbClr val="B5ABA3"/>
                  </a:gs>
                  <a:gs pos="100000">
                    <a:srgbClr val="BAAFA6"/>
                  </a:gs>
                </a:gsLst>
                <a:lin ang="0" scaled="0"/>
              </a:gradFill>
            </p:grpSpPr>
            <p:grpSp>
              <p:nvGrpSpPr>
                <p:cNvPr id="38" name="Group 38"/>
                <p:cNvGrpSpPr/>
                <p:nvPr/>
              </p:nvGrpSpPr>
              <p:grpSpPr>
                <a:xfrm rot="3281874">
                  <a:off x="866332" y="866332"/>
                  <a:ext cx="4397578" cy="4397578"/>
                  <a:chOff x="0" y="0"/>
                  <a:chExt cx="812800" cy="812800"/>
                </a:xfrm>
                <a:grpFill/>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w="12700" cap="sq">
                    <a:noFill/>
                    <a:prstDash val="solid"/>
                    <a:miter/>
                  </a:ln>
                </p:spPr>
                <p:txBody>
                  <a:bodyPr/>
                  <a:lstStyle/>
                  <a:p>
                    <a:endParaRPr lang="it-IT" sz="1200"/>
                  </a:p>
                </p:txBody>
              </p:sp>
            </p:grpSp>
            <p:sp>
              <p:nvSpPr>
                <p:cNvPr id="41" name="Freeform 41"/>
                <p:cNvSpPr/>
                <p:nvPr/>
              </p:nvSpPr>
              <p:spPr>
                <a:xfrm>
                  <a:off x="1138519" y="1138519"/>
                  <a:ext cx="3853206" cy="385320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a:ln>
                  <a:noFill/>
                </a:ln>
              </p:spPr>
              <p:txBody>
                <a:bodyPr/>
                <a:lstStyle/>
                <a:p>
                  <a:endParaRPr lang="it-IT" sz="1200"/>
                </a:p>
              </p:txBody>
            </p:sp>
          </p:grpSp>
          <p:pic>
            <p:nvPicPr>
              <p:cNvPr id="42" name="Immagine 41">
                <a:extLst>
                  <a:ext uri="{FF2B5EF4-FFF2-40B4-BE49-F238E27FC236}">
                    <a16:creationId xmlns:a16="http://schemas.microsoft.com/office/drawing/2014/main" id="{6EE10843-BA3A-1C42-A72B-893DF0987918}"/>
                  </a:ext>
                </a:extLst>
              </p:cNvPr>
              <p:cNvPicPr>
                <a:picLocks noChangeAspect="1"/>
              </p:cNvPicPr>
              <p:nvPr/>
            </p:nvPicPr>
            <p:blipFill>
              <a:blip r:embed="rId8"/>
              <a:stretch>
                <a:fillRect/>
              </a:stretch>
            </p:blipFill>
            <p:spPr>
              <a:xfrm>
                <a:off x="14597785" y="3909353"/>
                <a:ext cx="3162300" cy="3162300"/>
              </a:xfrm>
              <a:prstGeom prst="rect">
                <a:avLst/>
              </a:prstGeom>
              <a:effectLst>
                <a:softEdge rad="88900"/>
              </a:effectLst>
            </p:spPr>
          </p:pic>
        </p:grpSp>
      </p:grpSp>
      <p:sp>
        <p:nvSpPr>
          <p:cNvPr id="24" name="Rectangle: Rounded Corners 23">
            <a:extLst>
              <a:ext uri="{FF2B5EF4-FFF2-40B4-BE49-F238E27FC236}">
                <a16:creationId xmlns:a16="http://schemas.microsoft.com/office/drawing/2014/main" id="{1E06C31C-89EA-671D-0DE1-299309CE0F79}"/>
              </a:ext>
            </a:extLst>
          </p:cNvPr>
          <p:cNvSpPr/>
          <p:nvPr/>
        </p:nvSpPr>
        <p:spPr>
          <a:xfrm>
            <a:off x="9645936" y="2397866"/>
            <a:ext cx="2270918" cy="3460430"/>
          </a:xfrm>
          <a:prstGeom prst="roundRect">
            <a:avLst/>
          </a:prstGeom>
          <a:noFill/>
          <a:ln w="381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52CE5-B753-E2BC-091B-C6D518F0DA3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C520747-99B2-F4B6-4011-FB0C4AEE322E}"/>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sz="1200"/>
          </a:p>
        </p:txBody>
      </p:sp>
      <p:sp>
        <p:nvSpPr>
          <p:cNvPr id="3" name="Freeform 3">
            <a:extLst>
              <a:ext uri="{FF2B5EF4-FFF2-40B4-BE49-F238E27FC236}">
                <a16:creationId xmlns:a16="http://schemas.microsoft.com/office/drawing/2014/main" id="{94BF0E42-D8F8-7596-528B-2B214BEA70A6}"/>
              </a:ext>
            </a:extLst>
          </p:cNvPr>
          <p:cNvSpPr/>
          <p:nvPr/>
        </p:nvSpPr>
        <p:spPr>
          <a:xfrm>
            <a:off x="144270" y="6235700"/>
            <a:ext cx="223329" cy="221282"/>
          </a:xfrm>
          <a:custGeom>
            <a:avLst/>
            <a:gdLst/>
            <a:ahLst/>
            <a:cxnLst/>
            <a:rect l="l" t="t" r="r" b="b"/>
            <a:pathLst>
              <a:path w="334993" h="331923">
                <a:moveTo>
                  <a:pt x="0" y="0"/>
                </a:moveTo>
                <a:lnTo>
                  <a:pt x="334993" y="0"/>
                </a:lnTo>
                <a:lnTo>
                  <a:pt x="334993" y="331923"/>
                </a:lnTo>
                <a:lnTo>
                  <a:pt x="0" y="331923"/>
                </a:lnTo>
                <a:lnTo>
                  <a:pt x="0" y="0"/>
                </a:lnTo>
                <a:close/>
              </a:path>
            </a:pathLst>
          </a:custGeom>
          <a:blipFill>
            <a:blip r:embed="rId3"/>
            <a:stretch>
              <a:fillRect l="-466451" t="-35287" r="-14303" b="-86952"/>
            </a:stretch>
          </a:blipFill>
        </p:spPr>
        <p:txBody>
          <a:bodyPr/>
          <a:lstStyle/>
          <a:p>
            <a:endParaRPr lang="it-IT" sz="1200"/>
          </a:p>
        </p:txBody>
      </p:sp>
      <p:sp>
        <p:nvSpPr>
          <p:cNvPr id="4" name="Freeform 4">
            <a:extLst>
              <a:ext uri="{FF2B5EF4-FFF2-40B4-BE49-F238E27FC236}">
                <a16:creationId xmlns:a16="http://schemas.microsoft.com/office/drawing/2014/main" id="{F14CCF89-C80B-7939-E5C4-D311F2CCAF7A}"/>
              </a:ext>
            </a:extLst>
          </p:cNvPr>
          <p:cNvSpPr/>
          <p:nvPr/>
        </p:nvSpPr>
        <p:spPr>
          <a:xfrm rot="-10800000">
            <a:off x="9666535" y="-161835"/>
            <a:ext cx="2725260" cy="2619640"/>
          </a:xfrm>
          <a:custGeom>
            <a:avLst/>
            <a:gdLst/>
            <a:ahLst/>
            <a:cxnLst/>
            <a:rect l="l" t="t" r="r" b="b"/>
            <a:pathLst>
              <a:path w="4087890" h="3929460">
                <a:moveTo>
                  <a:pt x="0" y="0"/>
                </a:moveTo>
                <a:lnTo>
                  <a:pt x="4087889" y="0"/>
                </a:lnTo>
                <a:lnTo>
                  <a:pt x="4087889" y="3929461"/>
                </a:lnTo>
                <a:lnTo>
                  <a:pt x="0" y="3929461"/>
                </a:lnTo>
                <a:lnTo>
                  <a:pt x="0" y="0"/>
                </a:lnTo>
                <a:close/>
              </a:path>
            </a:pathLst>
          </a:custGeom>
          <a:blipFill>
            <a:blip r:embed="rId3">
              <a:alphaModFix amt="15000"/>
            </a:blip>
            <a:stretch>
              <a:fillRect l="-970459" t="-68737" r="-27030" b="-264171"/>
            </a:stretch>
          </a:blipFill>
        </p:spPr>
        <p:txBody>
          <a:bodyPr/>
          <a:lstStyle/>
          <a:p>
            <a:endParaRPr lang="it-IT" sz="1200"/>
          </a:p>
        </p:txBody>
      </p:sp>
      <p:sp>
        <p:nvSpPr>
          <p:cNvPr id="5" name="AutoShape 5">
            <a:extLst>
              <a:ext uri="{FF2B5EF4-FFF2-40B4-BE49-F238E27FC236}">
                <a16:creationId xmlns:a16="http://schemas.microsoft.com/office/drawing/2014/main" id="{DF4F8188-6BEA-5297-1D5B-428F74273F88}"/>
              </a:ext>
            </a:extLst>
          </p:cNvPr>
          <p:cNvSpPr/>
          <p:nvPr/>
        </p:nvSpPr>
        <p:spPr>
          <a:xfrm>
            <a:off x="0" y="6570734"/>
            <a:ext cx="5293213" cy="0"/>
          </a:xfrm>
          <a:prstGeom prst="line">
            <a:avLst/>
          </a:prstGeom>
          <a:ln w="19050" cap="flat">
            <a:gradFill>
              <a:gsLst>
                <a:gs pos="0">
                  <a:srgbClr val="101E3D">
                    <a:alpha val="100000"/>
                  </a:srgbClr>
                </a:gs>
                <a:gs pos="100000">
                  <a:srgbClr val="A59F8C">
                    <a:alpha val="100000"/>
                  </a:srgbClr>
                </a:gs>
              </a:gsLst>
              <a:lin ang="5400000"/>
            </a:gradFill>
            <a:prstDash val="solid"/>
            <a:headEnd type="none" w="sm" len="sm"/>
            <a:tailEnd type="none" w="sm" len="sm"/>
          </a:ln>
        </p:spPr>
        <p:txBody>
          <a:bodyPr/>
          <a:lstStyle/>
          <a:p>
            <a:endParaRPr lang="it-IT" sz="1200"/>
          </a:p>
        </p:txBody>
      </p:sp>
      <p:sp>
        <p:nvSpPr>
          <p:cNvPr id="6" name="Freeform 6">
            <a:extLst>
              <a:ext uri="{FF2B5EF4-FFF2-40B4-BE49-F238E27FC236}">
                <a16:creationId xmlns:a16="http://schemas.microsoft.com/office/drawing/2014/main" id="{B5E9DB90-F29D-1A1D-787A-54344664ED9C}"/>
              </a:ext>
            </a:extLst>
          </p:cNvPr>
          <p:cNvSpPr/>
          <p:nvPr/>
        </p:nvSpPr>
        <p:spPr>
          <a:xfrm>
            <a:off x="333458" y="308597"/>
            <a:ext cx="1760554" cy="1760554"/>
          </a:xfrm>
          <a:custGeom>
            <a:avLst/>
            <a:gdLst/>
            <a:ahLst/>
            <a:cxnLst/>
            <a:rect l="l" t="t" r="r" b="b"/>
            <a:pathLst>
              <a:path w="2640831" h="2640831">
                <a:moveTo>
                  <a:pt x="0" y="0"/>
                </a:moveTo>
                <a:lnTo>
                  <a:pt x="2640831" y="0"/>
                </a:lnTo>
                <a:lnTo>
                  <a:pt x="2640831" y="2640831"/>
                </a:lnTo>
                <a:lnTo>
                  <a:pt x="0" y="26408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sz="1200"/>
          </a:p>
        </p:txBody>
      </p:sp>
      <p:sp>
        <p:nvSpPr>
          <p:cNvPr id="7" name="Freeform 7">
            <a:extLst>
              <a:ext uri="{FF2B5EF4-FFF2-40B4-BE49-F238E27FC236}">
                <a16:creationId xmlns:a16="http://schemas.microsoft.com/office/drawing/2014/main" id="{93132AAD-75FE-FD3A-510E-EAE711C776F8}"/>
              </a:ext>
            </a:extLst>
          </p:cNvPr>
          <p:cNvSpPr/>
          <p:nvPr/>
        </p:nvSpPr>
        <p:spPr>
          <a:xfrm>
            <a:off x="255934" y="231073"/>
            <a:ext cx="957800" cy="1915600"/>
          </a:xfrm>
          <a:custGeom>
            <a:avLst/>
            <a:gdLst/>
            <a:ahLst/>
            <a:cxnLst/>
            <a:rect l="l" t="t" r="r" b="b"/>
            <a:pathLst>
              <a:path w="1436700" h="2873400">
                <a:moveTo>
                  <a:pt x="0" y="0"/>
                </a:moveTo>
                <a:lnTo>
                  <a:pt x="1436700" y="0"/>
                </a:lnTo>
                <a:lnTo>
                  <a:pt x="1436700" y="2873400"/>
                </a:lnTo>
                <a:lnTo>
                  <a:pt x="0" y="2873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sz="1200"/>
          </a:p>
        </p:txBody>
      </p:sp>
      <p:grpSp>
        <p:nvGrpSpPr>
          <p:cNvPr id="8" name="Group 8">
            <a:extLst>
              <a:ext uri="{FF2B5EF4-FFF2-40B4-BE49-F238E27FC236}">
                <a16:creationId xmlns:a16="http://schemas.microsoft.com/office/drawing/2014/main" id="{31C96D80-CB33-B421-419A-996E7960E92A}"/>
              </a:ext>
            </a:extLst>
          </p:cNvPr>
          <p:cNvGrpSpPr/>
          <p:nvPr/>
        </p:nvGrpSpPr>
        <p:grpSpPr>
          <a:xfrm>
            <a:off x="407809" y="382951"/>
            <a:ext cx="1611851" cy="1611845"/>
            <a:chOff x="0" y="0"/>
            <a:chExt cx="6350000" cy="6349975"/>
          </a:xfrm>
        </p:grpSpPr>
        <p:sp>
          <p:nvSpPr>
            <p:cNvPr id="9" name="Freeform 9">
              <a:extLst>
                <a:ext uri="{FF2B5EF4-FFF2-40B4-BE49-F238E27FC236}">
                  <a16:creationId xmlns:a16="http://schemas.microsoft.com/office/drawing/2014/main" id="{0C4D92D4-C702-DFC6-FE1D-31CD662B0299}"/>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l="-25046" r="-25046"/>
              </a:stretch>
            </a:blipFill>
          </p:spPr>
          <p:txBody>
            <a:bodyPr/>
            <a:lstStyle/>
            <a:p>
              <a:endParaRPr lang="it-IT" sz="1200"/>
            </a:p>
          </p:txBody>
        </p:sp>
      </p:grpSp>
      <p:sp>
        <p:nvSpPr>
          <p:cNvPr id="10" name="Freeform 10">
            <a:extLst>
              <a:ext uri="{FF2B5EF4-FFF2-40B4-BE49-F238E27FC236}">
                <a16:creationId xmlns:a16="http://schemas.microsoft.com/office/drawing/2014/main" id="{F044A13D-1BFC-F378-2CED-92F19E052842}"/>
              </a:ext>
            </a:extLst>
          </p:cNvPr>
          <p:cNvSpPr/>
          <p:nvPr/>
        </p:nvSpPr>
        <p:spPr>
          <a:xfrm>
            <a:off x="2206889" y="231073"/>
            <a:ext cx="602959" cy="579591"/>
          </a:xfrm>
          <a:custGeom>
            <a:avLst/>
            <a:gdLst/>
            <a:ahLst/>
            <a:cxnLst/>
            <a:rect l="l" t="t" r="r" b="b"/>
            <a:pathLst>
              <a:path w="904438" h="869386">
                <a:moveTo>
                  <a:pt x="0" y="0"/>
                </a:moveTo>
                <a:lnTo>
                  <a:pt x="904438" y="0"/>
                </a:lnTo>
                <a:lnTo>
                  <a:pt x="904438" y="869386"/>
                </a:lnTo>
                <a:lnTo>
                  <a:pt x="0" y="869386"/>
                </a:lnTo>
                <a:lnTo>
                  <a:pt x="0" y="0"/>
                </a:lnTo>
                <a:close/>
              </a:path>
            </a:pathLst>
          </a:custGeom>
          <a:blipFill>
            <a:blip r:embed="rId3"/>
            <a:stretch>
              <a:fillRect l="-970459" t="-68737" r="-27030" b="-264171"/>
            </a:stretch>
          </a:blipFill>
        </p:spPr>
        <p:txBody>
          <a:bodyPr/>
          <a:lstStyle/>
          <a:p>
            <a:endParaRPr lang="it-IT" sz="1200"/>
          </a:p>
        </p:txBody>
      </p:sp>
      <p:grpSp>
        <p:nvGrpSpPr>
          <p:cNvPr id="11" name="Group 11">
            <a:extLst>
              <a:ext uri="{FF2B5EF4-FFF2-40B4-BE49-F238E27FC236}">
                <a16:creationId xmlns:a16="http://schemas.microsoft.com/office/drawing/2014/main" id="{36EA2686-D22E-CDF8-C699-55B38DBA2080}"/>
              </a:ext>
            </a:extLst>
          </p:cNvPr>
          <p:cNvGrpSpPr/>
          <p:nvPr/>
        </p:nvGrpSpPr>
        <p:grpSpPr>
          <a:xfrm>
            <a:off x="5743182" y="3635142"/>
            <a:ext cx="6648613" cy="3917363"/>
            <a:chOff x="0" y="0"/>
            <a:chExt cx="14843396" cy="8745729"/>
          </a:xfrm>
        </p:grpSpPr>
        <p:sp>
          <p:nvSpPr>
            <p:cNvPr id="12" name="Freeform 12">
              <a:extLst>
                <a:ext uri="{FF2B5EF4-FFF2-40B4-BE49-F238E27FC236}">
                  <a16:creationId xmlns:a16="http://schemas.microsoft.com/office/drawing/2014/main" id="{ED632F3B-E65C-30EE-E132-E520A83245E4}"/>
                </a:ext>
              </a:extLst>
            </p:cNvPr>
            <p:cNvSpPr/>
            <p:nvPr/>
          </p:nvSpPr>
          <p:spPr>
            <a:xfrm>
              <a:off x="0" y="0"/>
              <a:ext cx="14843396" cy="8745729"/>
            </a:xfrm>
            <a:custGeom>
              <a:avLst/>
              <a:gdLst/>
              <a:ahLst/>
              <a:cxnLst/>
              <a:rect l="l" t="t" r="r" b="b"/>
              <a:pathLst>
                <a:path w="14843396" h="8745729">
                  <a:moveTo>
                    <a:pt x="0" y="0"/>
                  </a:moveTo>
                  <a:lnTo>
                    <a:pt x="14843396" y="0"/>
                  </a:lnTo>
                  <a:lnTo>
                    <a:pt x="14843396" y="8745729"/>
                  </a:lnTo>
                  <a:lnTo>
                    <a:pt x="0" y="8745729"/>
                  </a:lnTo>
                  <a:lnTo>
                    <a:pt x="0" y="0"/>
                  </a:lnTo>
                  <a:close/>
                </a:path>
              </a:pathLst>
            </a:custGeom>
            <a:blipFill>
              <a:blip r:embed="rId9"/>
              <a:stretch>
                <a:fillRect/>
              </a:stretch>
            </a:blipFill>
          </p:spPr>
          <p:txBody>
            <a:bodyPr/>
            <a:lstStyle/>
            <a:p>
              <a:endParaRPr lang="it-IT" sz="1200"/>
            </a:p>
          </p:txBody>
        </p:sp>
      </p:grpSp>
      <p:sp>
        <p:nvSpPr>
          <p:cNvPr id="14" name="TextBox 14">
            <a:extLst>
              <a:ext uri="{FF2B5EF4-FFF2-40B4-BE49-F238E27FC236}">
                <a16:creationId xmlns:a16="http://schemas.microsoft.com/office/drawing/2014/main" id="{D0C8BCE1-331D-829F-6C62-B8FCFA38FC11}"/>
              </a:ext>
            </a:extLst>
          </p:cNvPr>
          <p:cNvSpPr txBox="1"/>
          <p:nvPr/>
        </p:nvSpPr>
        <p:spPr>
          <a:xfrm>
            <a:off x="399780" y="6232253"/>
            <a:ext cx="1620750" cy="210122"/>
          </a:xfrm>
          <a:prstGeom prst="rect">
            <a:avLst/>
          </a:prstGeom>
        </p:spPr>
        <p:txBody>
          <a:bodyPr lIns="0" tIns="0" rIns="0" bIns="0" rtlCol="0" anchor="t">
            <a:spAutoFit/>
          </a:bodyPr>
          <a:lstStyle/>
          <a:p>
            <a:pPr algn="just">
              <a:lnSpc>
                <a:spcPts val="1773"/>
              </a:lnSpc>
            </a:pPr>
            <a:r>
              <a:rPr lang="en-US" sz="1267" dirty="0">
                <a:solidFill>
                  <a:srgbClr val="252525"/>
                </a:solidFill>
                <a:latin typeface="Montserrat 1"/>
                <a:ea typeface="Montserrat 1"/>
                <a:cs typeface="Montserrat 1"/>
                <a:sym typeface="Montserrat 1"/>
              </a:rPr>
              <a:t>Business Amplivo</a:t>
            </a:r>
          </a:p>
        </p:txBody>
      </p:sp>
      <p:pic>
        <p:nvPicPr>
          <p:cNvPr id="19" name="Immagine 18">
            <a:extLst>
              <a:ext uri="{FF2B5EF4-FFF2-40B4-BE49-F238E27FC236}">
                <a16:creationId xmlns:a16="http://schemas.microsoft.com/office/drawing/2014/main" id="{DEF6A7F7-1900-B077-9B7D-14D1B33A9E34}"/>
              </a:ext>
            </a:extLst>
          </p:cNvPr>
          <p:cNvPicPr>
            <a:picLocks noChangeAspect="1"/>
          </p:cNvPicPr>
          <p:nvPr/>
        </p:nvPicPr>
        <p:blipFill>
          <a:blip r:embed="rId10"/>
          <a:stretch>
            <a:fillRect/>
          </a:stretch>
        </p:blipFill>
        <p:spPr>
          <a:xfrm>
            <a:off x="5062226" y="5872234"/>
            <a:ext cx="1261533" cy="1397000"/>
          </a:xfrm>
          <a:prstGeom prst="rect">
            <a:avLst/>
          </a:prstGeom>
        </p:spPr>
      </p:pic>
      <p:sp>
        <p:nvSpPr>
          <p:cNvPr id="24" name="TextBox 23">
            <a:extLst>
              <a:ext uri="{FF2B5EF4-FFF2-40B4-BE49-F238E27FC236}">
                <a16:creationId xmlns:a16="http://schemas.microsoft.com/office/drawing/2014/main" id="{1F0A62B3-31A9-B300-EFB8-9264A546A828}"/>
              </a:ext>
            </a:extLst>
          </p:cNvPr>
          <p:cNvSpPr txBox="1"/>
          <p:nvPr/>
        </p:nvSpPr>
        <p:spPr>
          <a:xfrm>
            <a:off x="720563" y="3283835"/>
            <a:ext cx="10660363" cy="954107"/>
          </a:xfrm>
          <a:prstGeom prst="rect">
            <a:avLst/>
          </a:prstGeom>
          <a:noFill/>
        </p:spPr>
        <p:txBody>
          <a:bodyPr wrap="square" rtlCol="0">
            <a:spAutoFit/>
          </a:bodyPr>
          <a:lstStyle/>
          <a:p>
            <a:r>
              <a:rPr lang="en-GB" sz="2800" dirty="0">
                <a:solidFill>
                  <a:schemeClr val="tx2">
                    <a:lumMod val="90000"/>
                    <a:lumOff val="10000"/>
                  </a:schemeClr>
                </a:solidFill>
                <a:latin typeface="Montserrat 1 Medium" panose="020B0604020202020204"/>
              </a:rPr>
              <a:t>Remember - if you’re not sure what to do, </a:t>
            </a:r>
            <a:r>
              <a:rPr lang="en-GB" sz="2800" b="1" u="sng" dirty="0">
                <a:solidFill>
                  <a:schemeClr val="tx2">
                    <a:lumMod val="90000"/>
                    <a:lumOff val="10000"/>
                  </a:schemeClr>
                </a:solidFill>
                <a:latin typeface="Montserrat 1 Medium" panose="020B0604020202020204"/>
              </a:rPr>
              <a:t>Your Introducer will Help and Guide you</a:t>
            </a:r>
            <a:r>
              <a:rPr lang="en-GB" sz="2800" u="sng" dirty="0">
                <a:solidFill>
                  <a:schemeClr val="tx2">
                    <a:lumMod val="90000"/>
                    <a:lumOff val="10000"/>
                  </a:schemeClr>
                </a:solidFill>
                <a:latin typeface="Montserrat 1 Medium" panose="020B0604020202020204"/>
              </a:rPr>
              <a:t> </a:t>
            </a:r>
            <a:r>
              <a:rPr lang="en-GB" sz="2800" dirty="0">
                <a:solidFill>
                  <a:schemeClr val="tx2">
                    <a:lumMod val="90000"/>
                    <a:lumOff val="10000"/>
                  </a:schemeClr>
                </a:solidFill>
                <a:latin typeface="Montserrat 1 Medium" panose="020B0604020202020204"/>
              </a:rPr>
              <a:t>as to what to do and how to do it</a:t>
            </a:r>
          </a:p>
        </p:txBody>
      </p:sp>
      <p:sp>
        <p:nvSpPr>
          <p:cNvPr id="15" name="TextBox 14">
            <a:extLst>
              <a:ext uri="{FF2B5EF4-FFF2-40B4-BE49-F238E27FC236}">
                <a16:creationId xmlns:a16="http://schemas.microsoft.com/office/drawing/2014/main" id="{EE720552-2EE6-C1B8-2EB0-5C03977F5550}"/>
              </a:ext>
            </a:extLst>
          </p:cNvPr>
          <p:cNvSpPr txBox="1"/>
          <p:nvPr/>
        </p:nvSpPr>
        <p:spPr>
          <a:xfrm>
            <a:off x="2168363" y="1994796"/>
            <a:ext cx="8315536" cy="1015663"/>
          </a:xfrm>
          <a:prstGeom prst="rect">
            <a:avLst/>
          </a:prstGeom>
          <a:noFill/>
        </p:spPr>
        <p:txBody>
          <a:bodyPr wrap="square" rtlCol="0">
            <a:spAutoFit/>
          </a:bodyPr>
          <a:lstStyle/>
          <a:p>
            <a:r>
              <a:rPr lang="en-GB" sz="6000" b="1" i="1" dirty="0">
                <a:solidFill>
                  <a:schemeClr val="accent6">
                    <a:lumMod val="75000"/>
                  </a:schemeClr>
                </a:solidFill>
                <a:latin typeface="Montserrat 1 Medium" panose="020B0604020202020204"/>
              </a:rPr>
              <a:t>NOW LET’S GET STARTED!</a:t>
            </a:r>
          </a:p>
        </p:txBody>
      </p:sp>
    </p:spTree>
    <p:extLst>
      <p:ext uri="{BB962C8B-B14F-4D97-AF65-F5344CB8AC3E}">
        <p14:creationId xmlns:p14="http://schemas.microsoft.com/office/powerpoint/2010/main" val="3804946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it-IT" sz="1200" dirty="0"/>
          </a:p>
        </p:txBody>
      </p:sp>
      <p:grpSp>
        <p:nvGrpSpPr>
          <p:cNvPr id="3" name="Group 3"/>
          <p:cNvGrpSpPr/>
          <p:nvPr/>
        </p:nvGrpSpPr>
        <p:grpSpPr>
          <a:xfrm>
            <a:off x="1167645" y="1485032"/>
            <a:ext cx="3730593" cy="3887936"/>
            <a:chOff x="0" y="0"/>
            <a:chExt cx="7461187" cy="7775872"/>
          </a:xfrm>
        </p:grpSpPr>
        <p:sp>
          <p:nvSpPr>
            <p:cNvPr id="4" name="Freeform 4"/>
            <p:cNvSpPr/>
            <p:nvPr/>
          </p:nvSpPr>
          <p:spPr>
            <a:xfrm>
              <a:off x="314685" y="314685"/>
              <a:ext cx="7146503" cy="7146503"/>
            </a:xfrm>
            <a:custGeom>
              <a:avLst/>
              <a:gdLst/>
              <a:ahLst/>
              <a:cxnLst/>
              <a:rect l="l" t="t" r="r" b="b"/>
              <a:pathLst>
                <a:path w="7146503" h="7146503">
                  <a:moveTo>
                    <a:pt x="0" y="0"/>
                  </a:moveTo>
                  <a:lnTo>
                    <a:pt x="7146502" y="0"/>
                  </a:lnTo>
                  <a:lnTo>
                    <a:pt x="7146502" y="7146502"/>
                  </a:lnTo>
                  <a:lnTo>
                    <a:pt x="0" y="7146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sz="1200"/>
            </a:p>
          </p:txBody>
        </p:sp>
        <p:sp>
          <p:nvSpPr>
            <p:cNvPr id="5" name="Freeform 5"/>
            <p:cNvSpPr/>
            <p:nvPr/>
          </p:nvSpPr>
          <p:spPr>
            <a:xfrm>
              <a:off x="0" y="0"/>
              <a:ext cx="3887936" cy="7775872"/>
            </a:xfrm>
            <a:custGeom>
              <a:avLst/>
              <a:gdLst/>
              <a:ahLst/>
              <a:cxnLst/>
              <a:rect l="l" t="t" r="r" b="b"/>
              <a:pathLst>
                <a:path w="3887936" h="7775872">
                  <a:moveTo>
                    <a:pt x="0" y="0"/>
                  </a:moveTo>
                  <a:lnTo>
                    <a:pt x="3887936" y="0"/>
                  </a:lnTo>
                  <a:lnTo>
                    <a:pt x="3887936" y="7775872"/>
                  </a:lnTo>
                  <a:lnTo>
                    <a:pt x="0" y="77758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sz="1200"/>
            </a:p>
          </p:txBody>
        </p:sp>
        <p:grpSp>
          <p:nvGrpSpPr>
            <p:cNvPr id="6" name="Group 6"/>
            <p:cNvGrpSpPr/>
            <p:nvPr/>
          </p:nvGrpSpPr>
          <p:grpSpPr>
            <a:xfrm>
              <a:off x="616493" y="616507"/>
              <a:ext cx="6542885" cy="6542859"/>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l="-25046" r="-25046"/>
                </a:stretch>
              </a:blipFill>
            </p:spPr>
            <p:txBody>
              <a:bodyPr/>
              <a:lstStyle/>
              <a:p>
                <a:endParaRPr lang="it-IT" sz="1200"/>
              </a:p>
            </p:txBody>
          </p:sp>
        </p:grpSp>
      </p:grpSp>
      <p:sp>
        <p:nvSpPr>
          <p:cNvPr id="8" name="AutoShape 8"/>
          <p:cNvSpPr/>
          <p:nvPr/>
        </p:nvSpPr>
        <p:spPr>
          <a:xfrm>
            <a:off x="0" y="6564384"/>
            <a:ext cx="11547836" cy="0"/>
          </a:xfrm>
          <a:prstGeom prst="line">
            <a:avLst/>
          </a:prstGeom>
          <a:ln w="19050" cap="flat">
            <a:gradFill>
              <a:gsLst>
                <a:gs pos="0">
                  <a:srgbClr val="101E3D">
                    <a:alpha val="100000"/>
                  </a:srgbClr>
                </a:gs>
                <a:gs pos="100000">
                  <a:srgbClr val="A59F8C">
                    <a:alpha val="100000"/>
                  </a:srgbClr>
                </a:gs>
              </a:gsLst>
              <a:lin ang="5400000"/>
            </a:gradFill>
            <a:prstDash val="solid"/>
            <a:headEnd type="none" w="sm" len="sm"/>
            <a:tailEnd type="none" w="sm" len="sm"/>
          </a:ln>
        </p:spPr>
        <p:txBody>
          <a:bodyPr/>
          <a:lstStyle/>
          <a:p>
            <a:endParaRPr lang="it-IT" sz="1200"/>
          </a:p>
        </p:txBody>
      </p:sp>
      <p:sp>
        <p:nvSpPr>
          <p:cNvPr id="9" name="TextBox 9"/>
          <p:cNvSpPr txBox="1"/>
          <p:nvPr/>
        </p:nvSpPr>
        <p:spPr>
          <a:xfrm>
            <a:off x="5282057" y="1570371"/>
            <a:ext cx="6265779" cy="507703"/>
          </a:xfrm>
          <a:prstGeom prst="rect">
            <a:avLst/>
          </a:prstGeom>
        </p:spPr>
        <p:txBody>
          <a:bodyPr wrap="square" lIns="0" tIns="0" rIns="0" bIns="0" rtlCol="0" anchor="t">
            <a:spAutoFit/>
          </a:bodyPr>
          <a:lstStyle/>
          <a:p>
            <a:pPr>
              <a:lnSpc>
                <a:spcPts val="3781"/>
              </a:lnSpc>
            </a:pPr>
            <a:r>
              <a:rPr lang="en-US" sz="4201" b="1" i="1" dirty="0">
                <a:solidFill>
                  <a:schemeClr val="accent6">
                    <a:lumMod val="75000"/>
                  </a:schemeClr>
                </a:solidFill>
                <a:latin typeface="Montserrat 1 Heavy Italics"/>
                <a:ea typeface="Montserrat 1 Heavy Italics"/>
                <a:cs typeface="Montserrat 1 Heavy Italics"/>
                <a:sym typeface="Montserrat 1 Heavy Italics"/>
              </a:rPr>
              <a:t>SPREADING THE WORD</a:t>
            </a:r>
          </a:p>
        </p:txBody>
      </p:sp>
      <p:sp>
        <p:nvSpPr>
          <p:cNvPr id="10" name="Freeform 10"/>
          <p:cNvSpPr/>
          <p:nvPr/>
        </p:nvSpPr>
        <p:spPr>
          <a:xfrm>
            <a:off x="685800" y="575159"/>
            <a:ext cx="223329" cy="221282"/>
          </a:xfrm>
          <a:custGeom>
            <a:avLst/>
            <a:gdLst/>
            <a:ahLst/>
            <a:cxnLst/>
            <a:rect l="l" t="t" r="r" b="b"/>
            <a:pathLst>
              <a:path w="334993" h="331923">
                <a:moveTo>
                  <a:pt x="0" y="0"/>
                </a:moveTo>
                <a:lnTo>
                  <a:pt x="334993" y="0"/>
                </a:lnTo>
                <a:lnTo>
                  <a:pt x="334993" y="331924"/>
                </a:lnTo>
                <a:lnTo>
                  <a:pt x="0" y="331924"/>
                </a:lnTo>
                <a:lnTo>
                  <a:pt x="0" y="0"/>
                </a:lnTo>
                <a:close/>
              </a:path>
            </a:pathLst>
          </a:custGeom>
          <a:blipFill>
            <a:blip r:embed="rId9"/>
            <a:stretch>
              <a:fillRect l="-466451" t="-35287" r="-14303" b="-86952"/>
            </a:stretch>
          </a:blipFill>
        </p:spPr>
        <p:txBody>
          <a:bodyPr/>
          <a:lstStyle/>
          <a:p>
            <a:endParaRPr lang="it-IT" sz="1200"/>
          </a:p>
        </p:txBody>
      </p:sp>
      <p:sp>
        <p:nvSpPr>
          <p:cNvPr id="11" name="Freeform 11"/>
          <p:cNvSpPr/>
          <p:nvPr/>
        </p:nvSpPr>
        <p:spPr>
          <a:xfrm>
            <a:off x="5240420" y="356373"/>
            <a:ext cx="1139382" cy="1095224"/>
          </a:xfrm>
          <a:custGeom>
            <a:avLst/>
            <a:gdLst/>
            <a:ahLst/>
            <a:cxnLst/>
            <a:rect l="l" t="t" r="r" b="b"/>
            <a:pathLst>
              <a:path w="1709073" h="1642836">
                <a:moveTo>
                  <a:pt x="0" y="0"/>
                </a:moveTo>
                <a:lnTo>
                  <a:pt x="1709073" y="0"/>
                </a:lnTo>
                <a:lnTo>
                  <a:pt x="1709073" y="1642837"/>
                </a:lnTo>
                <a:lnTo>
                  <a:pt x="0" y="1642837"/>
                </a:lnTo>
                <a:lnTo>
                  <a:pt x="0" y="0"/>
                </a:lnTo>
                <a:close/>
              </a:path>
            </a:pathLst>
          </a:custGeom>
          <a:blipFill>
            <a:blip r:embed="rId9"/>
            <a:stretch>
              <a:fillRect l="-970459" t="-68737" r="-27030" b="-264171"/>
            </a:stretch>
          </a:blipFill>
        </p:spPr>
        <p:txBody>
          <a:bodyPr/>
          <a:lstStyle/>
          <a:p>
            <a:endParaRPr lang="it-IT" sz="1200"/>
          </a:p>
        </p:txBody>
      </p:sp>
      <p:sp>
        <p:nvSpPr>
          <p:cNvPr id="13" name="TextBox 13"/>
          <p:cNvSpPr txBox="1"/>
          <p:nvPr/>
        </p:nvSpPr>
        <p:spPr>
          <a:xfrm>
            <a:off x="5282058" y="2277006"/>
            <a:ext cx="5047135" cy="523348"/>
          </a:xfrm>
          <a:prstGeom prst="rect">
            <a:avLst/>
          </a:prstGeom>
        </p:spPr>
        <p:txBody>
          <a:bodyPr lIns="0" tIns="0" rIns="0" bIns="0" rtlCol="0" anchor="t">
            <a:spAutoFit/>
          </a:bodyPr>
          <a:lstStyle/>
          <a:p>
            <a:pPr>
              <a:lnSpc>
                <a:spcPts val="1977"/>
              </a:lnSpc>
            </a:pPr>
            <a:r>
              <a:rPr lang="en-US" sz="2200" spc="183" dirty="0">
                <a:solidFill>
                  <a:schemeClr val="tx1">
                    <a:lumMod val="95000"/>
                    <a:lumOff val="5000"/>
                  </a:schemeClr>
                </a:solidFill>
                <a:latin typeface="Montserrat 1 Medium" panose="020B0604020202020204" charset="0"/>
                <a:ea typeface="Montserrat 1"/>
                <a:cs typeface="Montserrat 1 Medium" panose="020B0604020202020204" charset="0"/>
                <a:sym typeface="Montserrat 1"/>
              </a:rPr>
              <a:t>Help people and companies become </a:t>
            </a:r>
            <a:r>
              <a:rPr lang="en-US" sz="2200" b="1" spc="183" dirty="0">
                <a:solidFill>
                  <a:schemeClr val="tx1">
                    <a:lumMod val="95000"/>
                    <a:lumOff val="5000"/>
                  </a:schemeClr>
                </a:solidFill>
                <a:latin typeface="Montserrat 1 Medium" panose="020B0604020202020204" charset="0"/>
                <a:ea typeface="Montserrat 1"/>
                <a:cs typeface="Montserrat 1 Medium" panose="020B0604020202020204" charset="0"/>
                <a:sym typeface="Montserrat 1"/>
              </a:rPr>
              <a:t>PLASTIC NEUTRAL</a:t>
            </a:r>
            <a:endParaRPr lang="en-US" sz="2200" b="1" spc="183" dirty="0">
              <a:solidFill>
                <a:schemeClr val="tx1">
                  <a:lumMod val="95000"/>
                  <a:lumOff val="5000"/>
                </a:schemeClr>
              </a:solidFill>
              <a:latin typeface="Montserrat 1 Bold"/>
              <a:ea typeface="Montserrat 1 Bold"/>
              <a:cs typeface="Montserrat 1 Bold"/>
              <a:sym typeface="Montserrat 1 Bold"/>
            </a:endParaRPr>
          </a:p>
        </p:txBody>
      </p:sp>
      <p:sp>
        <p:nvSpPr>
          <p:cNvPr id="12" name="TextBox 13">
            <a:extLst>
              <a:ext uri="{FF2B5EF4-FFF2-40B4-BE49-F238E27FC236}">
                <a16:creationId xmlns:a16="http://schemas.microsoft.com/office/drawing/2014/main" id="{5A0EA21D-F5F1-2C38-A520-910B1D925810}"/>
              </a:ext>
            </a:extLst>
          </p:cNvPr>
          <p:cNvSpPr txBox="1"/>
          <p:nvPr/>
        </p:nvSpPr>
        <p:spPr>
          <a:xfrm>
            <a:off x="5282058" y="2996347"/>
            <a:ext cx="5047135" cy="523348"/>
          </a:xfrm>
          <a:prstGeom prst="rect">
            <a:avLst/>
          </a:prstGeom>
        </p:spPr>
        <p:txBody>
          <a:bodyPr lIns="0" tIns="0" rIns="0" bIns="0" rtlCol="0" anchor="t">
            <a:spAutoFit/>
          </a:bodyPr>
          <a:lstStyle/>
          <a:p>
            <a:pPr>
              <a:lnSpc>
                <a:spcPts val="1977"/>
              </a:lnSpc>
            </a:pPr>
            <a:r>
              <a:rPr lang="en-US" sz="2200" spc="183" dirty="0">
                <a:solidFill>
                  <a:schemeClr val="tx1">
                    <a:lumMod val="95000"/>
                    <a:lumOff val="5000"/>
                  </a:schemeClr>
                </a:solidFill>
                <a:latin typeface="Montserrat 1 Medium" panose="020B0604020202020204" charset="0"/>
                <a:ea typeface="Montserrat 1"/>
                <a:cs typeface="Montserrat 1 Medium" panose="020B0604020202020204" charset="0"/>
                <a:sym typeface="Montserrat 1"/>
              </a:rPr>
              <a:t>It’s not a charity – it’s a commercial operation</a:t>
            </a:r>
            <a:endParaRPr lang="en-US" sz="2200" b="1" spc="183" dirty="0">
              <a:solidFill>
                <a:schemeClr val="tx1">
                  <a:lumMod val="95000"/>
                  <a:lumOff val="5000"/>
                </a:schemeClr>
              </a:solidFill>
              <a:latin typeface="Montserrat 1 Bold"/>
              <a:ea typeface="Montserrat 1 Bold"/>
              <a:cs typeface="Montserrat 1 Bold"/>
              <a:sym typeface="Montserrat 1 Bold"/>
            </a:endParaRPr>
          </a:p>
        </p:txBody>
      </p:sp>
      <p:sp>
        <p:nvSpPr>
          <p:cNvPr id="14" name="TextBox 13">
            <a:extLst>
              <a:ext uri="{FF2B5EF4-FFF2-40B4-BE49-F238E27FC236}">
                <a16:creationId xmlns:a16="http://schemas.microsoft.com/office/drawing/2014/main" id="{331156CF-780C-04AD-A78C-1596B2EA0916}"/>
              </a:ext>
            </a:extLst>
          </p:cNvPr>
          <p:cNvSpPr txBox="1"/>
          <p:nvPr/>
        </p:nvSpPr>
        <p:spPr>
          <a:xfrm>
            <a:off x="5282057" y="3708200"/>
            <a:ext cx="5047135" cy="779829"/>
          </a:xfrm>
          <a:prstGeom prst="rect">
            <a:avLst/>
          </a:prstGeom>
        </p:spPr>
        <p:txBody>
          <a:bodyPr lIns="0" tIns="0" rIns="0" bIns="0" rtlCol="0" anchor="t">
            <a:spAutoFit/>
          </a:bodyPr>
          <a:lstStyle/>
          <a:p>
            <a:pPr>
              <a:lnSpc>
                <a:spcPts val="1977"/>
              </a:lnSpc>
            </a:pPr>
            <a:r>
              <a:rPr lang="en-US" sz="2200" b="1" spc="183" dirty="0">
                <a:solidFill>
                  <a:schemeClr val="tx1">
                    <a:lumMod val="95000"/>
                    <a:lumOff val="5000"/>
                  </a:schemeClr>
                </a:solidFill>
                <a:latin typeface="Montserrat 1 Medium" panose="020B0604020202020204" charset="0"/>
                <a:ea typeface="Montserrat 1"/>
                <a:cs typeface="Montserrat 1 Medium" panose="020B0604020202020204" charset="0"/>
                <a:sym typeface="Montserrat 1"/>
              </a:rPr>
              <a:t>AMPLIVO ASSOCIATES </a:t>
            </a:r>
            <a:r>
              <a:rPr lang="en-US" sz="2200" spc="183" dirty="0">
                <a:solidFill>
                  <a:schemeClr val="tx1">
                    <a:lumMod val="95000"/>
                    <a:lumOff val="5000"/>
                  </a:schemeClr>
                </a:solidFill>
                <a:latin typeface="Montserrat 1 Medium" panose="020B0604020202020204" charset="0"/>
                <a:ea typeface="Montserrat 1"/>
                <a:cs typeface="Montserrat 1 Medium" panose="020B0604020202020204" charset="0"/>
                <a:sym typeface="Montserrat 1"/>
              </a:rPr>
              <a:t>are the crowdfunding marketing arm of CORSAIR</a:t>
            </a:r>
            <a:endParaRPr lang="en-US" sz="2200" b="1" spc="183" dirty="0">
              <a:solidFill>
                <a:schemeClr val="tx1">
                  <a:lumMod val="95000"/>
                  <a:lumOff val="5000"/>
                </a:schemeClr>
              </a:solidFill>
              <a:latin typeface="Montserrat 1 Bold"/>
              <a:ea typeface="Montserrat 1 Bold"/>
              <a:cs typeface="Montserrat 1 Bold"/>
              <a:sym typeface="Montserrat 1 Bold"/>
            </a:endParaRPr>
          </a:p>
        </p:txBody>
      </p:sp>
      <p:sp>
        <p:nvSpPr>
          <p:cNvPr id="15" name="TextBox 13">
            <a:extLst>
              <a:ext uri="{FF2B5EF4-FFF2-40B4-BE49-F238E27FC236}">
                <a16:creationId xmlns:a16="http://schemas.microsoft.com/office/drawing/2014/main" id="{677A7E70-5EA1-6E90-77E4-C3BB5E3D5E34}"/>
              </a:ext>
            </a:extLst>
          </p:cNvPr>
          <p:cNvSpPr txBox="1"/>
          <p:nvPr/>
        </p:nvSpPr>
        <p:spPr>
          <a:xfrm>
            <a:off x="5282057" y="4711111"/>
            <a:ext cx="5047135" cy="779829"/>
          </a:xfrm>
          <a:prstGeom prst="rect">
            <a:avLst/>
          </a:prstGeom>
        </p:spPr>
        <p:txBody>
          <a:bodyPr lIns="0" tIns="0" rIns="0" bIns="0" rtlCol="0" anchor="t">
            <a:spAutoFit/>
          </a:bodyPr>
          <a:lstStyle/>
          <a:p>
            <a:pPr>
              <a:lnSpc>
                <a:spcPts val="1977"/>
              </a:lnSpc>
            </a:pPr>
            <a:r>
              <a:rPr lang="en-US" sz="2200" spc="183" dirty="0">
                <a:solidFill>
                  <a:schemeClr val="tx1">
                    <a:lumMod val="95000"/>
                    <a:lumOff val="5000"/>
                  </a:schemeClr>
                </a:solidFill>
                <a:latin typeface="Montserrat 1 Medium" panose="020B0604020202020204" charset="0"/>
                <a:ea typeface="Montserrat 1"/>
                <a:cs typeface="Montserrat 1 Medium" panose="020B0604020202020204" charset="0"/>
                <a:sym typeface="Montserrat 1"/>
              </a:rPr>
              <a:t>Helping as many individuals and companies as we can to become </a:t>
            </a:r>
            <a:r>
              <a:rPr lang="en-US" sz="2200" b="1" spc="183" dirty="0">
                <a:solidFill>
                  <a:schemeClr val="tx1">
                    <a:lumMod val="95000"/>
                    <a:lumOff val="5000"/>
                  </a:schemeClr>
                </a:solidFill>
                <a:latin typeface="Montserrat 1 Medium" panose="020B0604020202020204" charset="0"/>
                <a:ea typeface="Montserrat 1"/>
                <a:cs typeface="Montserrat 1 Medium" panose="020B0604020202020204" charset="0"/>
                <a:sym typeface="Montserrat 1"/>
              </a:rPr>
              <a:t>PLASTIC NEUTRAL</a:t>
            </a:r>
            <a:endParaRPr lang="en-US" sz="2200" b="1" spc="183" dirty="0">
              <a:solidFill>
                <a:schemeClr val="tx1">
                  <a:lumMod val="95000"/>
                  <a:lumOff val="5000"/>
                </a:schemeClr>
              </a:solidFill>
              <a:latin typeface="Montserrat 1 Bold"/>
              <a:ea typeface="Montserrat 1 Bold"/>
              <a:cs typeface="Montserrat 1 Bold"/>
              <a:sym typeface="Montserrat 1 Bold"/>
            </a:endParaRPr>
          </a:p>
        </p:txBody>
      </p:sp>
      <p:sp>
        <p:nvSpPr>
          <p:cNvPr id="16" name="TextBox 13">
            <a:extLst>
              <a:ext uri="{FF2B5EF4-FFF2-40B4-BE49-F238E27FC236}">
                <a16:creationId xmlns:a16="http://schemas.microsoft.com/office/drawing/2014/main" id="{87FA10FF-7DC1-7D1E-C09E-E1D90E5FD087}"/>
              </a:ext>
            </a:extLst>
          </p:cNvPr>
          <p:cNvSpPr txBox="1"/>
          <p:nvPr/>
        </p:nvSpPr>
        <p:spPr>
          <a:xfrm>
            <a:off x="5240420" y="5657408"/>
            <a:ext cx="5047135" cy="523348"/>
          </a:xfrm>
          <a:prstGeom prst="rect">
            <a:avLst/>
          </a:prstGeom>
        </p:spPr>
        <p:txBody>
          <a:bodyPr lIns="0" tIns="0" rIns="0" bIns="0" rtlCol="0" anchor="t">
            <a:spAutoFit/>
          </a:bodyPr>
          <a:lstStyle/>
          <a:p>
            <a:pPr>
              <a:lnSpc>
                <a:spcPts val="1977"/>
              </a:lnSpc>
            </a:pPr>
            <a:r>
              <a:rPr lang="en-US" sz="2200" spc="183" dirty="0">
                <a:solidFill>
                  <a:schemeClr val="tx1">
                    <a:lumMod val="95000"/>
                    <a:lumOff val="5000"/>
                  </a:schemeClr>
                </a:solidFill>
                <a:latin typeface="Montserrat 1 Medium" panose="020B0604020202020204" charset="0"/>
                <a:ea typeface="Montserrat 1"/>
                <a:cs typeface="Montserrat 1 Medium" panose="020B0604020202020204" charset="0"/>
                <a:sym typeface="Montserrat 1"/>
              </a:rPr>
              <a:t>For this (as in any marketing operation) </a:t>
            </a:r>
            <a:r>
              <a:rPr lang="en-US" sz="2200" b="1" spc="183" dirty="0">
                <a:solidFill>
                  <a:schemeClr val="tx1">
                    <a:lumMod val="95000"/>
                    <a:lumOff val="5000"/>
                  </a:schemeClr>
                </a:solidFill>
                <a:latin typeface="Montserrat 1 Medium" panose="020B0604020202020204" charset="0"/>
                <a:ea typeface="Montserrat 1"/>
                <a:cs typeface="Montserrat 1 Medium" panose="020B0604020202020204" charset="0"/>
                <a:sym typeface="Montserrat 1"/>
              </a:rPr>
              <a:t>we get paid.</a:t>
            </a:r>
            <a:endParaRPr lang="en-US" sz="2200" b="1" spc="183" dirty="0">
              <a:solidFill>
                <a:schemeClr val="tx1">
                  <a:lumMod val="95000"/>
                  <a:lumOff val="5000"/>
                </a:schemeClr>
              </a:solidFill>
              <a:latin typeface="Montserrat 1 Bold"/>
              <a:ea typeface="Montserrat 1 Bold"/>
              <a:cs typeface="Montserrat 1 Bold"/>
              <a:sym typeface="Montserrat 1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sz="1200"/>
          </a:p>
        </p:txBody>
      </p:sp>
      <p:sp>
        <p:nvSpPr>
          <p:cNvPr id="3" name="Freeform 3"/>
          <p:cNvSpPr/>
          <p:nvPr/>
        </p:nvSpPr>
        <p:spPr>
          <a:xfrm>
            <a:off x="685800" y="6061559"/>
            <a:ext cx="223329" cy="221282"/>
          </a:xfrm>
          <a:custGeom>
            <a:avLst/>
            <a:gdLst/>
            <a:ahLst/>
            <a:cxnLst/>
            <a:rect l="l" t="t" r="r" b="b"/>
            <a:pathLst>
              <a:path w="334993" h="331923">
                <a:moveTo>
                  <a:pt x="0" y="0"/>
                </a:moveTo>
                <a:lnTo>
                  <a:pt x="334993" y="0"/>
                </a:lnTo>
                <a:lnTo>
                  <a:pt x="334993" y="331924"/>
                </a:lnTo>
                <a:lnTo>
                  <a:pt x="0" y="331924"/>
                </a:lnTo>
                <a:lnTo>
                  <a:pt x="0" y="0"/>
                </a:lnTo>
                <a:close/>
              </a:path>
            </a:pathLst>
          </a:custGeom>
          <a:blipFill>
            <a:blip r:embed="rId3"/>
            <a:stretch>
              <a:fillRect l="-466451" t="-35287" r="-14303" b="-86952"/>
            </a:stretch>
          </a:blipFill>
        </p:spPr>
        <p:txBody>
          <a:bodyPr/>
          <a:lstStyle/>
          <a:p>
            <a:endParaRPr lang="it-IT" sz="1200"/>
          </a:p>
        </p:txBody>
      </p:sp>
      <p:sp>
        <p:nvSpPr>
          <p:cNvPr id="4" name="Freeform 4"/>
          <p:cNvSpPr/>
          <p:nvPr/>
        </p:nvSpPr>
        <p:spPr>
          <a:xfrm rot="-10800000">
            <a:off x="9666535" y="-161835"/>
            <a:ext cx="2725260" cy="2619640"/>
          </a:xfrm>
          <a:custGeom>
            <a:avLst/>
            <a:gdLst/>
            <a:ahLst/>
            <a:cxnLst/>
            <a:rect l="l" t="t" r="r" b="b"/>
            <a:pathLst>
              <a:path w="4087890" h="3929460">
                <a:moveTo>
                  <a:pt x="0" y="0"/>
                </a:moveTo>
                <a:lnTo>
                  <a:pt x="4087889" y="0"/>
                </a:lnTo>
                <a:lnTo>
                  <a:pt x="4087889" y="3929461"/>
                </a:lnTo>
                <a:lnTo>
                  <a:pt x="0" y="3929461"/>
                </a:lnTo>
                <a:lnTo>
                  <a:pt x="0" y="0"/>
                </a:lnTo>
                <a:close/>
              </a:path>
            </a:pathLst>
          </a:custGeom>
          <a:blipFill>
            <a:blip r:embed="rId3">
              <a:alphaModFix amt="15000"/>
            </a:blip>
            <a:stretch>
              <a:fillRect l="-970459" t="-68737" r="-27030" b="-264171"/>
            </a:stretch>
          </a:blipFill>
        </p:spPr>
        <p:txBody>
          <a:bodyPr/>
          <a:lstStyle/>
          <a:p>
            <a:endParaRPr lang="it-IT" sz="1200"/>
          </a:p>
        </p:txBody>
      </p:sp>
      <p:sp>
        <p:nvSpPr>
          <p:cNvPr id="5" name="AutoShape 5"/>
          <p:cNvSpPr/>
          <p:nvPr/>
        </p:nvSpPr>
        <p:spPr>
          <a:xfrm>
            <a:off x="0" y="6564384"/>
            <a:ext cx="11547836" cy="0"/>
          </a:xfrm>
          <a:prstGeom prst="line">
            <a:avLst/>
          </a:prstGeom>
          <a:ln w="19050" cap="flat">
            <a:solidFill>
              <a:srgbClr val="113359"/>
            </a:solidFill>
            <a:prstDash val="solid"/>
            <a:headEnd type="none" w="sm" len="sm"/>
            <a:tailEnd type="none" w="sm" len="sm"/>
          </a:ln>
        </p:spPr>
        <p:txBody>
          <a:bodyPr/>
          <a:lstStyle/>
          <a:p>
            <a:endParaRPr lang="it-IT" sz="1200"/>
          </a:p>
        </p:txBody>
      </p:sp>
      <p:sp>
        <p:nvSpPr>
          <p:cNvPr id="6" name="Freeform 6"/>
          <p:cNvSpPr/>
          <p:nvPr/>
        </p:nvSpPr>
        <p:spPr>
          <a:xfrm>
            <a:off x="3123798" y="1757137"/>
            <a:ext cx="9068202" cy="5100863"/>
          </a:xfrm>
          <a:custGeom>
            <a:avLst/>
            <a:gdLst/>
            <a:ahLst/>
            <a:cxnLst/>
            <a:rect l="l" t="t" r="r" b="b"/>
            <a:pathLst>
              <a:path w="13602303" h="7651295">
                <a:moveTo>
                  <a:pt x="0" y="0"/>
                </a:moveTo>
                <a:lnTo>
                  <a:pt x="13602303" y="0"/>
                </a:lnTo>
                <a:lnTo>
                  <a:pt x="13602303" y="7651295"/>
                </a:lnTo>
                <a:lnTo>
                  <a:pt x="0" y="7651295"/>
                </a:lnTo>
                <a:lnTo>
                  <a:pt x="0" y="0"/>
                </a:lnTo>
                <a:close/>
              </a:path>
            </a:pathLst>
          </a:custGeom>
          <a:blipFill>
            <a:blip r:embed="rId4"/>
            <a:stretch>
              <a:fillRect/>
            </a:stretch>
          </a:blipFill>
        </p:spPr>
        <p:txBody>
          <a:bodyPr/>
          <a:lstStyle/>
          <a:p>
            <a:endParaRPr lang="it-IT" sz="1200"/>
          </a:p>
        </p:txBody>
      </p:sp>
      <p:sp>
        <p:nvSpPr>
          <p:cNvPr id="8" name="Freeform 8"/>
          <p:cNvSpPr/>
          <p:nvPr/>
        </p:nvSpPr>
        <p:spPr>
          <a:xfrm>
            <a:off x="333458" y="308597"/>
            <a:ext cx="1760554" cy="1760554"/>
          </a:xfrm>
          <a:custGeom>
            <a:avLst/>
            <a:gdLst/>
            <a:ahLst/>
            <a:cxnLst/>
            <a:rect l="l" t="t" r="r" b="b"/>
            <a:pathLst>
              <a:path w="2640831" h="2640831">
                <a:moveTo>
                  <a:pt x="0" y="0"/>
                </a:moveTo>
                <a:lnTo>
                  <a:pt x="2640831" y="0"/>
                </a:lnTo>
                <a:lnTo>
                  <a:pt x="2640831" y="2640831"/>
                </a:lnTo>
                <a:lnTo>
                  <a:pt x="0" y="26408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sz="1200"/>
          </a:p>
        </p:txBody>
      </p:sp>
      <p:sp>
        <p:nvSpPr>
          <p:cNvPr id="9" name="Freeform 9"/>
          <p:cNvSpPr/>
          <p:nvPr/>
        </p:nvSpPr>
        <p:spPr>
          <a:xfrm>
            <a:off x="255934" y="231073"/>
            <a:ext cx="957800" cy="1915600"/>
          </a:xfrm>
          <a:custGeom>
            <a:avLst/>
            <a:gdLst/>
            <a:ahLst/>
            <a:cxnLst/>
            <a:rect l="l" t="t" r="r" b="b"/>
            <a:pathLst>
              <a:path w="1436700" h="2873400">
                <a:moveTo>
                  <a:pt x="0" y="0"/>
                </a:moveTo>
                <a:lnTo>
                  <a:pt x="1436700" y="0"/>
                </a:lnTo>
                <a:lnTo>
                  <a:pt x="1436700" y="2873400"/>
                </a:lnTo>
                <a:lnTo>
                  <a:pt x="0" y="2873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sz="1200"/>
          </a:p>
        </p:txBody>
      </p:sp>
      <p:grpSp>
        <p:nvGrpSpPr>
          <p:cNvPr id="10" name="Group 10"/>
          <p:cNvGrpSpPr/>
          <p:nvPr/>
        </p:nvGrpSpPr>
        <p:grpSpPr>
          <a:xfrm>
            <a:off x="407809" y="382951"/>
            <a:ext cx="1611851" cy="1611845"/>
            <a:chOff x="0" y="0"/>
            <a:chExt cx="6350000" cy="6349975"/>
          </a:xfrm>
        </p:grpSpPr>
        <p:sp>
          <p:nvSpPr>
            <p:cNvPr id="11" name="Freeform 1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l="-25046" r="-25046"/>
              </a:stretch>
            </a:blipFill>
          </p:spPr>
          <p:txBody>
            <a:bodyPr/>
            <a:lstStyle/>
            <a:p>
              <a:endParaRPr lang="it-IT" sz="1200"/>
            </a:p>
          </p:txBody>
        </p:sp>
      </p:grpSp>
      <p:sp>
        <p:nvSpPr>
          <p:cNvPr id="12" name="TextBox 12"/>
          <p:cNvSpPr txBox="1"/>
          <p:nvPr/>
        </p:nvSpPr>
        <p:spPr>
          <a:xfrm>
            <a:off x="2286863" y="1127774"/>
            <a:ext cx="6349885" cy="349455"/>
          </a:xfrm>
          <a:prstGeom prst="rect">
            <a:avLst/>
          </a:prstGeom>
        </p:spPr>
        <p:txBody>
          <a:bodyPr wrap="square" lIns="0" tIns="0" rIns="0" bIns="0" rtlCol="0" anchor="t">
            <a:spAutoFit/>
          </a:bodyPr>
          <a:lstStyle/>
          <a:p>
            <a:pPr>
              <a:lnSpc>
                <a:spcPts val="2643"/>
              </a:lnSpc>
            </a:pPr>
            <a:r>
              <a:rPr lang="en-US" sz="2937" b="1" i="1" dirty="0">
                <a:solidFill>
                  <a:schemeClr val="accent6">
                    <a:lumMod val="75000"/>
                  </a:schemeClr>
                </a:solidFill>
                <a:latin typeface="Montserrat 1 Heavy Italics"/>
                <a:ea typeface="Montserrat 1 Heavy Italics"/>
                <a:cs typeface="Montserrat 1 Heavy Italics"/>
                <a:sym typeface="Montserrat 1 Heavy Italics"/>
              </a:rPr>
              <a:t>SIGN UP </a:t>
            </a:r>
            <a:r>
              <a:rPr lang="en-US" sz="2937" b="1" i="1" dirty="0">
                <a:solidFill>
                  <a:schemeClr val="tx1">
                    <a:lumMod val="95000"/>
                    <a:lumOff val="5000"/>
                  </a:schemeClr>
                </a:solidFill>
                <a:latin typeface="Montserrat 1 Heavy Italics"/>
                <a:ea typeface="Montserrat 1 Heavy Italics"/>
                <a:cs typeface="Montserrat 1 Heavy Italics"/>
                <a:sym typeface="Montserrat 1 Heavy Italics"/>
              </a:rPr>
              <a:t>ON THE AMPLIVO PLATFORM</a:t>
            </a:r>
          </a:p>
        </p:txBody>
      </p:sp>
      <p:sp>
        <p:nvSpPr>
          <p:cNvPr id="13" name="Freeform 13"/>
          <p:cNvSpPr/>
          <p:nvPr/>
        </p:nvSpPr>
        <p:spPr>
          <a:xfrm>
            <a:off x="2304040" y="460411"/>
            <a:ext cx="601786" cy="578463"/>
          </a:xfrm>
          <a:custGeom>
            <a:avLst/>
            <a:gdLst/>
            <a:ahLst/>
            <a:cxnLst/>
            <a:rect l="l" t="t" r="r" b="b"/>
            <a:pathLst>
              <a:path w="902679" h="867695">
                <a:moveTo>
                  <a:pt x="0" y="0"/>
                </a:moveTo>
                <a:lnTo>
                  <a:pt x="902680" y="0"/>
                </a:lnTo>
                <a:lnTo>
                  <a:pt x="902680" y="867695"/>
                </a:lnTo>
                <a:lnTo>
                  <a:pt x="0" y="867695"/>
                </a:lnTo>
                <a:lnTo>
                  <a:pt x="0" y="0"/>
                </a:lnTo>
                <a:close/>
              </a:path>
            </a:pathLst>
          </a:custGeom>
          <a:blipFill>
            <a:blip r:embed="rId3"/>
            <a:stretch>
              <a:fillRect l="-970459" t="-68737" r="-27030" b="-264171"/>
            </a:stretch>
          </a:blipFill>
        </p:spPr>
        <p:txBody>
          <a:bodyPr/>
          <a:lstStyle/>
          <a:p>
            <a:endParaRPr lang="it-IT" sz="1200"/>
          </a:p>
        </p:txBody>
      </p:sp>
      <p:sp>
        <p:nvSpPr>
          <p:cNvPr id="14" name="TextBox 14"/>
          <p:cNvSpPr txBox="1"/>
          <p:nvPr/>
        </p:nvSpPr>
        <p:spPr>
          <a:xfrm>
            <a:off x="2286864" y="1477229"/>
            <a:ext cx="6709991" cy="696216"/>
          </a:xfrm>
          <a:prstGeom prst="rect">
            <a:avLst/>
          </a:prstGeom>
        </p:spPr>
        <p:txBody>
          <a:bodyPr wrap="square" lIns="0" tIns="0" rIns="0" bIns="0" rtlCol="0" anchor="t">
            <a:spAutoFit/>
          </a:bodyPr>
          <a:lstStyle/>
          <a:p>
            <a:r>
              <a:rPr lang="en-US" sz="2262" dirty="0">
                <a:solidFill>
                  <a:schemeClr val="tx1">
                    <a:lumMod val="95000"/>
                    <a:lumOff val="5000"/>
                  </a:schemeClr>
                </a:solidFill>
                <a:latin typeface="Montserrat 1 Medium" panose="020B0604020202020204" charset="0"/>
                <a:ea typeface="Montserrat 1"/>
                <a:cs typeface="Montserrat 1 Medium" panose="020B0604020202020204" charset="0"/>
                <a:sym typeface="Montserrat 1"/>
              </a:rPr>
              <a:t>To purchase Plastic Neutrality Packages (PNP) as an individual and to be authorized to introduce others</a:t>
            </a:r>
            <a:r>
              <a:rPr lang="en-US" sz="2262" dirty="0">
                <a:solidFill>
                  <a:schemeClr val="tx1">
                    <a:lumMod val="95000"/>
                    <a:lumOff val="5000"/>
                  </a:schemeClr>
                </a:solidFill>
                <a:latin typeface="Montserrat Light" pitchFamily="2" charset="77"/>
                <a:ea typeface="Montserrat 1"/>
                <a:cs typeface="Montserrat 1"/>
                <a:sym typeface="Montserrat 1"/>
              </a:rPr>
              <a:t>.</a:t>
            </a:r>
          </a:p>
        </p:txBody>
      </p:sp>
      <p:sp>
        <p:nvSpPr>
          <p:cNvPr id="7" name="TextBox 9">
            <a:extLst>
              <a:ext uri="{FF2B5EF4-FFF2-40B4-BE49-F238E27FC236}">
                <a16:creationId xmlns:a16="http://schemas.microsoft.com/office/drawing/2014/main" id="{F7F83607-4020-F43C-E266-FFCD2CDDD076}"/>
              </a:ext>
            </a:extLst>
          </p:cNvPr>
          <p:cNvSpPr txBox="1"/>
          <p:nvPr/>
        </p:nvSpPr>
        <p:spPr>
          <a:xfrm>
            <a:off x="685799" y="2742624"/>
            <a:ext cx="3498925" cy="923330"/>
          </a:xfrm>
          <a:prstGeom prst="rect">
            <a:avLst/>
          </a:prstGeom>
        </p:spPr>
        <p:txBody>
          <a:bodyPr wrap="square" lIns="0" tIns="0" rIns="0" bIns="0" rtlCol="0" anchor="t">
            <a:spAutoFit/>
          </a:bodyPr>
          <a:lstStyle/>
          <a:p>
            <a:pPr>
              <a:lnSpc>
                <a:spcPts val="2400"/>
              </a:lnSpc>
            </a:pPr>
            <a:r>
              <a:rPr lang="en-US" sz="2260" b="1" dirty="0">
                <a:solidFill>
                  <a:schemeClr val="accent6">
                    <a:lumMod val="75000"/>
                  </a:schemeClr>
                </a:solidFill>
                <a:latin typeface="Montserrat 1 Bold"/>
                <a:ea typeface="Montserrat 1 Bold"/>
                <a:cs typeface="Montserrat 1 Bold"/>
                <a:sym typeface="Montserrat 1 Bold"/>
              </a:rPr>
              <a:t>AMPLIVO</a:t>
            </a:r>
            <a:r>
              <a:rPr lang="en-US" sz="2260" dirty="0">
                <a:solidFill>
                  <a:schemeClr val="accent6">
                    <a:lumMod val="75000"/>
                  </a:schemeClr>
                </a:solidFill>
                <a:latin typeface="Montserrat 1 Bold"/>
                <a:ea typeface="Montserrat 1 Bold"/>
                <a:cs typeface="Montserrat 1 Bold"/>
                <a:sym typeface="Montserrat 1 Bold"/>
              </a:rPr>
              <a:t> </a:t>
            </a:r>
            <a:r>
              <a:rPr lang="en-US" sz="2260" dirty="0">
                <a:solidFill>
                  <a:schemeClr val="tx1">
                    <a:lumMod val="95000"/>
                    <a:lumOff val="5000"/>
                  </a:schemeClr>
                </a:solidFill>
                <a:latin typeface="Montserrat 1 Bold"/>
                <a:ea typeface="Montserrat 1 Bold"/>
                <a:cs typeface="Montserrat 1 Bold"/>
                <a:sym typeface="Montserrat 1 Bold"/>
              </a:rPr>
              <a:t>(Amplify the Voice) is the crowdfunding arm of the CORSAIR organisation</a:t>
            </a:r>
            <a:endParaRPr lang="en-US" sz="2260" dirty="0">
              <a:solidFill>
                <a:schemeClr val="tx1">
                  <a:lumMod val="95000"/>
                  <a:lumOff val="5000"/>
                </a:schemeClr>
              </a:solidFill>
              <a:latin typeface="Montserrat 1 Medium" panose="020B0604020202020204" charset="0"/>
              <a:ea typeface="Montserrat 1"/>
              <a:cs typeface="Montserrat 1 Medium" panose="020B0604020202020204" charset="0"/>
              <a:sym typeface="Montserrat 1"/>
            </a:endParaRPr>
          </a:p>
        </p:txBody>
      </p:sp>
      <p:sp>
        <p:nvSpPr>
          <p:cNvPr id="15" name="TextBox 9">
            <a:extLst>
              <a:ext uri="{FF2B5EF4-FFF2-40B4-BE49-F238E27FC236}">
                <a16:creationId xmlns:a16="http://schemas.microsoft.com/office/drawing/2014/main" id="{10096C1F-6BAD-E3BC-5FC0-3351592DBB0A}"/>
              </a:ext>
            </a:extLst>
          </p:cNvPr>
          <p:cNvSpPr txBox="1"/>
          <p:nvPr/>
        </p:nvSpPr>
        <p:spPr>
          <a:xfrm>
            <a:off x="742562" y="4358737"/>
            <a:ext cx="2924856" cy="1231106"/>
          </a:xfrm>
          <a:prstGeom prst="rect">
            <a:avLst/>
          </a:prstGeom>
        </p:spPr>
        <p:txBody>
          <a:bodyPr wrap="square" lIns="0" tIns="0" rIns="0" bIns="0" rtlCol="0" anchor="t">
            <a:spAutoFit/>
          </a:bodyPr>
          <a:lstStyle/>
          <a:p>
            <a:pPr>
              <a:lnSpc>
                <a:spcPts val="2400"/>
              </a:lnSpc>
            </a:pPr>
            <a:r>
              <a:rPr lang="en-US" sz="2260" b="1" dirty="0">
                <a:solidFill>
                  <a:schemeClr val="accent6">
                    <a:lumMod val="75000"/>
                  </a:schemeClr>
                </a:solidFill>
                <a:latin typeface="Montserrat 1 Bold"/>
                <a:ea typeface="Montserrat 1 Bold"/>
                <a:cs typeface="Montserrat 1 Bold"/>
                <a:sym typeface="Montserrat 1 Bold"/>
              </a:rPr>
              <a:t>FOLLOW THE LINK </a:t>
            </a:r>
            <a:r>
              <a:rPr lang="en-US" sz="2260" dirty="0">
                <a:solidFill>
                  <a:schemeClr val="tx1">
                    <a:lumMod val="95000"/>
                    <a:lumOff val="5000"/>
                  </a:schemeClr>
                </a:solidFill>
                <a:latin typeface="Montserrat 1 Bold"/>
                <a:ea typeface="Montserrat 1 Bold"/>
                <a:cs typeface="Montserrat 1 Bold"/>
                <a:sym typeface="Montserrat 1 Bold"/>
              </a:rPr>
              <a:t>you were given by the person who sent you this</a:t>
            </a:r>
            <a:endParaRPr lang="en-US" sz="2260" dirty="0">
              <a:solidFill>
                <a:schemeClr val="tx1">
                  <a:lumMod val="95000"/>
                  <a:lumOff val="5000"/>
                </a:schemeClr>
              </a:solidFill>
              <a:latin typeface="Montserrat 1 Medium" panose="020B0604020202020204" charset="0"/>
              <a:ea typeface="Montserrat 1"/>
              <a:cs typeface="Montserrat 1 Medium" panose="020B0604020202020204" charset="0"/>
              <a:sym typeface="Montserrat 1"/>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5938BC-24D1-4ECB-9E35-F8BE7B5E5D39}"/>
              </a:ext>
            </a:extLst>
          </p:cNvPr>
          <p:cNvSpPr txBox="1"/>
          <p:nvPr/>
        </p:nvSpPr>
        <p:spPr>
          <a:xfrm>
            <a:off x="2528789" y="607960"/>
            <a:ext cx="7409793" cy="1477328"/>
          </a:xfrm>
          <a:prstGeom prst="rect">
            <a:avLst/>
          </a:prstGeom>
          <a:noFill/>
        </p:spPr>
        <p:txBody>
          <a:bodyPr wrap="square" rtlCol="0">
            <a:spAutoFit/>
          </a:bodyPr>
          <a:lstStyle/>
          <a:p>
            <a:r>
              <a:rPr lang="en-GB" sz="3600" b="1" dirty="0">
                <a:solidFill>
                  <a:schemeClr val="accent6">
                    <a:lumMod val="75000"/>
                  </a:schemeClr>
                </a:solidFill>
                <a:latin typeface="Montserrat 1 Medium" panose="020B0604020202020204"/>
              </a:rPr>
              <a:t>How to buy CSR plastic credits</a:t>
            </a:r>
          </a:p>
          <a:p>
            <a:r>
              <a:rPr lang="en-GB" sz="3600" dirty="0">
                <a:solidFill>
                  <a:schemeClr val="accent1">
                    <a:lumMod val="75000"/>
                  </a:schemeClr>
                </a:solidFill>
                <a:latin typeface="Montserrat 1 Medium" panose="020B0604020202020204"/>
              </a:rPr>
              <a:t>the </a:t>
            </a:r>
            <a:r>
              <a:rPr lang="en-GB" sz="3600" b="1" dirty="0">
                <a:solidFill>
                  <a:schemeClr val="accent1">
                    <a:lumMod val="75000"/>
                  </a:schemeClr>
                </a:solidFill>
                <a:latin typeface="Montserrat 1 Medium" panose="020B0604020202020204"/>
              </a:rPr>
              <a:t>proof</a:t>
            </a:r>
            <a:r>
              <a:rPr lang="en-GB" sz="3600" dirty="0">
                <a:solidFill>
                  <a:schemeClr val="accent1">
                    <a:lumMod val="75000"/>
                  </a:schemeClr>
                </a:solidFill>
                <a:latin typeface="Montserrat 1 Medium" panose="020B0604020202020204"/>
              </a:rPr>
              <a:t> of your plastic neutrality</a:t>
            </a:r>
          </a:p>
          <a:p>
            <a:endParaRPr lang="en-GB" dirty="0">
              <a:latin typeface="Montserrat 1 Medium" panose="020B0604020202020204"/>
            </a:endParaRPr>
          </a:p>
        </p:txBody>
      </p:sp>
      <p:sp>
        <p:nvSpPr>
          <p:cNvPr id="3" name="Freeform 4">
            <a:extLst>
              <a:ext uri="{FF2B5EF4-FFF2-40B4-BE49-F238E27FC236}">
                <a16:creationId xmlns:a16="http://schemas.microsoft.com/office/drawing/2014/main" id="{A3AC1CAD-F68C-4D66-2F3C-5D0446D73BE6}"/>
              </a:ext>
            </a:extLst>
          </p:cNvPr>
          <p:cNvSpPr/>
          <p:nvPr/>
        </p:nvSpPr>
        <p:spPr>
          <a:xfrm rot="10800000">
            <a:off x="9666535" y="-161835"/>
            <a:ext cx="2725260" cy="2619640"/>
          </a:xfrm>
          <a:custGeom>
            <a:avLst/>
            <a:gdLst/>
            <a:ahLst/>
            <a:cxnLst/>
            <a:rect l="l" t="t" r="r" b="b"/>
            <a:pathLst>
              <a:path w="4087890" h="3929460">
                <a:moveTo>
                  <a:pt x="0" y="0"/>
                </a:moveTo>
                <a:lnTo>
                  <a:pt x="4087889" y="0"/>
                </a:lnTo>
                <a:lnTo>
                  <a:pt x="4087889" y="3929461"/>
                </a:lnTo>
                <a:lnTo>
                  <a:pt x="0" y="3929461"/>
                </a:lnTo>
                <a:lnTo>
                  <a:pt x="0" y="0"/>
                </a:lnTo>
                <a:close/>
              </a:path>
            </a:pathLst>
          </a:custGeom>
          <a:blipFill>
            <a:blip r:embed="rId2">
              <a:alphaModFix amt="15000"/>
            </a:blip>
            <a:stretch>
              <a:fillRect l="-970459" t="-68737" r="-27030" b="-264171"/>
            </a:stretch>
          </a:blipFill>
        </p:spPr>
        <p:txBody>
          <a:bodyPr/>
          <a:lstStyle/>
          <a:p>
            <a:endParaRPr lang="it-IT" sz="1200"/>
          </a:p>
        </p:txBody>
      </p:sp>
      <p:sp>
        <p:nvSpPr>
          <p:cNvPr id="4" name="AutoShape 5">
            <a:extLst>
              <a:ext uri="{FF2B5EF4-FFF2-40B4-BE49-F238E27FC236}">
                <a16:creationId xmlns:a16="http://schemas.microsoft.com/office/drawing/2014/main" id="{99D09FDC-4BBC-BCB3-96B1-419ACFF00EF9}"/>
              </a:ext>
            </a:extLst>
          </p:cNvPr>
          <p:cNvSpPr/>
          <p:nvPr/>
        </p:nvSpPr>
        <p:spPr>
          <a:xfrm>
            <a:off x="0" y="6564384"/>
            <a:ext cx="11547836" cy="0"/>
          </a:xfrm>
          <a:prstGeom prst="line">
            <a:avLst/>
          </a:prstGeom>
          <a:ln w="19050" cap="flat">
            <a:solidFill>
              <a:srgbClr val="113359"/>
            </a:solidFill>
            <a:prstDash val="solid"/>
            <a:headEnd type="none" w="sm" len="sm"/>
            <a:tailEnd type="none" w="sm" len="sm"/>
          </a:ln>
        </p:spPr>
        <p:txBody>
          <a:bodyPr/>
          <a:lstStyle/>
          <a:p>
            <a:endParaRPr lang="it-IT" sz="1200"/>
          </a:p>
        </p:txBody>
      </p:sp>
      <p:grpSp>
        <p:nvGrpSpPr>
          <p:cNvPr id="5" name="Group 10">
            <a:extLst>
              <a:ext uri="{FF2B5EF4-FFF2-40B4-BE49-F238E27FC236}">
                <a16:creationId xmlns:a16="http://schemas.microsoft.com/office/drawing/2014/main" id="{590C1DA6-AAC8-EA42-0D28-87DD3F88C8AA}"/>
              </a:ext>
            </a:extLst>
          </p:cNvPr>
          <p:cNvGrpSpPr/>
          <p:nvPr/>
        </p:nvGrpSpPr>
        <p:grpSpPr>
          <a:xfrm>
            <a:off x="407809" y="382951"/>
            <a:ext cx="1611851" cy="1611845"/>
            <a:chOff x="0" y="0"/>
            <a:chExt cx="6350000" cy="6349975"/>
          </a:xfrm>
        </p:grpSpPr>
        <p:sp>
          <p:nvSpPr>
            <p:cNvPr id="6" name="Freeform 11">
              <a:extLst>
                <a:ext uri="{FF2B5EF4-FFF2-40B4-BE49-F238E27FC236}">
                  <a16:creationId xmlns:a16="http://schemas.microsoft.com/office/drawing/2014/main" id="{6ED92A9F-898E-5F01-23E9-B67FFA648537}"/>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5046" r="-25046"/>
              </a:stretch>
            </a:blipFill>
          </p:spPr>
          <p:txBody>
            <a:bodyPr/>
            <a:lstStyle/>
            <a:p>
              <a:endParaRPr lang="it-IT" sz="1200"/>
            </a:p>
          </p:txBody>
        </p:sp>
      </p:grpSp>
      <p:sp>
        <p:nvSpPr>
          <p:cNvPr id="8" name="TextBox 7">
            <a:extLst>
              <a:ext uri="{FF2B5EF4-FFF2-40B4-BE49-F238E27FC236}">
                <a16:creationId xmlns:a16="http://schemas.microsoft.com/office/drawing/2014/main" id="{62017BE1-0023-B12E-CA46-B3E608C182F1}"/>
              </a:ext>
            </a:extLst>
          </p:cNvPr>
          <p:cNvSpPr txBox="1"/>
          <p:nvPr/>
        </p:nvSpPr>
        <p:spPr>
          <a:xfrm>
            <a:off x="548637" y="2241060"/>
            <a:ext cx="10623860" cy="1477328"/>
          </a:xfrm>
          <a:prstGeom prst="rect">
            <a:avLst/>
          </a:prstGeom>
          <a:noFill/>
        </p:spPr>
        <p:txBody>
          <a:bodyPr wrap="square" rtlCol="0">
            <a:spAutoFit/>
          </a:bodyPr>
          <a:lstStyle/>
          <a:p>
            <a:r>
              <a:rPr lang="en-GB" b="1" dirty="0">
                <a:solidFill>
                  <a:schemeClr val="accent6">
                    <a:lumMod val="75000"/>
                  </a:schemeClr>
                </a:solidFill>
                <a:latin typeface="Montserrat 1 Medium" panose="020B0604020202020204"/>
              </a:rPr>
              <a:t>If you are a COMPANY</a:t>
            </a:r>
          </a:p>
          <a:p>
            <a:endParaRPr lang="en-GB" b="1" dirty="0">
              <a:solidFill>
                <a:schemeClr val="accent6">
                  <a:lumMod val="75000"/>
                </a:schemeClr>
              </a:solidFill>
              <a:latin typeface="Montserrat 1 Medium" panose="020B0604020202020204"/>
            </a:endParaRPr>
          </a:p>
          <a:p>
            <a:r>
              <a:rPr lang="en-GB" dirty="0">
                <a:latin typeface="Montserrat 1 Medium" panose="020B0604020202020204"/>
              </a:rPr>
              <a:t>If you are a </a:t>
            </a:r>
            <a:r>
              <a:rPr lang="en-GB" b="1" dirty="0">
                <a:latin typeface="Montserrat 1 Medium" panose="020B0604020202020204"/>
              </a:rPr>
              <a:t>UK VAT registered Company</a:t>
            </a:r>
            <a:r>
              <a:rPr lang="en-GB" dirty="0">
                <a:latin typeface="Montserrat 1 Medium" panose="020B0604020202020204"/>
              </a:rPr>
              <a:t>, you can buy plastic credits direct at csrnow.com by simply transferring funds in Euros to the CSR Services Europe bank account.</a:t>
            </a:r>
          </a:p>
          <a:p>
            <a:r>
              <a:rPr lang="en-GB" i="1" dirty="0">
                <a:latin typeface="Montserrat 1 Medium" panose="020B0604020202020204"/>
              </a:rPr>
              <a:t>Please note – this </a:t>
            </a:r>
            <a:r>
              <a:rPr lang="en-GB" i="1" u="sng" dirty="0">
                <a:latin typeface="Montserrat 1 Medium" panose="020B0604020202020204"/>
              </a:rPr>
              <a:t>only</a:t>
            </a:r>
            <a:r>
              <a:rPr lang="en-GB" i="1" dirty="0">
                <a:latin typeface="Montserrat 1 Medium" panose="020B0604020202020204"/>
              </a:rPr>
              <a:t> applies with VAT registered companies at the present time</a:t>
            </a:r>
          </a:p>
        </p:txBody>
      </p:sp>
      <p:sp>
        <p:nvSpPr>
          <p:cNvPr id="9" name="TextBox 8">
            <a:extLst>
              <a:ext uri="{FF2B5EF4-FFF2-40B4-BE49-F238E27FC236}">
                <a16:creationId xmlns:a16="http://schemas.microsoft.com/office/drawing/2014/main" id="{52E7961A-77FC-FB54-B2FC-637DAF0D3B7B}"/>
              </a:ext>
            </a:extLst>
          </p:cNvPr>
          <p:cNvSpPr txBox="1"/>
          <p:nvPr/>
        </p:nvSpPr>
        <p:spPr>
          <a:xfrm>
            <a:off x="548637" y="3964652"/>
            <a:ext cx="10623860" cy="1477328"/>
          </a:xfrm>
          <a:prstGeom prst="rect">
            <a:avLst/>
          </a:prstGeom>
          <a:noFill/>
        </p:spPr>
        <p:txBody>
          <a:bodyPr wrap="square" rtlCol="0">
            <a:spAutoFit/>
          </a:bodyPr>
          <a:lstStyle/>
          <a:p>
            <a:r>
              <a:rPr lang="en-GB" b="1" dirty="0">
                <a:solidFill>
                  <a:schemeClr val="accent6">
                    <a:lumMod val="75000"/>
                  </a:schemeClr>
                </a:solidFill>
                <a:latin typeface="Montserrat 1 Medium" panose="020B0604020202020204"/>
              </a:rPr>
              <a:t>If you are an INDIVIDUAL </a:t>
            </a:r>
            <a:r>
              <a:rPr lang="en-GB" dirty="0">
                <a:latin typeface="Montserrat 1 Medium" panose="020B0604020202020204"/>
              </a:rPr>
              <a:t>or non-VAT registered Company</a:t>
            </a:r>
          </a:p>
          <a:p>
            <a:endParaRPr lang="en-GB" dirty="0">
              <a:latin typeface="Montserrat 1 Medium" panose="020B0604020202020204"/>
            </a:endParaRPr>
          </a:p>
          <a:p>
            <a:r>
              <a:rPr lang="en-GB" dirty="0">
                <a:latin typeface="Montserrat 1 Medium" panose="020B0604020202020204"/>
              </a:rPr>
              <a:t>While purchase prices are in Euros, the funds to purchase PNPs (Plastic Neutrality Packages) must </a:t>
            </a:r>
            <a:r>
              <a:rPr lang="en-GB" i="1" dirty="0">
                <a:latin typeface="Montserrat 1 Medium" panose="020B0604020202020204"/>
              </a:rPr>
              <a:t>currently</a:t>
            </a:r>
            <a:r>
              <a:rPr lang="en-GB" dirty="0">
                <a:latin typeface="Montserrat 1 Medium" panose="020B0604020202020204"/>
              </a:rPr>
              <a:t> be made in </a:t>
            </a:r>
            <a:r>
              <a:rPr lang="en-GB" b="1" dirty="0">
                <a:latin typeface="Montserrat 1 Medium" panose="020B0604020202020204"/>
              </a:rPr>
              <a:t>USDT</a:t>
            </a:r>
            <a:r>
              <a:rPr lang="en-GB" dirty="0">
                <a:latin typeface="Montserrat 1 Medium" panose="020B0604020202020204"/>
              </a:rPr>
              <a:t> – a Crypto ‘stablecoin’ which matches the price of the US Dollar. This avoids excessive foreign exchange costs.  Now we’ll show you how.</a:t>
            </a:r>
            <a:endParaRPr lang="en-GB" i="1" dirty="0">
              <a:latin typeface="Montserrat 1 Medium" panose="020B0604020202020204"/>
            </a:endParaRPr>
          </a:p>
        </p:txBody>
      </p:sp>
      <p:sp>
        <p:nvSpPr>
          <p:cNvPr id="11" name="TextBox 10">
            <a:extLst>
              <a:ext uri="{FF2B5EF4-FFF2-40B4-BE49-F238E27FC236}">
                <a16:creationId xmlns:a16="http://schemas.microsoft.com/office/drawing/2014/main" id="{E593518D-1B9B-6D53-154D-7FA0926557D5}"/>
              </a:ext>
            </a:extLst>
          </p:cNvPr>
          <p:cNvSpPr txBox="1"/>
          <p:nvPr/>
        </p:nvSpPr>
        <p:spPr>
          <a:xfrm>
            <a:off x="548638" y="5732043"/>
            <a:ext cx="9466728" cy="461665"/>
          </a:xfrm>
          <a:prstGeom prst="rect">
            <a:avLst/>
          </a:prstGeom>
          <a:noFill/>
        </p:spPr>
        <p:txBody>
          <a:bodyPr wrap="square" rtlCol="0">
            <a:spAutoFit/>
          </a:bodyPr>
          <a:lstStyle/>
          <a:p>
            <a:r>
              <a:rPr lang="en-GB" sz="2400" b="1" dirty="0">
                <a:solidFill>
                  <a:schemeClr val="accent1">
                    <a:lumMod val="75000"/>
                  </a:schemeClr>
                </a:solidFill>
                <a:latin typeface="Montserrat 1 Medium" panose="020B0604020202020204"/>
              </a:rPr>
              <a:t>Wherever you are in the world all prices are stated in EUROS</a:t>
            </a:r>
          </a:p>
        </p:txBody>
      </p:sp>
    </p:spTree>
    <p:extLst>
      <p:ext uri="{BB962C8B-B14F-4D97-AF65-F5344CB8AC3E}">
        <p14:creationId xmlns:p14="http://schemas.microsoft.com/office/powerpoint/2010/main" val="377819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0BAF5-35B1-A58D-A50A-75E7019D33B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33C951-0A0E-0DF6-F9B4-4B7822994046}"/>
              </a:ext>
            </a:extLst>
          </p:cNvPr>
          <p:cNvSpPr txBox="1"/>
          <p:nvPr/>
        </p:nvSpPr>
        <p:spPr>
          <a:xfrm>
            <a:off x="2528789" y="607960"/>
            <a:ext cx="7409793" cy="646331"/>
          </a:xfrm>
          <a:prstGeom prst="rect">
            <a:avLst/>
          </a:prstGeom>
          <a:noFill/>
        </p:spPr>
        <p:txBody>
          <a:bodyPr wrap="square" rtlCol="0">
            <a:spAutoFit/>
          </a:bodyPr>
          <a:lstStyle/>
          <a:p>
            <a:r>
              <a:rPr lang="en-GB" sz="3600" b="1" dirty="0">
                <a:solidFill>
                  <a:schemeClr val="accent6">
                    <a:lumMod val="75000"/>
                  </a:schemeClr>
                </a:solidFill>
                <a:latin typeface="Montserrat 1 Medium" panose="020B0604020202020204"/>
              </a:rPr>
              <a:t>The 5 STEPS to Plastic Neutrality</a:t>
            </a:r>
          </a:p>
        </p:txBody>
      </p:sp>
      <p:sp>
        <p:nvSpPr>
          <p:cNvPr id="3" name="Freeform 4">
            <a:extLst>
              <a:ext uri="{FF2B5EF4-FFF2-40B4-BE49-F238E27FC236}">
                <a16:creationId xmlns:a16="http://schemas.microsoft.com/office/drawing/2014/main" id="{DB5D5BFB-419E-907C-0A31-B8E1F4B88338}"/>
              </a:ext>
            </a:extLst>
          </p:cNvPr>
          <p:cNvSpPr/>
          <p:nvPr/>
        </p:nvSpPr>
        <p:spPr>
          <a:xfrm rot="10800000">
            <a:off x="9666535" y="-161835"/>
            <a:ext cx="2725260" cy="2619640"/>
          </a:xfrm>
          <a:custGeom>
            <a:avLst/>
            <a:gdLst/>
            <a:ahLst/>
            <a:cxnLst/>
            <a:rect l="l" t="t" r="r" b="b"/>
            <a:pathLst>
              <a:path w="4087890" h="3929460">
                <a:moveTo>
                  <a:pt x="0" y="0"/>
                </a:moveTo>
                <a:lnTo>
                  <a:pt x="4087889" y="0"/>
                </a:lnTo>
                <a:lnTo>
                  <a:pt x="4087889" y="3929461"/>
                </a:lnTo>
                <a:lnTo>
                  <a:pt x="0" y="3929461"/>
                </a:lnTo>
                <a:lnTo>
                  <a:pt x="0" y="0"/>
                </a:lnTo>
                <a:close/>
              </a:path>
            </a:pathLst>
          </a:custGeom>
          <a:blipFill>
            <a:blip r:embed="rId3">
              <a:alphaModFix amt="15000"/>
            </a:blip>
            <a:stretch>
              <a:fillRect l="-970459" t="-68737" r="-27030" b="-264171"/>
            </a:stretch>
          </a:blipFill>
        </p:spPr>
        <p:txBody>
          <a:bodyPr/>
          <a:lstStyle/>
          <a:p>
            <a:endParaRPr lang="it-IT" sz="1200"/>
          </a:p>
        </p:txBody>
      </p:sp>
      <p:sp>
        <p:nvSpPr>
          <p:cNvPr id="4" name="AutoShape 5">
            <a:extLst>
              <a:ext uri="{FF2B5EF4-FFF2-40B4-BE49-F238E27FC236}">
                <a16:creationId xmlns:a16="http://schemas.microsoft.com/office/drawing/2014/main" id="{E48D29B1-F191-B4B8-5045-4E3E411842DC}"/>
              </a:ext>
            </a:extLst>
          </p:cNvPr>
          <p:cNvSpPr/>
          <p:nvPr/>
        </p:nvSpPr>
        <p:spPr>
          <a:xfrm>
            <a:off x="0" y="6564384"/>
            <a:ext cx="11547836" cy="0"/>
          </a:xfrm>
          <a:prstGeom prst="line">
            <a:avLst/>
          </a:prstGeom>
          <a:ln w="19050" cap="flat">
            <a:solidFill>
              <a:srgbClr val="113359"/>
            </a:solidFill>
            <a:prstDash val="solid"/>
            <a:headEnd type="none" w="sm" len="sm"/>
            <a:tailEnd type="none" w="sm" len="sm"/>
          </a:ln>
        </p:spPr>
        <p:txBody>
          <a:bodyPr/>
          <a:lstStyle/>
          <a:p>
            <a:endParaRPr lang="it-IT" sz="1200"/>
          </a:p>
        </p:txBody>
      </p:sp>
      <p:grpSp>
        <p:nvGrpSpPr>
          <p:cNvPr id="5" name="Group 10">
            <a:extLst>
              <a:ext uri="{FF2B5EF4-FFF2-40B4-BE49-F238E27FC236}">
                <a16:creationId xmlns:a16="http://schemas.microsoft.com/office/drawing/2014/main" id="{6E63EDD9-70A0-7E3F-0A57-B213DC6687B0}"/>
              </a:ext>
            </a:extLst>
          </p:cNvPr>
          <p:cNvGrpSpPr/>
          <p:nvPr/>
        </p:nvGrpSpPr>
        <p:grpSpPr>
          <a:xfrm>
            <a:off x="407809" y="382951"/>
            <a:ext cx="1611851" cy="1611845"/>
            <a:chOff x="0" y="0"/>
            <a:chExt cx="6350000" cy="6349975"/>
          </a:xfrm>
        </p:grpSpPr>
        <p:sp>
          <p:nvSpPr>
            <p:cNvPr id="6" name="Freeform 11">
              <a:extLst>
                <a:ext uri="{FF2B5EF4-FFF2-40B4-BE49-F238E27FC236}">
                  <a16:creationId xmlns:a16="http://schemas.microsoft.com/office/drawing/2014/main" id="{9FB758CC-CC69-2445-0A3C-9D8480E2BD54}"/>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endParaRPr lang="it-IT" sz="1200"/>
            </a:p>
          </p:txBody>
        </p:sp>
      </p:grpSp>
      <p:sp>
        <p:nvSpPr>
          <p:cNvPr id="8" name="TextBox 7">
            <a:extLst>
              <a:ext uri="{FF2B5EF4-FFF2-40B4-BE49-F238E27FC236}">
                <a16:creationId xmlns:a16="http://schemas.microsoft.com/office/drawing/2014/main" id="{43EB1E80-A3C8-BBCA-0DFE-15CCDD9CD9E6}"/>
              </a:ext>
            </a:extLst>
          </p:cNvPr>
          <p:cNvSpPr txBox="1"/>
          <p:nvPr/>
        </p:nvSpPr>
        <p:spPr>
          <a:xfrm>
            <a:off x="397288" y="3483018"/>
            <a:ext cx="11094724" cy="1477328"/>
          </a:xfrm>
          <a:prstGeom prst="rect">
            <a:avLst/>
          </a:prstGeom>
          <a:noFill/>
        </p:spPr>
        <p:txBody>
          <a:bodyPr wrap="square" rtlCol="0">
            <a:spAutoFit/>
          </a:bodyPr>
          <a:lstStyle/>
          <a:p>
            <a:r>
              <a:rPr lang="en-GB" b="1" dirty="0">
                <a:solidFill>
                  <a:schemeClr val="accent6">
                    <a:lumMod val="75000"/>
                  </a:schemeClr>
                </a:solidFill>
                <a:latin typeface="Montserrat 1 Medium" panose="020B0604020202020204"/>
              </a:rPr>
              <a:t>STEP 3 </a:t>
            </a:r>
            <a:r>
              <a:rPr lang="en-GB" b="1" dirty="0">
                <a:solidFill>
                  <a:schemeClr val="tx1">
                    <a:lumMod val="95000"/>
                    <a:lumOff val="5000"/>
                  </a:schemeClr>
                </a:solidFill>
                <a:latin typeface="Montserrat 1 Medium" panose="020B0604020202020204"/>
              </a:rPr>
              <a:t>– </a:t>
            </a:r>
            <a:r>
              <a:rPr lang="en-GB" b="1" dirty="0">
                <a:solidFill>
                  <a:schemeClr val="tx2">
                    <a:lumMod val="90000"/>
                    <a:lumOff val="10000"/>
                  </a:schemeClr>
                </a:solidFill>
                <a:latin typeface="Montserrat 1 Medium" panose="020B0604020202020204"/>
              </a:rPr>
              <a:t>DEPOSIT FUNDS IN YOUR AMPLIVO WALLET - </a:t>
            </a:r>
            <a:r>
              <a:rPr lang="en-GB" dirty="0">
                <a:latin typeface="Montserrat 1 Medium" panose="020B0604020202020204"/>
              </a:rPr>
              <a:t>To do this you’ll need to have a digital currency wallet – we suggest one called METAMASK and we’ll show you next how to set that up and transfer funds to it and then transfer them to Amplivo. </a:t>
            </a:r>
            <a:r>
              <a:rPr lang="en-GB" b="1" dirty="0">
                <a:latin typeface="Montserrat 1 Medium" panose="020B0604020202020204"/>
              </a:rPr>
              <a:t>Transfer funds for what you’ve decided to buy </a:t>
            </a:r>
            <a:r>
              <a:rPr lang="en-GB" dirty="0">
                <a:latin typeface="Montserrat 1 Medium" panose="020B0604020202020204"/>
              </a:rPr>
              <a:t>plus about 10% to cope with currency fluctuations and transfer fees (which are usually les than $5) Watch the video for further guidance – </a:t>
            </a:r>
            <a:r>
              <a:rPr lang="en-GB" b="1" dirty="0">
                <a:solidFill>
                  <a:schemeClr val="accent6">
                    <a:lumMod val="75000"/>
                  </a:schemeClr>
                </a:solidFill>
                <a:latin typeface="Montserrat 1 Medium" panose="020B0604020202020204"/>
              </a:rPr>
              <a:t>OR – get the person who invited you to do it for you.</a:t>
            </a:r>
          </a:p>
        </p:txBody>
      </p:sp>
      <p:sp>
        <p:nvSpPr>
          <p:cNvPr id="10" name="TextBox 9">
            <a:extLst>
              <a:ext uri="{FF2B5EF4-FFF2-40B4-BE49-F238E27FC236}">
                <a16:creationId xmlns:a16="http://schemas.microsoft.com/office/drawing/2014/main" id="{7333ED9D-6C57-BDF8-696D-468A3D1D812C}"/>
              </a:ext>
            </a:extLst>
          </p:cNvPr>
          <p:cNvSpPr txBox="1"/>
          <p:nvPr/>
        </p:nvSpPr>
        <p:spPr>
          <a:xfrm>
            <a:off x="407809" y="2218895"/>
            <a:ext cx="10792024" cy="1200329"/>
          </a:xfrm>
          <a:prstGeom prst="rect">
            <a:avLst/>
          </a:prstGeom>
          <a:noFill/>
        </p:spPr>
        <p:txBody>
          <a:bodyPr wrap="square" rtlCol="0">
            <a:spAutoFit/>
          </a:bodyPr>
          <a:lstStyle/>
          <a:p>
            <a:r>
              <a:rPr lang="en-GB" b="1" dirty="0">
                <a:solidFill>
                  <a:schemeClr val="accent6">
                    <a:lumMod val="75000"/>
                  </a:schemeClr>
                </a:solidFill>
                <a:latin typeface="Montserrat 1 Medium" panose="020B0604020202020204"/>
              </a:rPr>
              <a:t>STEP 2 </a:t>
            </a:r>
            <a:r>
              <a:rPr lang="en-GB" b="1" dirty="0">
                <a:solidFill>
                  <a:schemeClr val="tx1">
                    <a:lumMod val="95000"/>
                    <a:lumOff val="5000"/>
                  </a:schemeClr>
                </a:solidFill>
                <a:latin typeface="Montserrat 1 Medium" panose="020B0604020202020204"/>
              </a:rPr>
              <a:t>– </a:t>
            </a:r>
            <a:r>
              <a:rPr lang="en-GB" b="1" dirty="0">
                <a:solidFill>
                  <a:schemeClr val="tx2">
                    <a:lumMod val="90000"/>
                    <a:lumOff val="10000"/>
                  </a:schemeClr>
                </a:solidFill>
                <a:latin typeface="Montserrat 1 Medium" panose="020B0604020202020204"/>
              </a:rPr>
              <a:t>DECIDE ON WHAT YOU WANT  - </a:t>
            </a:r>
            <a:r>
              <a:rPr lang="en-GB" dirty="0">
                <a:latin typeface="Montserrat 1 Medium" panose="020B0604020202020204"/>
              </a:rPr>
              <a:t>Go to the Shop, then Products and decide what Package you wish to purchase at this time. Currently we can only make one-off purchases. Plastic Neutrality Packages range from 10 to 100,000 euros.  Go to ‘Shop’, then ‘Products’ and click ‘Add to Cart on the one you want, Click Add to cart again and check by going to the cart symbol in the top right menu bar. You’ll complete the purchase later.</a:t>
            </a:r>
            <a:endParaRPr lang="en-GB" dirty="0">
              <a:solidFill>
                <a:schemeClr val="tx2">
                  <a:lumMod val="90000"/>
                  <a:lumOff val="10000"/>
                </a:schemeClr>
              </a:solidFill>
              <a:latin typeface="Montserrat 1 Medium" panose="020B0604020202020204"/>
            </a:endParaRPr>
          </a:p>
        </p:txBody>
      </p:sp>
      <p:sp>
        <p:nvSpPr>
          <p:cNvPr id="12" name="TextBox 11">
            <a:extLst>
              <a:ext uri="{FF2B5EF4-FFF2-40B4-BE49-F238E27FC236}">
                <a16:creationId xmlns:a16="http://schemas.microsoft.com/office/drawing/2014/main" id="{E348F404-E6EF-98E3-ABF7-124BCB12A55B}"/>
              </a:ext>
            </a:extLst>
          </p:cNvPr>
          <p:cNvSpPr txBox="1"/>
          <p:nvPr/>
        </p:nvSpPr>
        <p:spPr>
          <a:xfrm>
            <a:off x="2528789" y="1272097"/>
            <a:ext cx="5624402" cy="646331"/>
          </a:xfrm>
          <a:prstGeom prst="rect">
            <a:avLst/>
          </a:prstGeom>
          <a:noFill/>
        </p:spPr>
        <p:txBody>
          <a:bodyPr wrap="square" rtlCol="0">
            <a:spAutoFit/>
          </a:bodyPr>
          <a:lstStyle/>
          <a:p>
            <a:r>
              <a:rPr lang="en-GB" b="1" dirty="0">
                <a:solidFill>
                  <a:schemeClr val="accent1">
                    <a:lumMod val="75000"/>
                  </a:schemeClr>
                </a:solidFill>
                <a:latin typeface="Montserrat 1 Medium" panose="020B0604020202020204"/>
              </a:rPr>
              <a:t>The FIRST STEP is to register on the Amplivo website using the link provided to you</a:t>
            </a:r>
          </a:p>
        </p:txBody>
      </p:sp>
      <p:sp>
        <p:nvSpPr>
          <p:cNvPr id="14" name="TextBox 13">
            <a:extLst>
              <a:ext uri="{FF2B5EF4-FFF2-40B4-BE49-F238E27FC236}">
                <a16:creationId xmlns:a16="http://schemas.microsoft.com/office/drawing/2014/main" id="{428AA6A2-3DC4-7592-F6FA-0767A3AAB6A3}"/>
              </a:ext>
            </a:extLst>
          </p:cNvPr>
          <p:cNvSpPr txBox="1"/>
          <p:nvPr/>
        </p:nvSpPr>
        <p:spPr>
          <a:xfrm>
            <a:off x="397288" y="5023262"/>
            <a:ext cx="11094724" cy="369332"/>
          </a:xfrm>
          <a:prstGeom prst="rect">
            <a:avLst/>
          </a:prstGeom>
          <a:noFill/>
        </p:spPr>
        <p:txBody>
          <a:bodyPr wrap="square" rtlCol="0">
            <a:spAutoFit/>
          </a:bodyPr>
          <a:lstStyle/>
          <a:p>
            <a:r>
              <a:rPr lang="en-GB" b="1" dirty="0">
                <a:solidFill>
                  <a:schemeClr val="accent6">
                    <a:lumMod val="75000"/>
                  </a:schemeClr>
                </a:solidFill>
                <a:latin typeface="Montserrat 1 Medium" panose="020B0604020202020204"/>
              </a:rPr>
              <a:t>STEP 4 </a:t>
            </a:r>
            <a:r>
              <a:rPr lang="en-GB" b="1" dirty="0">
                <a:solidFill>
                  <a:schemeClr val="tx1">
                    <a:lumMod val="95000"/>
                    <a:lumOff val="5000"/>
                  </a:schemeClr>
                </a:solidFill>
                <a:latin typeface="Montserrat 1 Medium" panose="020B0604020202020204"/>
              </a:rPr>
              <a:t>– </a:t>
            </a:r>
            <a:r>
              <a:rPr lang="en-GB" b="1" dirty="0">
                <a:solidFill>
                  <a:schemeClr val="tx2">
                    <a:lumMod val="90000"/>
                    <a:lumOff val="10000"/>
                  </a:schemeClr>
                </a:solidFill>
                <a:latin typeface="Montserrat 1 Medium" panose="020B0604020202020204"/>
              </a:rPr>
              <a:t>PURCHASE A VOUCHER - </a:t>
            </a:r>
            <a:r>
              <a:rPr lang="en-GB" dirty="0">
                <a:latin typeface="Montserrat 1 Medium" panose="020B0604020202020204"/>
              </a:rPr>
              <a:t>For the product you wish to purchase</a:t>
            </a:r>
            <a:endParaRPr lang="en-GB" i="1" dirty="0">
              <a:latin typeface="Montserrat 1 Medium" panose="020B0604020202020204"/>
            </a:endParaRPr>
          </a:p>
        </p:txBody>
      </p:sp>
      <p:sp>
        <p:nvSpPr>
          <p:cNvPr id="15" name="TextBox 14">
            <a:extLst>
              <a:ext uri="{FF2B5EF4-FFF2-40B4-BE49-F238E27FC236}">
                <a16:creationId xmlns:a16="http://schemas.microsoft.com/office/drawing/2014/main" id="{0DDE742F-AE23-F329-CA30-E068C363A0F2}"/>
              </a:ext>
            </a:extLst>
          </p:cNvPr>
          <p:cNvSpPr txBox="1"/>
          <p:nvPr/>
        </p:nvSpPr>
        <p:spPr>
          <a:xfrm>
            <a:off x="407809" y="5491565"/>
            <a:ext cx="5701553" cy="369332"/>
          </a:xfrm>
          <a:prstGeom prst="rect">
            <a:avLst/>
          </a:prstGeom>
          <a:noFill/>
        </p:spPr>
        <p:txBody>
          <a:bodyPr wrap="square" rtlCol="0">
            <a:spAutoFit/>
          </a:bodyPr>
          <a:lstStyle/>
          <a:p>
            <a:r>
              <a:rPr lang="en-GB" b="1" dirty="0">
                <a:solidFill>
                  <a:schemeClr val="accent6">
                    <a:lumMod val="75000"/>
                  </a:schemeClr>
                </a:solidFill>
                <a:latin typeface="Montserrat 1 Medium" panose="020B0604020202020204"/>
              </a:rPr>
              <a:t>STEP 5 </a:t>
            </a:r>
            <a:r>
              <a:rPr lang="en-GB" b="1" dirty="0">
                <a:solidFill>
                  <a:schemeClr val="tx1">
                    <a:lumMod val="95000"/>
                    <a:lumOff val="5000"/>
                  </a:schemeClr>
                </a:solidFill>
                <a:latin typeface="Montserrat 1 Medium" panose="020B0604020202020204"/>
              </a:rPr>
              <a:t>– </a:t>
            </a:r>
            <a:r>
              <a:rPr lang="en-GB" b="1" dirty="0">
                <a:solidFill>
                  <a:schemeClr val="tx2">
                    <a:lumMod val="90000"/>
                    <a:lumOff val="10000"/>
                  </a:schemeClr>
                </a:solidFill>
                <a:latin typeface="Montserrat 1 Medium" panose="020B0604020202020204"/>
              </a:rPr>
              <a:t>EXCHANGE THE VOUCHER FOR YOR PNP</a:t>
            </a:r>
            <a:endParaRPr lang="en-GB" dirty="0">
              <a:solidFill>
                <a:schemeClr val="tx2">
                  <a:lumMod val="90000"/>
                  <a:lumOff val="10000"/>
                </a:schemeClr>
              </a:solidFill>
              <a:latin typeface="Montserrat 1 Medium" panose="020B0604020202020204"/>
            </a:endParaRPr>
          </a:p>
        </p:txBody>
      </p:sp>
    </p:spTree>
    <p:extLst>
      <p:ext uri="{BB962C8B-B14F-4D97-AF65-F5344CB8AC3E}">
        <p14:creationId xmlns:p14="http://schemas.microsoft.com/office/powerpoint/2010/main" val="183736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posit">
            <a:hlinkClick r:id="" action="ppaction://media"/>
            <a:extLst>
              <a:ext uri="{FF2B5EF4-FFF2-40B4-BE49-F238E27FC236}">
                <a16:creationId xmlns:a16="http://schemas.microsoft.com/office/drawing/2014/main" id="{8BD25CDB-AA2D-9516-1F5F-DF8CD9066F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35367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5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6E5A7-C560-8A4F-54D8-5ED9545610A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1958605-945F-BDFA-8F60-AB76EF828100}"/>
              </a:ext>
            </a:extLst>
          </p:cNvPr>
          <p:cNvSpPr txBox="1"/>
          <p:nvPr/>
        </p:nvSpPr>
        <p:spPr>
          <a:xfrm>
            <a:off x="2528789" y="819611"/>
            <a:ext cx="7409793" cy="646331"/>
          </a:xfrm>
          <a:prstGeom prst="rect">
            <a:avLst/>
          </a:prstGeom>
          <a:noFill/>
        </p:spPr>
        <p:txBody>
          <a:bodyPr wrap="square" rtlCol="0">
            <a:spAutoFit/>
          </a:bodyPr>
          <a:lstStyle/>
          <a:p>
            <a:r>
              <a:rPr lang="en-GB" sz="3600" b="1" dirty="0">
                <a:solidFill>
                  <a:schemeClr val="accent6">
                    <a:lumMod val="75000"/>
                  </a:schemeClr>
                </a:solidFill>
                <a:latin typeface="Montserrat 1 Medium" panose="020B0604020202020204"/>
              </a:rPr>
              <a:t>FUNDING YOUR AMPLIVO WALLET</a:t>
            </a:r>
          </a:p>
        </p:txBody>
      </p:sp>
      <p:sp>
        <p:nvSpPr>
          <p:cNvPr id="3" name="Freeform 4">
            <a:extLst>
              <a:ext uri="{FF2B5EF4-FFF2-40B4-BE49-F238E27FC236}">
                <a16:creationId xmlns:a16="http://schemas.microsoft.com/office/drawing/2014/main" id="{B00B2E95-5644-19D4-29F8-7ACBEBCE55D7}"/>
              </a:ext>
            </a:extLst>
          </p:cNvPr>
          <p:cNvSpPr/>
          <p:nvPr/>
        </p:nvSpPr>
        <p:spPr>
          <a:xfrm rot="10800000">
            <a:off x="9666535" y="-161835"/>
            <a:ext cx="2725260" cy="2619640"/>
          </a:xfrm>
          <a:custGeom>
            <a:avLst/>
            <a:gdLst/>
            <a:ahLst/>
            <a:cxnLst/>
            <a:rect l="l" t="t" r="r" b="b"/>
            <a:pathLst>
              <a:path w="4087890" h="3929460">
                <a:moveTo>
                  <a:pt x="0" y="0"/>
                </a:moveTo>
                <a:lnTo>
                  <a:pt x="4087889" y="0"/>
                </a:lnTo>
                <a:lnTo>
                  <a:pt x="4087889" y="3929461"/>
                </a:lnTo>
                <a:lnTo>
                  <a:pt x="0" y="3929461"/>
                </a:lnTo>
                <a:lnTo>
                  <a:pt x="0" y="0"/>
                </a:lnTo>
                <a:close/>
              </a:path>
            </a:pathLst>
          </a:custGeom>
          <a:blipFill>
            <a:blip r:embed="rId3">
              <a:alphaModFix amt="15000"/>
            </a:blip>
            <a:stretch>
              <a:fillRect l="-970459" t="-68737" r="-27030" b="-264171"/>
            </a:stretch>
          </a:blipFill>
        </p:spPr>
        <p:txBody>
          <a:bodyPr/>
          <a:lstStyle/>
          <a:p>
            <a:endParaRPr lang="it-IT" sz="1200"/>
          </a:p>
        </p:txBody>
      </p:sp>
      <p:sp>
        <p:nvSpPr>
          <p:cNvPr id="4" name="AutoShape 5">
            <a:extLst>
              <a:ext uri="{FF2B5EF4-FFF2-40B4-BE49-F238E27FC236}">
                <a16:creationId xmlns:a16="http://schemas.microsoft.com/office/drawing/2014/main" id="{781991B0-7E41-316C-ABB3-65DD17946C43}"/>
              </a:ext>
            </a:extLst>
          </p:cNvPr>
          <p:cNvSpPr/>
          <p:nvPr/>
        </p:nvSpPr>
        <p:spPr>
          <a:xfrm>
            <a:off x="0" y="6564384"/>
            <a:ext cx="11547836" cy="0"/>
          </a:xfrm>
          <a:prstGeom prst="line">
            <a:avLst/>
          </a:prstGeom>
          <a:ln w="19050" cap="flat">
            <a:solidFill>
              <a:srgbClr val="113359"/>
            </a:solidFill>
            <a:prstDash val="solid"/>
            <a:headEnd type="none" w="sm" len="sm"/>
            <a:tailEnd type="none" w="sm" len="sm"/>
          </a:ln>
        </p:spPr>
        <p:txBody>
          <a:bodyPr/>
          <a:lstStyle/>
          <a:p>
            <a:endParaRPr lang="it-IT" sz="1200"/>
          </a:p>
        </p:txBody>
      </p:sp>
      <p:grpSp>
        <p:nvGrpSpPr>
          <p:cNvPr id="5" name="Group 10">
            <a:extLst>
              <a:ext uri="{FF2B5EF4-FFF2-40B4-BE49-F238E27FC236}">
                <a16:creationId xmlns:a16="http://schemas.microsoft.com/office/drawing/2014/main" id="{6447D66B-34F3-D777-932C-FA6E8791BE18}"/>
              </a:ext>
            </a:extLst>
          </p:cNvPr>
          <p:cNvGrpSpPr/>
          <p:nvPr/>
        </p:nvGrpSpPr>
        <p:grpSpPr>
          <a:xfrm>
            <a:off x="407809" y="382951"/>
            <a:ext cx="1611851" cy="1611845"/>
            <a:chOff x="0" y="0"/>
            <a:chExt cx="6350000" cy="6349975"/>
          </a:xfrm>
        </p:grpSpPr>
        <p:sp>
          <p:nvSpPr>
            <p:cNvPr id="6" name="Freeform 11">
              <a:extLst>
                <a:ext uri="{FF2B5EF4-FFF2-40B4-BE49-F238E27FC236}">
                  <a16:creationId xmlns:a16="http://schemas.microsoft.com/office/drawing/2014/main" id="{3A13957B-CEE4-F0D4-2040-B25C9130D3FE}"/>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046" r="-25046"/>
              </a:stretch>
            </a:blipFill>
          </p:spPr>
          <p:txBody>
            <a:bodyPr/>
            <a:lstStyle/>
            <a:p>
              <a:endParaRPr lang="it-IT" sz="1200"/>
            </a:p>
          </p:txBody>
        </p:sp>
      </p:grpSp>
      <p:sp>
        <p:nvSpPr>
          <p:cNvPr id="8" name="TextBox 7">
            <a:extLst>
              <a:ext uri="{FF2B5EF4-FFF2-40B4-BE49-F238E27FC236}">
                <a16:creationId xmlns:a16="http://schemas.microsoft.com/office/drawing/2014/main" id="{9C59E551-419B-7162-4430-82640BE712F3}"/>
              </a:ext>
            </a:extLst>
          </p:cNvPr>
          <p:cNvSpPr txBox="1"/>
          <p:nvPr/>
        </p:nvSpPr>
        <p:spPr>
          <a:xfrm>
            <a:off x="447308" y="2180593"/>
            <a:ext cx="11235553" cy="923330"/>
          </a:xfrm>
          <a:prstGeom prst="rect">
            <a:avLst/>
          </a:prstGeom>
          <a:noFill/>
        </p:spPr>
        <p:txBody>
          <a:bodyPr wrap="square" rtlCol="0">
            <a:spAutoFit/>
          </a:bodyPr>
          <a:lstStyle/>
          <a:p>
            <a:r>
              <a:rPr lang="en-GB" b="1" dirty="0">
                <a:solidFill>
                  <a:schemeClr val="tx2">
                    <a:lumMod val="90000"/>
                    <a:lumOff val="10000"/>
                  </a:schemeClr>
                </a:solidFill>
                <a:latin typeface="Montserrat 1 Medium" panose="020B0604020202020204"/>
              </a:rPr>
              <a:t>DEPOSIT FUNDS IN YOUR AMPLIVO WALLET – </a:t>
            </a:r>
            <a:r>
              <a:rPr lang="en-GB" dirty="0">
                <a:latin typeface="Montserrat 1 Medium" panose="020B0604020202020204"/>
              </a:rPr>
              <a:t>Once you’ve set up your digital currency wallet and funded it with an appropriate amount of USDT you’re good to go. </a:t>
            </a:r>
            <a:r>
              <a:rPr lang="en-GB" b="1" dirty="0">
                <a:latin typeface="Montserrat 1 Medium" panose="020B0604020202020204"/>
              </a:rPr>
              <a:t>Follow the instructions</a:t>
            </a:r>
            <a:r>
              <a:rPr lang="en-GB" dirty="0">
                <a:latin typeface="Montserrat 1 Medium" panose="020B0604020202020204"/>
              </a:rPr>
              <a:t> you’ll find by selecting on the dashboard ‘Wallets’, then ‘My Wallet’, then ‘Deposit’.</a:t>
            </a:r>
          </a:p>
        </p:txBody>
      </p:sp>
      <p:sp>
        <p:nvSpPr>
          <p:cNvPr id="17" name="TextBox 16">
            <a:extLst>
              <a:ext uri="{FF2B5EF4-FFF2-40B4-BE49-F238E27FC236}">
                <a16:creationId xmlns:a16="http://schemas.microsoft.com/office/drawing/2014/main" id="{F4E0E16E-9AE6-43FF-2CC0-B7D618DDF87D}"/>
              </a:ext>
            </a:extLst>
          </p:cNvPr>
          <p:cNvSpPr txBox="1"/>
          <p:nvPr/>
        </p:nvSpPr>
        <p:spPr>
          <a:xfrm>
            <a:off x="512463" y="5378380"/>
            <a:ext cx="11064355" cy="369332"/>
          </a:xfrm>
          <a:prstGeom prst="rect">
            <a:avLst/>
          </a:prstGeom>
          <a:noFill/>
        </p:spPr>
        <p:txBody>
          <a:bodyPr wrap="square" rtlCol="0">
            <a:spAutoFit/>
          </a:bodyPr>
          <a:lstStyle/>
          <a:p>
            <a:r>
              <a:rPr lang="en-GB" b="1" dirty="0">
                <a:latin typeface="Montserrat 1 Medium" panose="020B0604020202020204"/>
              </a:rPr>
              <a:t>Copy</a:t>
            </a:r>
            <a:r>
              <a:rPr lang="en-GB" dirty="0">
                <a:latin typeface="Montserrat 1 Medium" panose="020B0604020202020204"/>
              </a:rPr>
              <a:t> the address which starts </a:t>
            </a:r>
            <a:r>
              <a:rPr lang="en-GB" b="1" dirty="0">
                <a:latin typeface="Montserrat 1 Medium" panose="020B0604020202020204"/>
              </a:rPr>
              <a:t>0xc</a:t>
            </a:r>
            <a:r>
              <a:rPr lang="en-GB" dirty="0">
                <a:latin typeface="Montserrat 1 Medium" panose="020B0604020202020204"/>
              </a:rPr>
              <a:t>…… and go over to your Metamask wallet to start the transaction</a:t>
            </a:r>
          </a:p>
        </p:txBody>
      </p:sp>
      <p:sp>
        <p:nvSpPr>
          <p:cNvPr id="7" name="TextBox 6">
            <a:extLst>
              <a:ext uri="{FF2B5EF4-FFF2-40B4-BE49-F238E27FC236}">
                <a16:creationId xmlns:a16="http://schemas.microsoft.com/office/drawing/2014/main" id="{63DA0E34-B05A-1EAD-3D10-60CA7DDFCC4E}"/>
              </a:ext>
            </a:extLst>
          </p:cNvPr>
          <p:cNvSpPr txBox="1"/>
          <p:nvPr/>
        </p:nvSpPr>
        <p:spPr>
          <a:xfrm>
            <a:off x="512463" y="3060941"/>
            <a:ext cx="11235553" cy="646331"/>
          </a:xfrm>
          <a:prstGeom prst="rect">
            <a:avLst/>
          </a:prstGeom>
          <a:noFill/>
        </p:spPr>
        <p:txBody>
          <a:bodyPr wrap="square" rtlCol="0">
            <a:spAutoFit/>
          </a:bodyPr>
          <a:lstStyle/>
          <a:p>
            <a:r>
              <a:rPr lang="en-GB" dirty="0">
                <a:latin typeface="Montserrat 1 Medium" panose="020B0604020202020204"/>
              </a:rPr>
              <a:t>You’ll be taken through the Amplivo Academy to a page which asks ‘Select Your Deposit Type’ (sometimes this goes by a rather circuitous route so it’s a good idea to be online with the person who introduced you to get help)</a:t>
            </a:r>
          </a:p>
        </p:txBody>
      </p:sp>
      <p:sp>
        <p:nvSpPr>
          <p:cNvPr id="9" name="TextBox 8">
            <a:extLst>
              <a:ext uri="{FF2B5EF4-FFF2-40B4-BE49-F238E27FC236}">
                <a16:creationId xmlns:a16="http://schemas.microsoft.com/office/drawing/2014/main" id="{0440C319-C766-3A01-5379-6B426BF1D55B}"/>
              </a:ext>
            </a:extLst>
          </p:cNvPr>
          <p:cNvSpPr txBox="1"/>
          <p:nvPr/>
        </p:nvSpPr>
        <p:spPr>
          <a:xfrm>
            <a:off x="512464" y="3735797"/>
            <a:ext cx="11235553" cy="923330"/>
          </a:xfrm>
          <a:prstGeom prst="rect">
            <a:avLst/>
          </a:prstGeom>
          <a:noFill/>
        </p:spPr>
        <p:txBody>
          <a:bodyPr wrap="square" rtlCol="0">
            <a:spAutoFit/>
          </a:bodyPr>
          <a:lstStyle/>
          <a:p>
            <a:r>
              <a:rPr lang="en-GB" b="1" dirty="0">
                <a:latin typeface="Montserrat 1 Medium" panose="020B0604020202020204"/>
              </a:rPr>
              <a:t>It is recommended you use USDT</a:t>
            </a:r>
            <a:r>
              <a:rPr lang="en-GB" dirty="0">
                <a:latin typeface="Montserrat 1 Medium" panose="020B0604020202020204"/>
              </a:rPr>
              <a:t>. If you choose EUR you will either have to sign up with a service called Mountain Wolf or the Kasikorn Bank in Thailand (min deposit 500 Euros) and there will be further delays and exchange fees if you want to fund with GBP.  </a:t>
            </a:r>
          </a:p>
        </p:txBody>
      </p:sp>
      <p:sp>
        <p:nvSpPr>
          <p:cNvPr id="11" name="TextBox 10">
            <a:extLst>
              <a:ext uri="{FF2B5EF4-FFF2-40B4-BE49-F238E27FC236}">
                <a16:creationId xmlns:a16="http://schemas.microsoft.com/office/drawing/2014/main" id="{096D1DF8-3EC6-BBCD-9B48-B40403B3E5B7}"/>
              </a:ext>
            </a:extLst>
          </p:cNvPr>
          <p:cNvSpPr txBox="1"/>
          <p:nvPr/>
        </p:nvSpPr>
        <p:spPr>
          <a:xfrm>
            <a:off x="512465" y="4680654"/>
            <a:ext cx="11064355" cy="646331"/>
          </a:xfrm>
          <a:prstGeom prst="rect">
            <a:avLst/>
          </a:prstGeom>
          <a:noFill/>
        </p:spPr>
        <p:txBody>
          <a:bodyPr wrap="square" rtlCol="0">
            <a:spAutoFit/>
          </a:bodyPr>
          <a:lstStyle/>
          <a:p>
            <a:r>
              <a:rPr lang="en-GB" dirty="0">
                <a:latin typeface="Montserrat 1 Medium" panose="020B0604020202020204"/>
              </a:rPr>
              <a:t>Select the Blockchain to use which should be ERC20 and the USDT amount. (1 EUR is approx. $1.17 and £0.86) </a:t>
            </a:r>
            <a:r>
              <a:rPr lang="en-GB" i="1" dirty="0">
                <a:latin typeface="Montserrat 1 Medium" panose="020B0604020202020204"/>
              </a:rPr>
              <a:t>You should add at least 10% extra to the EUR amount to cover transfer fees and currency fluctuations.</a:t>
            </a:r>
          </a:p>
        </p:txBody>
      </p:sp>
      <p:sp>
        <p:nvSpPr>
          <p:cNvPr id="10" name="TextBox 9">
            <a:extLst>
              <a:ext uri="{FF2B5EF4-FFF2-40B4-BE49-F238E27FC236}">
                <a16:creationId xmlns:a16="http://schemas.microsoft.com/office/drawing/2014/main" id="{75179A62-2173-0139-8585-9C78D9A99CC1}"/>
              </a:ext>
            </a:extLst>
          </p:cNvPr>
          <p:cNvSpPr txBox="1"/>
          <p:nvPr/>
        </p:nvSpPr>
        <p:spPr>
          <a:xfrm>
            <a:off x="512463" y="5861572"/>
            <a:ext cx="11064355" cy="369332"/>
          </a:xfrm>
          <a:prstGeom prst="rect">
            <a:avLst/>
          </a:prstGeom>
          <a:noFill/>
        </p:spPr>
        <p:txBody>
          <a:bodyPr wrap="square" rtlCol="0">
            <a:spAutoFit/>
          </a:bodyPr>
          <a:lstStyle/>
          <a:p>
            <a:r>
              <a:rPr lang="en-GB" b="1" dirty="0">
                <a:solidFill>
                  <a:schemeClr val="tx2">
                    <a:lumMod val="90000"/>
                    <a:lumOff val="10000"/>
                  </a:schemeClr>
                </a:solidFill>
                <a:latin typeface="Montserrat 1 Medium" panose="020B0604020202020204"/>
              </a:rPr>
              <a:t>Alternatively – you can get the person who invited you to do this for you</a:t>
            </a:r>
            <a:endParaRPr lang="en-GB" dirty="0">
              <a:solidFill>
                <a:schemeClr val="tx2">
                  <a:lumMod val="90000"/>
                  <a:lumOff val="10000"/>
                </a:schemeClr>
              </a:solidFill>
              <a:latin typeface="Montserrat 1 Medium" panose="020B0604020202020204"/>
            </a:endParaRPr>
          </a:p>
        </p:txBody>
      </p:sp>
    </p:spTree>
    <p:extLst>
      <p:ext uri="{BB962C8B-B14F-4D97-AF65-F5344CB8AC3E}">
        <p14:creationId xmlns:p14="http://schemas.microsoft.com/office/powerpoint/2010/main" val="117678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7" grpId="0"/>
      <p:bldP spid="9" grpId="0"/>
      <p:bldP spid="11"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1562B-DCBC-9E3D-8F6E-0EE5F384125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FB75844-2CC9-7AD4-2BF8-8AAAE8F00B37}"/>
              </a:ext>
            </a:extLst>
          </p:cNvPr>
          <p:cNvSpPr txBox="1"/>
          <p:nvPr/>
        </p:nvSpPr>
        <p:spPr>
          <a:xfrm>
            <a:off x="2323923" y="534564"/>
            <a:ext cx="7409793" cy="646331"/>
          </a:xfrm>
          <a:prstGeom prst="rect">
            <a:avLst/>
          </a:prstGeom>
          <a:noFill/>
        </p:spPr>
        <p:txBody>
          <a:bodyPr wrap="square" rtlCol="0">
            <a:spAutoFit/>
          </a:bodyPr>
          <a:lstStyle/>
          <a:p>
            <a:r>
              <a:rPr lang="en-GB" sz="3600" b="1" dirty="0">
                <a:solidFill>
                  <a:schemeClr val="accent6">
                    <a:lumMod val="75000"/>
                  </a:schemeClr>
                </a:solidFill>
                <a:latin typeface="Montserrat 1 Medium" panose="020B0604020202020204"/>
              </a:rPr>
              <a:t>How to use Metamask</a:t>
            </a:r>
            <a:endParaRPr lang="en-GB" dirty="0"/>
          </a:p>
        </p:txBody>
      </p:sp>
      <p:pic>
        <p:nvPicPr>
          <p:cNvPr id="4" name="Picture 3" descr="A logo of a fox&#10;&#10;AI-generated content may be incorrect.">
            <a:extLst>
              <a:ext uri="{FF2B5EF4-FFF2-40B4-BE49-F238E27FC236}">
                <a16:creationId xmlns:a16="http://schemas.microsoft.com/office/drawing/2014/main" id="{BA7E0779-702D-1E6A-E466-70AFFCB07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63" y="534564"/>
            <a:ext cx="1922940" cy="1660721"/>
          </a:xfrm>
          <a:prstGeom prst="rect">
            <a:avLst/>
          </a:prstGeom>
        </p:spPr>
      </p:pic>
      <p:sp>
        <p:nvSpPr>
          <p:cNvPr id="5" name="Freeform 4">
            <a:extLst>
              <a:ext uri="{FF2B5EF4-FFF2-40B4-BE49-F238E27FC236}">
                <a16:creationId xmlns:a16="http://schemas.microsoft.com/office/drawing/2014/main" id="{5266075F-6A5F-CB24-50BA-B8801B5FECAB}"/>
              </a:ext>
            </a:extLst>
          </p:cNvPr>
          <p:cNvSpPr/>
          <p:nvPr/>
        </p:nvSpPr>
        <p:spPr>
          <a:xfrm rot="10800000">
            <a:off x="9666535" y="-161835"/>
            <a:ext cx="2725260" cy="2619640"/>
          </a:xfrm>
          <a:custGeom>
            <a:avLst/>
            <a:gdLst/>
            <a:ahLst/>
            <a:cxnLst/>
            <a:rect l="l" t="t" r="r" b="b"/>
            <a:pathLst>
              <a:path w="4087890" h="3929460">
                <a:moveTo>
                  <a:pt x="0" y="0"/>
                </a:moveTo>
                <a:lnTo>
                  <a:pt x="4087889" y="0"/>
                </a:lnTo>
                <a:lnTo>
                  <a:pt x="4087889" y="3929461"/>
                </a:lnTo>
                <a:lnTo>
                  <a:pt x="0" y="3929461"/>
                </a:lnTo>
                <a:lnTo>
                  <a:pt x="0" y="0"/>
                </a:lnTo>
                <a:close/>
              </a:path>
            </a:pathLst>
          </a:custGeom>
          <a:blipFill>
            <a:blip r:embed="rId4">
              <a:alphaModFix amt="15000"/>
            </a:blip>
            <a:stretch>
              <a:fillRect l="-970459" t="-68737" r="-27030" b="-264171"/>
            </a:stretch>
          </a:blipFill>
        </p:spPr>
        <p:txBody>
          <a:bodyPr/>
          <a:lstStyle/>
          <a:p>
            <a:endParaRPr lang="it-IT" sz="1200"/>
          </a:p>
        </p:txBody>
      </p:sp>
      <p:sp>
        <p:nvSpPr>
          <p:cNvPr id="6" name="AutoShape 5">
            <a:extLst>
              <a:ext uri="{FF2B5EF4-FFF2-40B4-BE49-F238E27FC236}">
                <a16:creationId xmlns:a16="http://schemas.microsoft.com/office/drawing/2014/main" id="{E50F48C9-B9CC-7500-AB5D-BFAF0E3E8098}"/>
              </a:ext>
            </a:extLst>
          </p:cNvPr>
          <p:cNvSpPr/>
          <p:nvPr/>
        </p:nvSpPr>
        <p:spPr>
          <a:xfrm>
            <a:off x="0" y="6564384"/>
            <a:ext cx="11547836" cy="0"/>
          </a:xfrm>
          <a:prstGeom prst="line">
            <a:avLst/>
          </a:prstGeom>
          <a:ln w="19050" cap="flat">
            <a:solidFill>
              <a:srgbClr val="113359"/>
            </a:solidFill>
            <a:prstDash val="solid"/>
            <a:headEnd type="none" w="sm" len="sm"/>
            <a:tailEnd type="none" w="sm" len="sm"/>
          </a:ln>
        </p:spPr>
        <p:txBody>
          <a:bodyPr/>
          <a:lstStyle/>
          <a:p>
            <a:endParaRPr lang="it-IT" sz="1200"/>
          </a:p>
        </p:txBody>
      </p:sp>
      <p:sp>
        <p:nvSpPr>
          <p:cNvPr id="9" name="TextBox 8">
            <a:extLst>
              <a:ext uri="{FF2B5EF4-FFF2-40B4-BE49-F238E27FC236}">
                <a16:creationId xmlns:a16="http://schemas.microsoft.com/office/drawing/2014/main" id="{A94265B2-B395-1BED-2DA8-B45D114D7C9B}"/>
              </a:ext>
            </a:extLst>
          </p:cNvPr>
          <p:cNvSpPr txBox="1"/>
          <p:nvPr/>
        </p:nvSpPr>
        <p:spPr>
          <a:xfrm>
            <a:off x="643757" y="2752287"/>
            <a:ext cx="11096297" cy="1200329"/>
          </a:xfrm>
          <a:prstGeom prst="rect">
            <a:avLst/>
          </a:prstGeom>
          <a:noFill/>
        </p:spPr>
        <p:txBody>
          <a:bodyPr wrap="square">
            <a:spAutoFit/>
          </a:bodyPr>
          <a:lstStyle/>
          <a:p>
            <a:r>
              <a:rPr lang="en-GB" b="1" dirty="0">
                <a:solidFill>
                  <a:schemeClr val="accent6">
                    <a:lumMod val="75000"/>
                  </a:schemeClr>
                </a:solidFill>
                <a:latin typeface="Montserrat 1 Medium" panose="020B0604020202020204"/>
              </a:rPr>
              <a:t>Funding Metamask </a:t>
            </a:r>
            <a:r>
              <a:rPr lang="en-GB" dirty="0">
                <a:latin typeface="Montserrat 1 Medium" panose="020B0604020202020204"/>
              </a:rPr>
              <a:t>– there are various ways you can fund Metamask with USDT. The simplest is to select ‘Buy’ and purchase USDT by ‘Faster Payments’ from your bank. It will take you through a purchase agent , usually the one giving you the best deal at the time. Follow the instructions and your funds should arrive in a few minutes (maybe longer)</a:t>
            </a:r>
          </a:p>
          <a:p>
            <a:r>
              <a:rPr lang="en-GB" dirty="0">
                <a:latin typeface="Montserrat 1 Medium" panose="020B0604020202020204"/>
              </a:rPr>
              <a:t>You’ll also need to purchase a small amount of ETH tokens to pay the ‘gas fees’ (the cost of using the network)</a:t>
            </a:r>
          </a:p>
        </p:txBody>
      </p:sp>
      <p:sp>
        <p:nvSpPr>
          <p:cNvPr id="10" name="Rectangle 1">
            <a:extLst>
              <a:ext uri="{FF2B5EF4-FFF2-40B4-BE49-F238E27FC236}">
                <a16:creationId xmlns:a16="http://schemas.microsoft.com/office/drawing/2014/main" id="{22DB2025-87B0-950A-B97B-C35703F7BE91}"/>
              </a:ext>
            </a:extLst>
          </p:cNvPr>
          <p:cNvSpPr>
            <a:spLocks noChangeArrowheads="1"/>
          </p:cNvSpPr>
          <p:nvPr/>
        </p:nvSpPr>
        <p:spPr bwMode="auto">
          <a:xfrm>
            <a:off x="2391103" y="1099182"/>
            <a:ext cx="8129752"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i="0" u="none" strike="noStrike" cap="none" normalizeH="0" baseline="0" dirty="0">
                <a:ln>
                  <a:noFill/>
                </a:ln>
                <a:solidFill>
                  <a:schemeClr val="tx1"/>
                </a:solidFill>
                <a:effectLst/>
                <a:latin typeface="Montserrat 1 Medium" panose="020B0604020202020204"/>
              </a:rPr>
              <a:t>We recommend you search </a:t>
            </a:r>
            <a:r>
              <a:rPr kumimoji="0" lang="en-US" altLang="en-US" b="1" i="0" u="none" strike="noStrike" cap="none" normalizeH="0" baseline="0" dirty="0">
                <a:ln>
                  <a:noFill/>
                </a:ln>
                <a:solidFill>
                  <a:schemeClr val="tx1"/>
                </a:solidFill>
                <a:effectLst/>
                <a:latin typeface="Montserrat 1 Medium" panose="020B0604020202020204"/>
              </a:rPr>
              <a:t>ChatGPT</a:t>
            </a:r>
            <a:r>
              <a:rPr kumimoji="0" lang="en-US" altLang="en-US" i="0" u="none" strike="noStrike" cap="none" normalizeH="0" baseline="0" dirty="0">
                <a:ln>
                  <a:noFill/>
                </a:ln>
                <a:solidFill>
                  <a:schemeClr val="tx1"/>
                </a:solidFill>
                <a:effectLst/>
                <a:latin typeface="Montserrat 1 Medium" panose="020B0604020202020204"/>
              </a:rPr>
              <a:t>, </a:t>
            </a:r>
            <a:r>
              <a:rPr kumimoji="0" lang="en-US" altLang="en-US" b="1" i="0" u="none" strike="noStrike" cap="none" normalizeH="0" baseline="0" dirty="0">
                <a:ln>
                  <a:noFill/>
                </a:ln>
                <a:solidFill>
                  <a:schemeClr val="tx1"/>
                </a:solidFill>
                <a:effectLst/>
                <a:latin typeface="Montserrat 1 Medium" panose="020B0604020202020204"/>
              </a:rPr>
              <a:t>Claude</a:t>
            </a:r>
            <a:r>
              <a:rPr kumimoji="0" lang="en-US" altLang="en-US" i="0" u="none" strike="noStrike" cap="none" normalizeH="0" baseline="0" dirty="0">
                <a:ln>
                  <a:noFill/>
                </a:ln>
                <a:solidFill>
                  <a:schemeClr val="tx1"/>
                </a:solidFill>
                <a:effectLst/>
                <a:latin typeface="Montserrat 1 Medium" panose="020B0604020202020204"/>
              </a:rPr>
              <a:t>, or another AI tool for the full details and also search </a:t>
            </a:r>
            <a:r>
              <a:rPr kumimoji="0" lang="en-US" altLang="en-US" b="1" i="0" u="none" strike="noStrike" cap="none" normalizeH="0" baseline="0" dirty="0">
                <a:ln>
                  <a:noFill/>
                </a:ln>
                <a:solidFill>
                  <a:schemeClr val="tx1"/>
                </a:solidFill>
                <a:effectLst/>
                <a:latin typeface="Montserrat 1 Medium" panose="020B0604020202020204"/>
              </a:rPr>
              <a:t>YouTube</a:t>
            </a:r>
            <a:r>
              <a:rPr kumimoji="0" lang="en-US" altLang="en-US" i="0" u="none" strike="noStrike" cap="none" normalizeH="0" baseline="0" dirty="0">
                <a:ln>
                  <a:noFill/>
                </a:ln>
                <a:solidFill>
                  <a:schemeClr val="tx1"/>
                </a:solidFill>
                <a:effectLst/>
                <a:latin typeface="Montserrat 1 Medium" panose="020B0604020202020204"/>
              </a:rPr>
              <a:t> for video explanations on how to set it up (You can download a pdf on this from </a:t>
            </a:r>
            <a:r>
              <a:rPr kumimoji="0" lang="en-US" altLang="en-US" i="0" u="none" strike="noStrike" cap="none" normalizeH="0" baseline="0" dirty="0">
                <a:ln>
                  <a:noFill/>
                </a:ln>
                <a:solidFill>
                  <a:schemeClr val="tx2">
                    <a:lumMod val="75000"/>
                    <a:lumOff val="25000"/>
                  </a:schemeClr>
                </a:solidFill>
                <a:effectLst/>
                <a:latin typeface="Montserrat 1 Medium" panose="020B0604020202020204"/>
              </a:rPr>
              <a:t>https://amplivo.uk</a:t>
            </a:r>
            <a:r>
              <a:rPr kumimoji="0" lang="en-US" altLang="en-US" i="0" u="none" strike="noStrike" cap="none" normalizeH="0" baseline="0" dirty="0">
                <a:ln>
                  <a:noFill/>
                </a:ln>
                <a:solidFill>
                  <a:schemeClr val="tx1"/>
                </a:solidFill>
                <a:effectLst/>
                <a:latin typeface="Montserrat 1 Medium" panose="020B0604020202020204"/>
              </a:rPr>
              <a:t>)</a:t>
            </a:r>
          </a:p>
          <a:p>
            <a:pPr marL="0" marR="0" lvl="0" indent="0" algn="l" defTabSz="914400" rtl="0" eaLnBrk="0" fontAlgn="base" latinLnBrk="0" hangingPunct="0">
              <a:lnSpc>
                <a:spcPct val="100000"/>
              </a:lnSpc>
              <a:spcBef>
                <a:spcPct val="0"/>
              </a:spcBef>
              <a:spcAft>
                <a:spcPct val="0"/>
              </a:spcAft>
              <a:buClrTx/>
              <a:buSzTx/>
              <a:tabLst/>
            </a:pPr>
            <a:r>
              <a:rPr lang="en-US" altLang="en-US" sz="2000" b="1" dirty="0">
                <a:latin typeface="Montserrat 1 Medium" panose="020B0604020202020204"/>
              </a:rPr>
              <a:t>OR</a:t>
            </a:r>
          </a:p>
          <a:p>
            <a:pPr marL="0" marR="0" lvl="0" indent="0" algn="l" defTabSz="914400" rtl="0" eaLnBrk="0" fontAlgn="base" latinLnBrk="0" hangingPunct="0">
              <a:lnSpc>
                <a:spcPct val="100000"/>
              </a:lnSpc>
              <a:spcBef>
                <a:spcPct val="0"/>
              </a:spcBef>
              <a:spcAft>
                <a:spcPct val="0"/>
              </a:spcAft>
              <a:buClrTx/>
              <a:buSzTx/>
              <a:tabLst/>
            </a:pPr>
            <a:r>
              <a:rPr kumimoji="0" lang="en-US" altLang="en-US" sz="2000" b="1" i="1" u="none" strike="noStrike" cap="none" normalizeH="0" baseline="0" dirty="0">
                <a:ln>
                  <a:noFill/>
                </a:ln>
                <a:solidFill>
                  <a:schemeClr val="tx2">
                    <a:lumMod val="75000"/>
                    <a:lumOff val="25000"/>
                  </a:schemeClr>
                </a:solidFill>
                <a:effectLst/>
                <a:latin typeface="Montserrat 1 Medium" panose="020B0604020202020204"/>
              </a:rPr>
              <a:t>Get the person who introduced you to </a:t>
            </a:r>
            <a:r>
              <a:rPr kumimoji="0" lang="en-US" altLang="en-US" sz="2000" b="1" i="1" u="none" strike="noStrike" cap="none" normalizeH="0" baseline="0" dirty="0" err="1">
                <a:ln>
                  <a:noFill/>
                </a:ln>
                <a:solidFill>
                  <a:schemeClr val="tx2">
                    <a:lumMod val="75000"/>
                    <a:lumOff val="25000"/>
                  </a:schemeClr>
                </a:solidFill>
                <a:effectLst/>
                <a:latin typeface="Montserrat 1 Medium" panose="020B0604020202020204"/>
              </a:rPr>
              <a:t>Amplivo</a:t>
            </a:r>
            <a:r>
              <a:rPr kumimoji="0" lang="en-US" altLang="en-US" sz="2000" b="1" i="1" u="none" strike="noStrike" cap="none" normalizeH="0" baseline="0" dirty="0">
                <a:ln>
                  <a:noFill/>
                </a:ln>
                <a:solidFill>
                  <a:schemeClr val="tx2">
                    <a:lumMod val="75000"/>
                    <a:lumOff val="25000"/>
                  </a:schemeClr>
                </a:solidFill>
                <a:effectLst/>
                <a:latin typeface="Montserrat 1 Medium" panose="020B0604020202020204"/>
              </a:rPr>
              <a:t> to help</a:t>
            </a:r>
            <a:endParaRPr kumimoji="0" lang="en-US" altLang="en-US" sz="2000" b="1" i="1" u="none" strike="noStrike" cap="none" normalizeH="0" baseline="0" dirty="0">
              <a:ln>
                <a:noFill/>
              </a:ln>
              <a:solidFill>
                <a:schemeClr val="tx2">
                  <a:lumMod val="75000"/>
                  <a:lumOff val="25000"/>
                </a:schemeClr>
              </a:solidFill>
              <a:effectLst/>
              <a:latin typeface="Arial" panose="020B0604020202020204" pitchFamily="34" charset="0"/>
            </a:endParaRPr>
          </a:p>
        </p:txBody>
      </p:sp>
      <p:sp>
        <p:nvSpPr>
          <p:cNvPr id="12" name="TextBox 11">
            <a:extLst>
              <a:ext uri="{FF2B5EF4-FFF2-40B4-BE49-F238E27FC236}">
                <a16:creationId xmlns:a16="http://schemas.microsoft.com/office/drawing/2014/main" id="{98DF331C-69A4-CFBB-4CAE-9531A6E7F979}"/>
              </a:ext>
            </a:extLst>
          </p:cNvPr>
          <p:cNvSpPr txBox="1"/>
          <p:nvPr/>
        </p:nvSpPr>
        <p:spPr>
          <a:xfrm>
            <a:off x="643757" y="4066838"/>
            <a:ext cx="10904079" cy="1754326"/>
          </a:xfrm>
          <a:prstGeom prst="rect">
            <a:avLst/>
          </a:prstGeom>
          <a:noFill/>
        </p:spPr>
        <p:txBody>
          <a:bodyPr wrap="square">
            <a:spAutoFit/>
          </a:bodyPr>
          <a:lstStyle/>
          <a:p>
            <a:r>
              <a:rPr lang="en-GB" b="1" dirty="0">
                <a:solidFill>
                  <a:schemeClr val="accent6">
                    <a:lumMod val="75000"/>
                  </a:schemeClr>
                </a:solidFill>
                <a:latin typeface="Montserrat 1 Medium" panose="020B0604020202020204"/>
              </a:rPr>
              <a:t>Transferring to Amplivo </a:t>
            </a:r>
            <a:r>
              <a:rPr lang="en-GB" dirty="0">
                <a:latin typeface="Montserrat 1 Medium" panose="020B0604020202020204"/>
              </a:rPr>
              <a:t>– Next go to ‘Send’ on the Metamask dashboard. Copy the ‘Send from’ address (click on the down arrow) to somewhere you can find it again. Enter the ‘Send’ address you get when you go into the Amplivo deposit process – (starting with 0xc). Select the Asset you wish to send (USDT) and the amount. </a:t>
            </a:r>
          </a:p>
          <a:p>
            <a:r>
              <a:rPr lang="en-GB" dirty="0">
                <a:latin typeface="Montserrat 1 Medium" panose="020B0604020202020204"/>
              </a:rPr>
              <a:t>Click ‘Send’ and the transaction will take place.</a:t>
            </a:r>
          </a:p>
          <a:p>
            <a:r>
              <a:rPr lang="en-GB" dirty="0">
                <a:latin typeface="Montserrat 1 Medium" panose="020B0604020202020204"/>
              </a:rPr>
              <a:t>Now you’ll need to enter the ‘From address’ and the Transaction Hash you’ll receive on the Amplivo deposit screen and click ‘Next’ to complete the process</a:t>
            </a:r>
          </a:p>
        </p:txBody>
      </p:sp>
    </p:spTree>
    <p:extLst>
      <p:ext uri="{BB962C8B-B14F-4D97-AF65-F5344CB8AC3E}">
        <p14:creationId xmlns:p14="http://schemas.microsoft.com/office/powerpoint/2010/main" val="179040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1017</TotalTime>
  <Words>2506</Words>
  <Application>Microsoft Office PowerPoint</Application>
  <PresentationFormat>Widescreen</PresentationFormat>
  <Paragraphs>172</Paragraphs>
  <Slides>20</Slides>
  <Notes>10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Aptos</vt:lpstr>
      <vt:lpstr>Aptos Display</vt:lpstr>
      <vt:lpstr>Arial</vt:lpstr>
      <vt:lpstr>Montserrat 1</vt:lpstr>
      <vt:lpstr>Montserrat 1 Bold</vt:lpstr>
      <vt:lpstr>Montserrat 1 Heavy</vt:lpstr>
      <vt:lpstr>Montserrat 1 Heavy Italics</vt:lpstr>
      <vt:lpstr>Montserrat 1 Medium</vt:lpstr>
      <vt:lpstr>Montserrat Classic Bold</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 Coker</dc:creator>
  <cp:lastModifiedBy>Ben Coker</cp:lastModifiedBy>
  <cp:revision>33</cp:revision>
  <cp:lastPrinted>2025-08-08T14:14:16Z</cp:lastPrinted>
  <dcterms:created xsi:type="dcterms:W3CDTF">2025-07-31T12:05:43Z</dcterms:created>
  <dcterms:modified xsi:type="dcterms:W3CDTF">2025-08-18T15:17:15Z</dcterms:modified>
</cp:coreProperties>
</file>